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52" r:id="rId2"/>
    <p:sldId id="353" r:id="rId3"/>
    <p:sldId id="356" r:id="rId4"/>
    <p:sldId id="358" r:id="rId5"/>
    <p:sldId id="361" r:id="rId6"/>
    <p:sldId id="345" r:id="rId7"/>
    <p:sldId id="346" r:id="rId8"/>
    <p:sldId id="362" r:id="rId9"/>
    <p:sldId id="348" r:id="rId10"/>
    <p:sldId id="351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8C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14" autoAdjust="0"/>
    <p:restoredTop sz="94660"/>
  </p:normalViewPr>
  <p:slideViewPr>
    <p:cSldViewPr>
      <p:cViewPr varScale="1">
        <p:scale>
          <a:sx n="110" d="100"/>
          <a:sy n="110" d="100"/>
        </p:scale>
        <p:origin x="175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2574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6D1498-8906-477D-BDC5-187EDE42F4B2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2539868-5196-4B2B-9C0E-78B95E954087}">
      <dgm:prSet phldrT="[Text]" custT="1"/>
      <dgm:spPr/>
      <dgm:t>
        <a:bodyPr/>
        <a:lstStyle/>
        <a:p>
          <a:r>
            <a:rPr lang="en-US" sz="1800" dirty="0" smtClean="0"/>
            <a:t>Classroom</a:t>
          </a:r>
          <a:br>
            <a:rPr lang="en-US" sz="1800" dirty="0" smtClean="0"/>
          </a:br>
          <a:r>
            <a:rPr lang="en-US" sz="1800" dirty="0" smtClean="0"/>
            <a:t>Instruction</a:t>
          </a:r>
          <a:endParaRPr lang="en-US" sz="1800" dirty="0"/>
        </a:p>
      </dgm:t>
    </dgm:pt>
    <dgm:pt modelId="{EBC99F68-07D0-4019-B27F-1973415E6968}" type="parTrans" cxnId="{55F10E5F-5D04-4FFF-9E9A-EAFDF173D646}">
      <dgm:prSet/>
      <dgm:spPr/>
      <dgm:t>
        <a:bodyPr/>
        <a:lstStyle/>
        <a:p>
          <a:endParaRPr lang="en-US"/>
        </a:p>
      </dgm:t>
    </dgm:pt>
    <dgm:pt modelId="{E24A8FFA-AF77-4878-99FD-DAE82385D02C}" type="sibTrans" cxnId="{55F10E5F-5D04-4FFF-9E9A-EAFDF173D646}">
      <dgm:prSet/>
      <dgm:spPr/>
      <dgm:t>
        <a:bodyPr/>
        <a:lstStyle/>
        <a:p>
          <a:endParaRPr lang="en-US"/>
        </a:p>
      </dgm:t>
    </dgm:pt>
    <dgm:pt modelId="{9448A763-BE3E-4668-99A5-DCFF914A412A}">
      <dgm:prSet phldrT="[Text]" custT="1"/>
      <dgm:spPr/>
      <dgm:t>
        <a:bodyPr/>
        <a:lstStyle/>
        <a:p>
          <a:r>
            <a:rPr lang="en-US" sz="1800" dirty="0" smtClean="0"/>
            <a:t>Common</a:t>
          </a:r>
          <a:br>
            <a:rPr lang="en-US" sz="1800" dirty="0" smtClean="0"/>
          </a:br>
          <a:r>
            <a:rPr lang="en-US" sz="1800" dirty="0" smtClean="0"/>
            <a:t>Formative</a:t>
          </a:r>
          <a:br>
            <a:rPr lang="en-US" sz="1800" dirty="0" smtClean="0"/>
          </a:br>
          <a:r>
            <a:rPr lang="en-US" sz="1800" dirty="0" smtClean="0"/>
            <a:t>Assessment</a:t>
          </a:r>
          <a:endParaRPr lang="en-US" sz="1800" dirty="0"/>
        </a:p>
      </dgm:t>
    </dgm:pt>
    <dgm:pt modelId="{1EA9CD34-56F7-4373-9EBD-18CAFE8BF7F0}" type="parTrans" cxnId="{48B00A49-C245-4556-AE7D-5C741CF8EF09}">
      <dgm:prSet/>
      <dgm:spPr/>
      <dgm:t>
        <a:bodyPr/>
        <a:lstStyle/>
        <a:p>
          <a:endParaRPr lang="en-US"/>
        </a:p>
      </dgm:t>
    </dgm:pt>
    <dgm:pt modelId="{78CF1830-0FBF-4B01-B91A-25BD16A9C0D7}" type="sibTrans" cxnId="{48B00A49-C245-4556-AE7D-5C741CF8EF09}">
      <dgm:prSet/>
      <dgm:spPr/>
      <dgm:t>
        <a:bodyPr/>
        <a:lstStyle/>
        <a:p>
          <a:endParaRPr lang="en-US"/>
        </a:p>
      </dgm:t>
    </dgm:pt>
    <dgm:pt modelId="{5561BC2C-543E-4DBF-8C3D-5590AE940E7D}">
      <dgm:prSet phldrT="[Text]" custT="1"/>
      <dgm:spPr/>
      <dgm:t>
        <a:bodyPr/>
        <a:lstStyle/>
        <a:p>
          <a:r>
            <a:rPr lang="en-US" sz="1800" dirty="0" smtClean="0"/>
            <a:t>Look at Student Work</a:t>
          </a:r>
          <a:endParaRPr lang="en-US" sz="1800" dirty="0"/>
        </a:p>
      </dgm:t>
    </dgm:pt>
    <dgm:pt modelId="{E853B726-6E12-4714-8914-8ABEC3B7C22E}" type="parTrans" cxnId="{3BFFC701-A171-4EE8-B5B9-0ABD18934BB8}">
      <dgm:prSet/>
      <dgm:spPr/>
      <dgm:t>
        <a:bodyPr/>
        <a:lstStyle/>
        <a:p>
          <a:endParaRPr lang="en-US"/>
        </a:p>
      </dgm:t>
    </dgm:pt>
    <dgm:pt modelId="{7C36CC20-BBB2-4DC1-94BF-DBC8C43D9C02}" type="sibTrans" cxnId="{3BFFC701-A171-4EE8-B5B9-0ABD18934BB8}">
      <dgm:prSet/>
      <dgm:spPr/>
      <dgm:t>
        <a:bodyPr/>
        <a:lstStyle/>
        <a:p>
          <a:endParaRPr lang="en-US"/>
        </a:p>
      </dgm:t>
    </dgm:pt>
    <dgm:pt modelId="{A8121142-143D-422D-A1FD-26771C3C4D1D}">
      <dgm:prSet phldrT="[Text]" custT="1"/>
      <dgm:spPr/>
      <dgm:t>
        <a:bodyPr/>
        <a:lstStyle/>
        <a:p>
          <a:r>
            <a:rPr lang="en-US" sz="1800" dirty="0" smtClean="0"/>
            <a:t>Instructional</a:t>
          </a:r>
        </a:p>
        <a:p>
          <a:r>
            <a:rPr lang="en-US" sz="1800" dirty="0" smtClean="0"/>
            <a:t>Decisions</a:t>
          </a:r>
          <a:endParaRPr lang="en-US" sz="1800" dirty="0"/>
        </a:p>
      </dgm:t>
    </dgm:pt>
    <dgm:pt modelId="{9C5BBE82-1268-4D13-B20F-33C6EF331113}" type="parTrans" cxnId="{590DFE7A-3C63-46B9-97A1-3BD2619203F6}">
      <dgm:prSet/>
      <dgm:spPr/>
      <dgm:t>
        <a:bodyPr/>
        <a:lstStyle/>
        <a:p>
          <a:endParaRPr lang="en-US"/>
        </a:p>
      </dgm:t>
    </dgm:pt>
    <dgm:pt modelId="{79B4CDF4-724F-4D77-94EC-B2873DA96357}" type="sibTrans" cxnId="{590DFE7A-3C63-46B9-97A1-3BD2619203F6}">
      <dgm:prSet/>
      <dgm:spPr/>
      <dgm:t>
        <a:bodyPr/>
        <a:lstStyle/>
        <a:p>
          <a:endParaRPr lang="en-US"/>
        </a:p>
      </dgm:t>
    </dgm:pt>
    <dgm:pt modelId="{AFC6EFE1-0B87-4B66-AB89-2CAF505E98F7}">
      <dgm:prSet phldrT="[Text]" custT="1"/>
      <dgm:spPr/>
      <dgm:t>
        <a:bodyPr/>
        <a:lstStyle/>
        <a:p>
          <a:r>
            <a:rPr lang="en-US" sz="1800" dirty="0" smtClean="0"/>
            <a:t>Essential</a:t>
          </a:r>
        </a:p>
        <a:p>
          <a:r>
            <a:rPr lang="en-US" sz="1800" dirty="0" smtClean="0"/>
            <a:t>Standards</a:t>
          </a:r>
          <a:endParaRPr lang="en-US" sz="1800" dirty="0"/>
        </a:p>
      </dgm:t>
    </dgm:pt>
    <dgm:pt modelId="{5B455E2D-4D17-453A-99E3-BADFBFB04E81}" type="parTrans" cxnId="{A041BC36-D29C-4519-B96E-2D5E95328779}">
      <dgm:prSet/>
      <dgm:spPr/>
      <dgm:t>
        <a:bodyPr/>
        <a:lstStyle/>
        <a:p>
          <a:endParaRPr lang="en-US"/>
        </a:p>
      </dgm:t>
    </dgm:pt>
    <dgm:pt modelId="{694EEB4C-3E5A-4CC7-BB06-38C9CBDFA5F6}" type="sibTrans" cxnId="{A041BC36-D29C-4519-B96E-2D5E95328779}">
      <dgm:prSet/>
      <dgm:spPr/>
      <dgm:t>
        <a:bodyPr/>
        <a:lstStyle/>
        <a:p>
          <a:endParaRPr lang="en-US"/>
        </a:p>
      </dgm:t>
    </dgm:pt>
    <dgm:pt modelId="{45171EF7-1443-4F60-BBEC-E16363B7144F}" type="pres">
      <dgm:prSet presAssocID="{856D1498-8906-477D-BDC5-187EDE42F4B2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04F4665-3564-4047-AF2F-0507B42CD6B7}" type="pres">
      <dgm:prSet presAssocID="{62539868-5196-4B2B-9C0E-78B95E954087}" presName="dummy" presStyleCnt="0"/>
      <dgm:spPr/>
    </dgm:pt>
    <dgm:pt modelId="{86A593EA-0D47-4BDE-805E-DF2DBBA21DF8}" type="pres">
      <dgm:prSet presAssocID="{62539868-5196-4B2B-9C0E-78B95E954087}" presName="node" presStyleLbl="revTx" presStyleIdx="0" presStyleCnt="5" custScaleX="1427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8A3098-FA18-4051-AED9-FA769A51834E}" type="pres">
      <dgm:prSet presAssocID="{E24A8FFA-AF77-4878-99FD-DAE82385D02C}" presName="sibTrans" presStyleLbl="node1" presStyleIdx="0" presStyleCnt="5"/>
      <dgm:spPr/>
      <dgm:t>
        <a:bodyPr/>
        <a:lstStyle/>
        <a:p>
          <a:endParaRPr lang="en-US"/>
        </a:p>
      </dgm:t>
    </dgm:pt>
    <dgm:pt modelId="{FBBAED7F-A4AD-4650-9241-361E97A7FD34}" type="pres">
      <dgm:prSet presAssocID="{9448A763-BE3E-4668-99A5-DCFF914A412A}" presName="dummy" presStyleCnt="0"/>
      <dgm:spPr/>
    </dgm:pt>
    <dgm:pt modelId="{D266BCE5-2C7D-40B1-9428-AD498E32CFA1}" type="pres">
      <dgm:prSet presAssocID="{9448A763-BE3E-4668-99A5-DCFF914A412A}" presName="node" presStyleLbl="revTx" presStyleIdx="1" presStyleCnt="5" custScaleX="20084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DCD715-A938-41DC-B96E-037C80756E12}" type="pres">
      <dgm:prSet presAssocID="{78CF1830-0FBF-4B01-B91A-25BD16A9C0D7}" presName="sibTrans" presStyleLbl="node1" presStyleIdx="1" presStyleCnt="5"/>
      <dgm:spPr/>
      <dgm:t>
        <a:bodyPr/>
        <a:lstStyle/>
        <a:p>
          <a:endParaRPr lang="en-US"/>
        </a:p>
      </dgm:t>
    </dgm:pt>
    <dgm:pt modelId="{74FB81A3-8CBD-4D80-A6C8-4F8CBD2D1590}" type="pres">
      <dgm:prSet presAssocID="{5561BC2C-543E-4DBF-8C3D-5590AE940E7D}" presName="dummy" presStyleCnt="0"/>
      <dgm:spPr/>
    </dgm:pt>
    <dgm:pt modelId="{BAB57AA9-ECC4-4322-9891-4DEFA7BCCFB6}" type="pres">
      <dgm:prSet presAssocID="{5561BC2C-543E-4DBF-8C3D-5590AE940E7D}" presName="node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1FB540-AB21-45BB-A360-EFEA3C134956}" type="pres">
      <dgm:prSet presAssocID="{7C36CC20-BBB2-4DC1-94BF-DBC8C43D9C02}" presName="sibTrans" presStyleLbl="node1" presStyleIdx="2" presStyleCnt="5"/>
      <dgm:spPr/>
      <dgm:t>
        <a:bodyPr/>
        <a:lstStyle/>
        <a:p>
          <a:endParaRPr lang="en-US"/>
        </a:p>
      </dgm:t>
    </dgm:pt>
    <dgm:pt modelId="{CDF4323C-A5B0-4995-B5C9-DFD036B6E3E7}" type="pres">
      <dgm:prSet presAssocID="{A8121142-143D-422D-A1FD-26771C3C4D1D}" presName="dummy" presStyleCnt="0"/>
      <dgm:spPr/>
    </dgm:pt>
    <dgm:pt modelId="{E3BDC9D3-42E5-4B67-B512-02005E76040B}" type="pres">
      <dgm:prSet presAssocID="{A8121142-143D-422D-A1FD-26771C3C4D1D}" presName="node" presStyleLbl="revTx" presStyleIdx="3" presStyleCnt="5" custScaleX="17765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F98D26-2FC7-472B-B5E5-8FFAE48292D5}" type="pres">
      <dgm:prSet presAssocID="{79B4CDF4-724F-4D77-94EC-B2873DA96357}" presName="sibTrans" presStyleLbl="node1" presStyleIdx="3" presStyleCnt="5"/>
      <dgm:spPr/>
      <dgm:t>
        <a:bodyPr/>
        <a:lstStyle/>
        <a:p>
          <a:endParaRPr lang="en-US"/>
        </a:p>
      </dgm:t>
    </dgm:pt>
    <dgm:pt modelId="{381CAE7A-4520-4804-8775-C1B502008F3B}" type="pres">
      <dgm:prSet presAssocID="{AFC6EFE1-0B87-4B66-AB89-2CAF505E98F7}" presName="dummy" presStyleCnt="0"/>
      <dgm:spPr/>
    </dgm:pt>
    <dgm:pt modelId="{C48E9B15-7B5C-4A90-AA72-93E94BA4BB7B}" type="pres">
      <dgm:prSet presAssocID="{AFC6EFE1-0B87-4B66-AB89-2CAF505E98F7}" presName="node" presStyleLbl="revTx" presStyleIdx="4" presStyleCnt="5" custScaleX="14678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230C6B-7182-4253-9316-0A7F1BEA8697}" type="pres">
      <dgm:prSet presAssocID="{694EEB4C-3E5A-4CC7-BB06-38C9CBDFA5F6}" presName="sibTrans" presStyleLbl="node1" presStyleIdx="4" presStyleCnt="5"/>
      <dgm:spPr/>
      <dgm:t>
        <a:bodyPr/>
        <a:lstStyle/>
        <a:p>
          <a:endParaRPr lang="en-US"/>
        </a:p>
      </dgm:t>
    </dgm:pt>
  </dgm:ptLst>
  <dgm:cxnLst>
    <dgm:cxn modelId="{B69963E3-7960-4E5E-B6FA-070ACFF4DA92}" type="presOf" srcId="{62539868-5196-4B2B-9C0E-78B95E954087}" destId="{86A593EA-0D47-4BDE-805E-DF2DBBA21DF8}" srcOrd="0" destOrd="0" presId="urn:microsoft.com/office/officeart/2005/8/layout/cycle1"/>
    <dgm:cxn modelId="{A6F9DD05-B2C6-4E65-B782-5A50931F05C7}" type="presOf" srcId="{5561BC2C-543E-4DBF-8C3D-5590AE940E7D}" destId="{BAB57AA9-ECC4-4322-9891-4DEFA7BCCFB6}" srcOrd="0" destOrd="0" presId="urn:microsoft.com/office/officeart/2005/8/layout/cycle1"/>
    <dgm:cxn modelId="{88177C83-2EE0-4DF3-98B8-73A52C0A1712}" type="presOf" srcId="{7C36CC20-BBB2-4DC1-94BF-DBC8C43D9C02}" destId="{691FB540-AB21-45BB-A360-EFEA3C134956}" srcOrd="0" destOrd="0" presId="urn:microsoft.com/office/officeart/2005/8/layout/cycle1"/>
    <dgm:cxn modelId="{55F10E5F-5D04-4FFF-9E9A-EAFDF173D646}" srcId="{856D1498-8906-477D-BDC5-187EDE42F4B2}" destId="{62539868-5196-4B2B-9C0E-78B95E954087}" srcOrd="0" destOrd="0" parTransId="{EBC99F68-07D0-4019-B27F-1973415E6968}" sibTransId="{E24A8FFA-AF77-4878-99FD-DAE82385D02C}"/>
    <dgm:cxn modelId="{48B00A49-C245-4556-AE7D-5C741CF8EF09}" srcId="{856D1498-8906-477D-BDC5-187EDE42F4B2}" destId="{9448A763-BE3E-4668-99A5-DCFF914A412A}" srcOrd="1" destOrd="0" parTransId="{1EA9CD34-56F7-4373-9EBD-18CAFE8BF7F0}" sibTransId="{78CF1830-0FBF-4B01-B91A-25BD16A9C0D7}"/>
    <dgm:cxn modelId="{742CACFD-C7F9-437F-815F-152B238D13D0}" type="presOf" srcId="{AFC6EFE1-0B87-4B66-AB89-2CAF505E98F7}" destId="{C48E9B15-7B5C-4A90-AA72-93E94BA4BB7B}" srcOrd="0" destOrd="0" presId="urn:microsoft.com/office/officeart/2005/8/layout/cycle1"/>
    <dgm:cxn modelId="{3BFFC701-A171-4EE8-B5B9-0ABD18934BB8}" srcId="{856D1498-8906-477D-BDC5-187EDE42F4B2}" destId="{5561BC2C-543E-4DBF-8C3D-5590AE940E7D}" srcOrd="2" destOrd="0" parTransId="{E853B726-6E12-4714-8914-8ABEC3B7C22E}" sibTransId="{7C36CC20-BBB2-4DC1-94BF-DBC8C43D9C02}"/>
    <dgm:cxn modelId="{01433703-5AEB-40FD-B9C5-AFF47C8600D3}" type="presOf" srcId="{E24A8FFA-AF77-4878-99FD-DAE82385D02C}" destId="{628A3098-FA18-4051-AED9-FA769A51834E}" srcOrd="0" destOrd="0" presId="urn:microsoft.com/office/officeart/2005/8/layout/cycle1"/>
    <dgm:cxn modelId="{6F67949A-94DC-49D6-A81A-A1F899D6B8FC}" type="presOf" srcId="{A8121142-143D-422D-A1FD-26771C3C4D1D}" destId="{E3BDC9D3-42E5-4B67-B512-02005E76040B}" srcOrd="0" destOrd="0" presId="urn:microsoft.com/office/officeart/2005/8/layout/cycle1"/>
    <dgm:cxn modelId="{CAF3A4E1-8908-40E0-9295-79CDE7C91A33}" type="presOf" srcId="{9448A763-BE3E-4668-99A5-DCFF914A412A}" destId="{D266BCE5-2C7D-40B1-9428-AD498E32CFA1}" srcOrd="0" destOrd="0" presId="urn:microsoft.com/office/officeart/2005/8/layout/cycle1"/>
    <dgm:cxn modelId="{590DFE7A-3C63-46B9-97A1-3BD2619203F6}" srcId="{856D1498-8906-477D-BDC5-187EDE42F4B2}" destId="{A8121142-143D-422D-A1FD-26771C3C4D1D}" srcOrd="3" destOrd="0" parTransId="{9C5BBE82-1268-4D13-B20F-33C6EF331113}" sibTransId="{79B4CDF4-724F-4D77-94EC-B2873DA96357}"/>
    <dgm:cxn modelId="{8D071081-E017-43EA-BDE1-B853079F6589}" type="presOf" srcId="{79B4CDF4-724F-4D77-94EC-B2873DA96357}" destId="{61F98D26-2FC7-472B-B5E5-8FFAE48292D5}" srcOrd="0" destOrd="0" presId="urn:microsoft.com/office/officeart/2005/8/layout/cycle1"/>
    <dgm:cxn modelId="{1C97F892-E41F-4FB7-B222-722F881BA840}" type="presOf" srcId="{856D1498-8906-477D-BDC5-187EDE42F4B2}" destId="{45171EF7-1443-4F60-BBEC-E16363B7144F}" srcOrd="0" destOrd="0" presId="urn:microsoft.com/office/officeart/2005/8/layout/cycle1"/>
    <dgm:cxn modelId="{AAE1C340-6B0B-4EE9-A8C3-876237E9902D}" type="presOf" srcId="{78CF1830-0FBF-4B01-B91A-25BD16A9C0D7}" destId="{06DCD715-A938-41DC-B96E-037C80756E12}" srcOrd="0" destOrd="0" presId="urn:microsoft.com/office/officeart/2005/8/layout/cycle1"/>
    <dgm:cxn modelId="{A041BC36-D29C-4519-B96E-2D5E95328779}" srcId="{856D1498-8906-477D-BDC5-187EDE42F4B2}" destId="{AFC6EFE1-0B87-4B66-AB89-2CAF505E98F7}" srcOrd="4" destOrd="0" parTransId="{5B455E2D-4D17-453A-99E3-BADFBFB04E81}" sibTransId="{694EEB4C-3E5A-4CC7-BB06-38C9CBDFA5F6}"/>
    <dgm:cxn modelId="{F4FD6C25-F208-48C7-8E47-4E0A64BEAA83}" type="presOf" srcId="{694EEB4C-3E5A-4CC7-BB06-38C9CBDFA5F6}" destId="{3D230C6B-7182-4253-9316-0A7F1BEA8697}" srcOrd="0" destOrd="0" presId="urn:microsoft.com/office/officeart/2005/8/layout/cycle1"/>
    <dgm:cxn modelId="{CE3A18D1-6A1A-4ABF-9987-C1294A61036B}" type="presParOf" srcId="{45171EF7-1443-4F60-BBEC-E16363B7144F}" destId="{B04F4665-3564-4047-AF2F-0507B42CD6B7}" srcOrd="0" destOrd="0" presId="urn:microsoft.com/office/officeart/2005/8/layout/cycle1"/>
    <dgm:cxn modelId="{C6FC7C8B-DFCD-40BA-8245-41737E36DC83}" type="presParOf" srcId="{45171EF7-1443-4F60-BBEC-E16363B7144F}" destId="{86A593EA-0D47-4BDE-805E-DF2DBBA21DF8}" srcOrd="1" destOrd="0" presId="urn:microsoft.com/office/officeart/2005/8/layout/cycle1"/>
    <dgm:cxn modelId="{184A009D-6616-45F9-BE37-565E9A61F661}" type="presParOf" srcId="{45171EF7-1443-4F60-BBEC-E16363B7144F}" destId="{628A3098-FA18-4051-AED9-FA769A51834E}" srcOrd="2" destOrd="0" presId="urn:microsoft.com/office/officeart/2005/8/layout/cycle1"/>
    <dgm:cxn modelId="{E5719942-940A-4B09-9C49-2E86C7535AC4}" type="presParOf" srcId="{45171EF7-1443-4F60-BBEC-E16363B7144F}" destId="{FBBAED7F-A4AD-4650-9241-361E97A7FD34}" srcOrd="3" destOrd="0" presId="urn:microsoft.com/office/officeart/2005/8/layout/cycle1"/>
    <dgm:cxn modelId="{822DA4DC-7F44-474A-9708-D07117CC02DC}" type="presParOf" srcId="{45171EF7-1443-4F60-BBEC-E16363B7144F}" destId="{D266BCE5-2C7D-40B1-9428-AD498E32CFA1}" srcOrd="4" destOrd="0" presId="urn:microsoft.com/office/officeart/2005/8/layout/cycle1"/>
    <dgm:cxn modelId="{64677DF7-0569-419C-B8A4-E2F38EE1F3AA}" type="presParOf" srcId="{45171EF7-1443-4F60-BBEC-E16363B7144F}" destId="{06DCD715-A938-41DC-B96E-037C80756E12}" srcOrd="5" destOrd="0" presId="urn:microsoft.com/office/officeart/2005/8/layout/cycle1"/>
    <dgm:cxn modelId="{96E4FDCB-A898-41E0-82EE-D240349B818A}" type="presParOf" srcId="{45171EF7-1443-4F60-BBEC-E16363B7144F}" destId="{74FB81A3-8CBD-4D80-A6C8-4F8CBD2D1590}" srcOrd="6" destOrd="0" presId="urn:microsoft.com/office/officeart/2005/8/layout/cycle1"/>
    <dgm:cxn modelId="{FA6A9DE9-B923-4DC2-A32A-0AC0F0C998EA}" type="presParOf" srcId="{45171EF7-1443-4F60-BBEC-E16363B7144F}" destId="{BAB57AA9-ECC4-4322-9891-4DEFA7BCCFB6}" srcOrd="7" destOrd="0" presId="urn:microsoft.com/office/officeart/2005/8/layout/cycle1"/>
    <dgm:cxn modelId="{8E75D455-EE47-47D7-8850-C8BE2095E75F}" type="presParOf" srcId="{45171EF7-1443-4F60-BBEC-E16363B7144F}" destId="{691FB540-AB21-45BB-A360-EFEA3C134956}" srcOrd="8" destOrd="0" presId="urn:microsoft.com/office/officeart/2005/8/layout/cycle1"/>
    <dgm:cxn modelId="{89DF9769-C49A-4BE9-9DBD-0EF78CB56B41}" type="presParOf" srcId="{45171EF7-1443-4F60-BBEC-E16363B7144F}" destId="{CDF4323C-A5B0-4995-B5C9-DFD036B6E3E7}" srcOrd="9" destOrd="0" presId="urn:microsoft.com/office/officeart/2005/8/layout/cycle1"/>
    <dgm:cxn modelId="{1946A504-4292-44EA-B202-12C1E07732D3}" type="presParOf" srcId="{45171EF7-1443-4F60-BBEC-E16363B7144F}" destId="{E3BDC9D3-42E5-4B67-B512-02005E76040B}" srcOrd="10" destOrd="0" presId="urn:microsoft.com/office/officeart/2005/8/layout/cycle1"/>
    <dgm:cxn modelId="{391EB276-6538-4DDE-A7AC-6E9C2E3B283E}" type="presParOf" srcId="{45171EF7-1443-4F60-BBEC-E16363B7144F}" destId="{61F98D26-2FC7-472B-B5E5-8FFAE48292D5}" srcOrd="11" destOrd="0" presId="urn:microsoft.com/office/officeart/2005/8/layout/cycle1"/>
    <dgm:cxn modelId="{C53C21AF-0EF1-4942-9190-64DC02B480FB}" type="presParOf" srcId="{45171EF7-1443-4F60-BBEC-E16363B7144F}" destId="{381CAE7A-4520-4804-8775-C1B502008F3B}" srcOrd="12" destOrd="0" presId="urn:microsoft.com/office/officeart/2005/8/layout/cycle1"/>
    <dgm:cxn modelId="{FDD800DB-1CEB-49B7-8519-547BEC1CFF99}" type="presParOf" srcId="{45171EF7-1443-4F60-BBEC-E16363B7144F}" destId="{C48E9B15-7B5C-4A90-AA72-93E94BA4BB7B}" srcOrd="13" destOrd="0" presId="urn:microsoft.com/office/officeart/2005/8/layout/cycle1"/>
    <dgm:cxn modelId="{4A8B0AB4-68A9-441D-A39E-3C38533A8141}" type="presParOf" srcId="{45171EF7-1443-4F60-BBEC-E16363B7144F}" destId="{3D230C6B-7182-4253-9316-0A7F1BEA8697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A593EA-0D47-4BDE-805E-DF2DBBA21DF8}">
      <dsp:nvSpPr>
        <dsp:cNvPr id="0" name=""/>
        <dsp:cNvSpPr/>
      </dsp:nvSpPr>
      <dsp:spPr>
        <a:xfrm>
          <a:off x="4346290" y="33995"/>
          <a:ext cx="1597310" cy="11191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Classroom</a:t>
          </a:r>
          <a:br>
            <a:rPr lang="en-US" sz="1800" kern="1200" dirty="0" smtClean="0"/>
          </a:br>
          <a:r>
            <a:rPr lang="en-US" sz="1800" kern="1200" dirty="0" smtClean="0"/>
            <a:t>Instruction</a:t>
          </a:r>
          <a:endParaRPr lang="en-US" sz="1800" kern="1200" dirty="0"/>
        </a:p>
      </dsp:txBody>
      <dsp:txXfrm>
        <a:off x="4346290" y="33995"/>
        <a:ext cx="1597310" cy="1119113"/>
      </dsp:txXfrm>
    </dsp:sp>
    <dsp:sp modelId="{628A3098-FA18-4051-AED9-FA769A51834E}">
      <dsp:nvSpPr>
        <dsp:cNvPr id="0" name=""/>
        <dsp:cNvSpPr/>
      </dsp:nvSpPr>
      <dsp:spPr>
        <a:xfrm>
          <a:off x="1950567" y="1347"/>
          <a:ext cx="4198726" cy="4198726"/>
        </a:xfrm>
        <a:prstGeom prst="circularArrow">
          <a:avLst>
            <a:gd name="adj1" fmla="val 5197"/>
            <a:gd name="adj2" fmla="val 335716"/>
            <a:gd name="adj3" fmla="val 21294043"/>
            <a:gd name="adj4" fmla="val 19765537"/>
            <a:gd name="adj5" fmla="val 606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66BCE5-2C7D-40B1-9428-AD498E32CFA1}">
      <dsp:nvSpPr>
        <dsp:cNvPr id="0" name=""/>
        <dsp:cNvSpPr/>
      </dsp:nvSpPr>
      <dsp:spPr>
        <a:xfrm>
          <a:off x="4697871" y="2116836"/>
          <a:ext cx="2247660" cy="11191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Common</a:t>
          </a:r>
          <a:br>
            <a:rPr lang="en-US" sz="1800" kern="1200" dirty="0" smtClean="0"/>
          </a:br>
          <a:r>
            <a:rPr lang="en-US" sz="1800" kern="1200" dirty="0" smtClean="0"/>
            <a:t>Formative</a:t>
          </a:r>
          <a:br>
            <a:rPr lang="en-US" sz="1800" kern="1200" dirty="0" smtClean="0"/>
          </a:br>
          <a:r>
            <a:rPr lang="en-US" sz="1800" kern="1200" dirty="0" smtClean="0"/>
            <a:t>Assessment</a:t>
          </a:r>
          <a:endParaRPr lang="en-US" sz="1800" kern="1200" dirty="0"/>
        </a:p>
      </dsp:txBody>
      <dsp:txXfrm>
        <a:off x="4697871" y="2116836"/>
        <a:ext cx="2247660" cy="1119113"/>
      </dsp:txXfrm>
    </dsp:sp>
    <dsp:sp modelId="{06DCD715-A938-41DC-B96E-037C80756E12}">
      <dsp:nvSpPr>
        <dsp:cNvPr id="0" name=""/>
        <dsp:cNvSpPr/>
      </dsp:nvSpPr>
      <dsp:spPr>
        <a:xfrm>
          <a:off x="1950567" y="1347"/>
          <a:ext cx="4198726" cy="4198726"/>
        </a:xfrm>
        <a:prstGeom prst="circularArrow">
          <a:avLst>
            <a:gd name="adj1" fmla="val 5197"/>
            <a:gd name="adj2" fmla="val 335716"/>
            <a:gd name="adj3" fmla="val 4015529"/>
            <a:gd name="adj4" fmla="val 2252670"/>
            <a:gd name="adj5" fmla="val 606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B57AA9-ECC4-4322-9891-4DEFA7BCCFB6}">
      <dsp:nvSpPr>
        <dsp:cNvPr id="0" name=""/>
        <dsp:cNvSpPr/>
      </dsp:nvSpPr>
      <dsp:spPr>
        <a:xfrm>
          <a:off x="3490374" y="3404103"/>
          <a:ext cx="1119113" cy="11191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Look at Student Work</a:t>
          </a:r>
          <a:endParaRPr lang="en-US" sz="1800" kern="1200" dirty="0"/>
        </a:p>
      </dsp:txBody>
      <dsp:txXfrm>
        <a:off x="3490374" y="3404103"/>
        <a:ext cx="1119113" cy="1119113"/>
      </dsp:txXfrm>
    </dsp:sp>
    <dsp:sp modelId="{691FB540-AB21-45BB-A360-EFEA3C134956}">
      <dsp:nvSpPr>
        <dsp:cNvPr id="0" name=""/>
        <dsp:cNvSpPr/>
      </dsp:nvSpPr>
      <dsp:spPr>
        <a:xfrm>
          <a:off x="1950567" y="1347"/>
          <a:ext cx="4198726" cy="4198726"/>
        </a:xfrm>
        <a:prstGeom prst="circularArrow">
          <a:avLst>
            <a:gd name="adj1" fmla="val 5197"/>
            <a:gd name="adj2" fmla="val 335716"/>
            <a:gd name="adj3" fmla="val 8211614"/>
            <a:gd name="adj4" fmla="val 6448755"/>
            <a:gd name="adj5" fmla="val 606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BDC9D3-42E5-4B67-B512-02005E76040B}">
      <dsp:nvSpPr>
        <dsp:cNvPr id="0" name=""/>
        <dsp:cNvSpPr/>
      </dsp:nvSpPr>
      <dsp:spPr>
        <a:xfrm>
          <a:off x="1284068" y="2116836"/>
          <a:ext cx="1988182" cy="11191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Instructional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Decisions</a:t>
          </a:r>
          <a:endParaRPr lang="en-US" sz="1800" kern="1200" dirty="0"/>
        </a:p>
      </dsp:txBody>
      <dsp:txXfrm>
        <a:off x="1284068" y="2116836"/>
        <a:ext cx="1988182" cy="1119113"/>
      </dsp:txXfrm>
    </dsp:sp>
    <dsp:sp modelId="{61F98D26-2FC7-472B-B5E5-8FFAE48292D5}">
      <dsp:nvSpPr>
        <dsp:cNvPr id="0" name=""/>
        <dsp:cNvSpPr/>
      </dsp:nvSpPr>
      <dsp:spPr>
        <a:xfrm>
          <a:off x="1950567" y="1347"/>
          <a:ext cx="4198726" cy="4198726"/>
        </a:xfrm>
        <a:prstGeom prst="circularArrow">
          <a:avLst>
            <a:gd name="adj1" fmla="val 5197"/>
            <a:gd name="adj2" fmla="val 335716"/>
            <a:gd name="adj3" fmla="val 12298747"/>
            <a:gd name="adj4" fmla="val 10770240"/>
            <a:gd name="adj5" fmla="val 606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8E9B15-7B5C-4A90-AA72-93E94BA4BB7B}">
      <dsp:nvSpPr>
        <dsp:cNvPr id="0" name=""/>
        <dsp:cNvSpPr/>
      </dsp:nvSpPr>
      <dsp:spPr>
        <a:xfrm>
          <a:off x="2133598" y="33995"/>
          <a:ext cx="1642634" cy="11191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Essential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Standards</a:t>
          </a:r>
          <a:endParaRPr lang="en-US" sz="1800" kern="1200" dirty="0"/>
        </a:p>
      </dsp:txBody>
      <dsp:txXfrm>
        <a:off x="2133598" y="33995"/>
        <a:ext cx="1642634" cy="1119113"/>
      </dsp:txXfrm>
    </dsp:sp>
    <dsp:sp modelId="{3D230C6B-7182-4253-9316-0A7F1BEA8697}">
      <dsp:nvSpPr>
        <dsp:cNvPr id="0" name=""/>
        <dsp:cNvSpPr/>
      </dsp:nvSpPr>
      <dsp:spPr>
        <a:xfrm>
          <a:off x="1950567" y="1347"/>
          <a:ext cx="4198726" cy="4198726"/>
        </a:xfrm>
        <a:prstGeom prst="circularArrow">
          <a:avLst>
            <a:gd name="adj1" fmla="val 5197"/>
            <a:gd name="adj2" fmla="val 335716"/>
            <a:gd name="adj3" fmla="val 16413497"/>
            <a:gd name="adj4" fmla="val 15693104"/>
            <a:gd name="adj5" fmla="val 606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1C77CA-57B4-43DA-93EF-15D908E39C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4255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9F2AC21-1AC1-46FD-BF44-29DC880A37A5}" type="datetimeFigureOut">
              <a:rPr lang="en-US" smtClean="0"/>
              <a:pPr/>
              <a:t>9/27/2016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E11A997-D9E7-40F6-B49B-6CF5D84171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477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dirty="0" smtClean="0"/>
              <a:t>From “Simplifying</a:t>
            </a:r>
            <a:r>
              <a:rPr lang="en-US" baseline="0" dirty="0" smtClean="0"/>
              <a:t> Response to Intervention: Four Essential Guiding Principles</a:t>
            </a:r>
            <a:r>
              <a:rPr lang="en-US" dirty="0" smtClean="0"/>
              <a:t>” as delivered by Luis</a:t>
            </a:r>
            <a:r>
              <a:rPr lang="en-US" baseline="0" dirty="0" smtClean="0"/>
              <a:t> Cruz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11A997-D9E7-40F6-B49B-6CF5D84171E5}" type="slidenum">
              <a:rPr lang="en-US">
                <a:solidFill>
                  <a:prstClr val="black"/>
                </a:solidFill>
              </a:rPr>
              <a:pPr/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45985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dirty="0" smtClean="0"/>
              <a:t>From “Simplifying</a:t>
            </a:r>
            <a:r>
              <a:rPr lang="en-US" baseline="0" dirty="0" smtClean="0"/>
              <a:t> Response to Intervention: Four Essential Guiding Principles</a:t>
            </a:r>
            <a:r>
              <a:rPr lang="en-US" dirty="0" smtClean="0"/>
              <a:t>” as delivered by Luis</a:t>
            </a:r>
            <a:r>
              <a:rPr lang="en-US" baseline="0" dirty="0" smtClean="0"/>
              <a:t> Cruz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11A997-D9E7-40F6-B49B-6CF5D84171E5}" type="slidenum">
              <a:rPr lang="en-US">
                <a:solidFill>
                  <a:prstClr val="black"/>
                </a:solidFill>
              </a:rPr>
              <a:pPr/>
              <a:t>7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12766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dirty="0" smtClean="0"/>
              <a:t>From “Simplifying</a:t>
            </a:r>
            <a:r>
              <a:rPr lang="en-US" baseline="0" dirty="0" smtClean="0"/>
              <a:t> Response to Intervention: Four Essential Guiding Principles</a:t>
            </a:r>
            <a:r>
              <a:rPr lang="en-US" dirty="0" smtClean="0"/>
              <a:t>” as delivered by Luis</a:t>
            </a:r>
            <a:r>
              <a:rPr lang="en-US" baseline="0" dirty="0" smtClean="0"/>
              <a:t> Cruz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11A997-D9E7-40F6-B49B-6CF5D84171E5}" type="slidenum">
              <a:rPr lang="en-US">
                <a:solidFill>
                  <a:prstClr val="black"/>
                </a:solidFill>
              </a:rPr>
              <a:pPr/>
              <a:t>8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39628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dirty="0" smtClean="0"/>
              <a:t>From “Simplifying</a:t>
            </a:r>
            <a:r>
              <a:rPr lang="en-US" baseline="0" dirty="0" smtClean="0"/>
              <a:t> Response to Intervention: Four Essential Guiding Principles</a:t>
            </a:r>
            <a:r>
              <a:rPr lang="en-US" dirty="0" smtClean="0"/>
              <a:t>” as delivered by Luis</a:t>
            </a:r>
            <a:r>
              <a:rPr lang="en-US" baseline="0" dirty="0" smtClean="0"/>
              <a:t> Cruz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11A997-D9E7-40F6-B49B-6CF5D84171E5}" type="slidenum">
              <a:rPr lang="en-US">
                <a:solidFill>
                  <a:prstClr val="black"/>
                </a:solidFill>
              </a:rPr>
              <a:pPr/>
              <a:t>9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43761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dirty="0" smtClean="0"/>
              <a:t>From “Simplifying</a:t>
            </a:r>
            <a:r>
              <a:rPr lang="en-US" baseline="0" dirty="0" smtClean="0"/>
              <a:t> Response to Intervention: Four Essential Guiding Principles</a:t>
            </a:r>
            <a:r>
              <a:rPr lang="en-US" dirty="0" smtClean="0"/>
              <a:t>” as delivered by Luis</a:t>
            </a:r>
            <a:r>
              <a:rPr lang="en-US" baseline="0" dirty="0" smtClean="0"/>
              <a:t> Cruz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11A997-D9E7-40F6-B49B-6CF5D84171E5}" type="slidenum">
              <a:rPr lang="en-US">
                <a:solidFill>
                  <a:prstClr val="black"/>
                </a:solidFill>
              </a:rPr>
              <a:pPr/>
              <a:t>10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8650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F443C-AE52-4B8D-B706-FD19B2C75752}" type="datetimeFigureOut">
              <a:rPr lang="en-US" smtClean="0"/>
              <a:pPr/>
              <a:t>9/27/2016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346C5-7564-4883-9854-E7CF3EDD3A8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008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F443C-AE52-4B8D-B706-FD19B2C75752}" type="datetimeFigureOut">
              <a:rPr lang="en-US" smtClean="0"/>
              <a:pPr/>
              <a:t>9/27/2016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346C5-7564-4883-9854-E7CF3EDD3A8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99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F443C-AE52-4B8D-B706-FD19B2C75752}" type="datetimeFigureOut">
              <a:rPr lang="en-US" smtClean="0"/>
              <a:pPr/>
              <a:t>9/27/2016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346C5-7564-4883-9854-E7CF3EDD3A8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4613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F443C-AE52-4B8D-B706-FD19B2C75752}" type="datetimeFigureOut">
              <a:rPr lang="en-US" smtClean="0"/>
              <a:pPr/>
              <a:t>9/27/2016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346C5-7564-4883-9854-E7CF3EDD3A8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678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F443C-AE52-4B8D-B706-FD19B2C75752}" type="datetimeFigureOut">
              <a:rPr lang="en-US" smtClean="0"/>
              <a:pPr/>
              <a:t>9/27/2016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346C5-7564-4883-9854-E7CF3EDD3A8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984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F443C-AE52-4B8D-B706-FD19B2C75752}" type="datetimeFigureOut">
              <a:rPr lang="en-US" smtClean="0"/>
              <a:pPr/>
              <a:t>9/27/2016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346C5-7564-4883-9854-E7CF3EDD3A8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583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F443C-AE52-4B8D-B706-FD19B2C75752}" type="datetimeFigureOut">
              <a:rPr lang="en-US" smtClean="0"/>
              <a:pPr/>
              <a:t>9/27/2016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346C5-7564-4883-9854-E7CF3EDD3A8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6745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F443C-AE52-4B8D-B706-FD19B2C75752}" type="datetimeFigureOut">
              <a:rPr lang="en-US" smtClean="0"/>
              <a:pPr/>
              <a:t>9/27/2016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346C5-7564-4883-9854-E7CF3EDD3A8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912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F443C-AE52-4B8D-B706-FD19B2C75752}" type="datetimeFigureOut">
              <a:rPr lang="en-US" smtClean="0"/>
              <a:pPr/>
              <a:t>9/27/2016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346C5-7564-4883-9854-E7CF3EDD3A8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660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F443C-AE52-4B8D-B706-FD19B2C75752}" type="datetimeFigureOut">
              <a:rPr lang="en-US" smtClean="0"/>
              <a:pPr/>
              <a:t>9/27/2016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346C5-7564-4883-9854-E7CF3EDD3A8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368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F443C-AE52-4B8D-B706-FD19B2C75752}" type="datetimeFigureOut">
              <a:rPr lang="en-US" smtClean="0"/>
              <a:pPr/>
              <a:t>9/27/2016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346C5-7564-4883-9854-E7CF3EDD3A8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803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F443C-AE52-4B8D-B706-FD19B2C75752}" type="datetimeFigureOut">
              <a:rPr lang="en-US" smtClean="0"/>
              <a:pPr/>
              <a:t>9/27/2016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346C5-7564-4883-9854-E7CF3EDD3A8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158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5326423"/>
            <a:ext cx="9144000" cy="342900"/>
          </a:xfrm>
          <a:prstGeom prst="rect">
            <a:avLst/>
          </a:prstGeom>
          <a:solidFill>
            <a:srgbClr val="AC8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2425" y="2209712"/>
            <a:ext cx="2599151" cy="209811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985676"/>
            <a:ext cx="9144000" cy="3429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659148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solidFill>
                  <a:srgbClr val="AC8CB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 &amp; How</a:t>
            </a:r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When do we do this work?: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PD Days (like today)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Common Planning Time</a:t>
            </a: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How do we do this work?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Guidance &amp; facilitation from CIE (and Jeff)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Collected reprocess at cortlanschools.org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Common Formative Assessment text</a:t>
            </a: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7791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b="1" dirty="0">
                <a:solidFill>
                  <a:srgbClr val="AC8CBE"/>
                </a:solidFill>
              </a:rPr>
              <a:t>2016-2017</a:t>
            </a:r>
            <a:endParaRPr lang="en-US" sz="7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3999" cy="1752600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Cortland </a:t>
            </a:r>
            <a:r>
              <a:rPr lang="en-US" sz="3600" dirty="0" smtClean="0">
                <a:solidFill>
                  <a:schemeClr val="bg1">
                    <a:lumMod val="65000"/>
                  </a:schemeClr>
                </a:solidFill>
              </a:rPr>
              <a:t>Enlarged City </a:t>
            </a: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School District</a:t>
            </a:r>
          </a:p>
        </p:txBody>
      </p:sp>
    </p:spTree>
    <p:extLst>
      <p:ext uri="{BB962C8B-B14F-4D97-AF65-F5344CB8AC3E}">
        <p14:creationId xmlns:p14="http://schemas.microsoft.com/office/powerpoint/2010/main" val="7047836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b="1" dirty="0">
                <a:solidFill>
                  <a:srgbClr val="AC8CBE"/>
                </a:solidFill>
              </a:rPr>
              <a:t>2016-2017</a:t>
            </a:r>
            <a:endParaRPr lang="en-US" sz="7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3999" cy="1752600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Our Continuous Improvement Journey</a:t>
            </a:r>
          </a:p>
        </p:txBody>
      </p:sp>
    </p:spTree>
    <p:extLst>
      <p:ext uri="{BB962C8B-B14F-4D97-AF65-F5344CB8AC3E}">
        <p14:creationId xmlns:p14="http://schemas.microsoft.com/office/powerpoint/2010/main" val="181183571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b="1" dirty="0">
                <a:solidFill>
                  <a:srgbClr val="AC8CBE"/>
                </a:solidFill>
              </a:rPr>
              <a:t>2016-2017</a:t>
            </a:r>
            <a:endParaRPr lang="en-US" sz="7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3999" cy="1752600"/>
          </a:xfrm>
        </p:spPr>
        <p:txBody>
          <a:bodyPr>
            <a:normAutofit/>
          </a:bodyPr>
          <a:lstStyle/>
          <a:p>
            <a:r>
              <a:rPr lang="en-US" sz="3600" smtClean="0">
                <a:solidFill>
                  <a:schemeClr val="bg1">
                    <a:lumMod val="65000"/>
                  </a:schemeClr>
                </a:solidFill>
              </a:rPr>
              <a:t>Tenet 3</a:t>
            </a:r>
            <a:endParaRPr lang="en-US" sz="36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275331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rgbClr val="AC8CBE"/>
                </a:solidFill>
                <a:latin typeface="Franklin Gothic Medium" panose="020B0603020102020204" pitchFamily="34" charset="0"/>
              </a:rPr>
              <a:t>Our </a:t>
            </a:r>
            <a:r>
              <a:rPr lang="en-US" sz="6000" dirty="0" smtClean="0">
                <a:solidFill>
                  <a:srgbClr val="AC8CBE"/>
                </a:solidFill>
                <a:latin typeface="Franklin Gothic Medium" panose="020B0603020102020204" pitchFamily="34" charset="0"/>
              </a:rPr>
              <a:t>Goals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76400"/>
            <a:ext cx="8390267" cy="502920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Guaranteed and Viable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Curriculum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Engaging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Instruction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Social Emotional Learning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Community Engagement and Communication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533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>
                <a:solidFill>
                  <a:srgbClr val="AC8CB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Guaranteed &amp; Viable</a:t>
            </a:r>
            <a:endParaRPr lang="en-US" sz="6000" b="1" dirty="0">
              <a:solidFill>
                <a:srgbClr val="AC8CB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To get to a guaranteed and viable curriculum, we use the teaching-learning cycle and these steps: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Identifying essentials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Agenda for identifying essentials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Agenda for unpacking/unwrapping (organizer)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Agenda for developing "I Can" statements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Common formative assessment development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Protocol identification/selection/preparation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Looking at student work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Making instructional and curriculum decisions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07044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solidFill>
                  <a:srgbClr val="AC8CB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 Timeline</a:t>
            </a:r>
            <a:endParaRPr lang="en-US" sz="6000" b="1" dirty="0">
              <a:solidFill>
                <a:srgbClr val="AC8CB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2016-2017: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Q1: Essentials and Learning Targets</a:t>
            </a: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	Q2: Common Formative Assessments</a:t>
            </a: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	Q3: Teaching Learning Cycle</a:t>
            </a: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	Q4: Teaching Learning Cycle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All courses 7-12, math K-2,</a:t>
            </a: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math &amp; ELA 3-6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2224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solidFill>
                  <a:srgbClr val="AC8CB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 Timeline</a:t>
            </a:r>
            <a:endParaRPr lang="en-US" sz="6000" b="1" dirty="0">
              <a:solidFill>
                <a:srgbClr val="AC8CB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2017-2018 (year 2 courses):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Q1: Essentials and Learning Targets</a:t>
            </a: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	Q2: Common Formative Assessments</a:t>
            </a: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	Q3: Teaching Learning Cycle</a:t>
            </a: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	Q4: Teaching Learning Cycle</a:t>
            </a: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Year 1 (courses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7-12, math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K-2, math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&amp; ELA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3-6) continue with at least one “Cycle”</a:t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each Q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20252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067800" cy="1143000"/>
          </a:xfrm>
        </p:spPr>
        <p:txBody>
          <a:bodyPr>
            <a:normAutofit fontScale="90000"/>
          </a:bodyPr>
          <a:lstStyle/>
          <a:p>
            <a:r>
              <a:rPr lang="en-US" sz="6000" b="1" dirty="0" smtClean="0">
                <a:solidFill>
                  <a:srgbClr val="AC8CB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Teaching Learning Cycle</a:t>
            </a:r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874530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74110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442</TotalTime>
  <Words>248</Words>
  <Application>Microsoft Office PowerPoint</Application>
  <PresentationFormat>On-screen Show (4:3)</PresentationFormat>
  <Paragraphs>65</Paragraphs>
  <Slides>10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Franklin Gothic Medium</vt:lpstr>
      <vt:lpstr>Office Theme</vt:lpstr>
      <vt:lpstr>PowerPoint Presentation</vt:lpstr>
      <vt:lpstr>2016-2017</vt:lpstr>
      <vt:lpstr>2016-2017</vt:lpstr>
      <vt:lpstr>2016-2017</vt:lpstr>
      <vt:lpstr>Our Goals</vt:lpstr>
      <vt:lpstr>Guaranteed &amp; Viable</vt:lpstr>
      <vt:lpstr>Our Timeline</vt:lpstr>
      <vt:lpstr>Our Timeline</vt:lpstr>
      <vt:lpstr>Teaching Learning Cycle</vt:lpstr>
      <vt:lpstr>When &amp; How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 Levels of Learning for All Students</dc:title>
  <dc:creator>ocm boces</dc:creator>
  <cp:lastModifiedBy>Jeffrey Craig</cp:lastModifiedBy>
  <cp:revision>75</cp:revision>
  <dcterms:created xsi:type="dcterms:W3CDTF">2016-07-07T12:07:11Z</dcterms:created>
  <dcterms:modified xsi:type="dcterms:W3CDTF">2016-09-27T18:02:22Z</dcterms:modified>
</cp:coreProperties>
</file>