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352" r:id="rId2"/>
    <p:sldId id="353" r:id="rId3"/>
    <p:sldId id="356" r:id="rId4"/>
    <p:sldId id="506" r:id="rId5"/>
    <p:sldId id="507" r:id="rId6"/>
    <p:sldId id="508" r:id="rId7"/>
    <p:sldId id="505" r:id="rId8"/>
    <p:sldId id="449" r:id="rId9"/>
    <p:sldId id="450" r:id="rId10"/>
    <p:sldId id="451" r:id="rId11"/>
    <p:sldId id="452" r:id="rId12"/>
    <p:sldId id="453" r:id="rId13"/>
    <p:sldId id="454" r:id="rId14"/>
    <p:sldId id="455" r:id="rId15"/>
    <p:sldId id="456" r:id="rId16"/>
    <p:sldId id="457" r:id="rId17"/>
    <p:sldId id="485" r:id="rId18"/>
    <p:sldId id="458" r:id="rId19"/>
    <p:sldId id="459" r:id="rId20"/>
    <p:sldId id="469" r:id="rId21"/>
    <p:sldId id="470" r:id="rId22"/>
    <p:sldId id="471" r:id="rId23"/>
    <p:sldId id="472" r:id="rId24"/>
    <p:sldId id="473" r:id="rId25"/>
    <p:sldId id="474" r:id="rId26"/>
    <p:sldId id="475" r:id="rId27"/>
    <p:sldId id="476" r:id="rId28"/>
    <p:sldId id="460" r:id="rId29"/>
    <p:sldId id="461" r:id="rId30"/>
    <p:sldId id="462" r:id="rId31"/>
    <p:sldId id="463" r:id="rId32"/>
    <p:sldId id="483" r:id="rId33"/>
    <p:sldId id="484" r:id="rId34"/>
    <p:sldId id="482" r:id="rId35"/>
    <p:sldId id="477" r:id="rId36"/>
    <p:sldId id="486" r:id="rId37"/>
    <p:sldId id="478" r:id="rId38"/>
    <p:sldId id="366" r:id="rId39"/>
    <p:sldId id="445" r:id="rId40"/>
    <p:sldId id="443" r:id="rId41"/>
    <p:sldId id="444" r:id="rId42"/>
    <p:sldId id="466" r:id="rId43"/>
    <p:sldId id="480" r:id="rId44"/>
    <p:sldId id="375" r:id="rId45"/>
    <p:sldId id="376" r:id="rId46"/>
    <p:sldId id="377" r:id="rId47"/>
    <p:sldId id="392" r:id="rId48"/>
    <p:sldId id="393" r:id="rId49"/>
    <p:sldId id="407" r:id="rId50"/>
    <p:sldId id="418" r:id="rId51"/>
    <p:sldId id="419" r:id="rId52"/>
    <p:sldId id="420" r:id="rId53"/>
    <p:sldId id="421" r:id="rId54"/>
    <p:sldId id="422" r:id="rId55"/>
    <p:sldId id="345" r:id="rId56"/>
    <p:sldId id="346" r:id="rId57"/>
    <p:sldId id="362" r:id="rId58"/>
    <p:sldId id="348" r:id="rId59"/>
    <p:sldId id="487" r:id="rId60"/>
    <p:sldId id="488" r:id="rId61"/>
    <p:sldId id="489" r:id="rId62"/>
    <p:sldId id="490" r:id="rId63"/>
    <p:sldId id="491" r:id="rId64"/>
    <p:sldId id="492" r:id="rId65"/>
    <p:sldId id="493" r:id="rId66"/>
    <p:sldId id="494" r:id="rId67"/>
    <p:sldId id="495" r:id="rId68"/>
    <p:sldId id="501" r:id="rId69"/>
    <p:sldId id="498" r:id="rId70"/>
    <p:sldId id="496" r:id="rId71"/>
    <p:sldId id="497" r:id="rId72"/>
    <p:sldId id="502" r:id="rId73"/>
    <p:sldId id="503" r:id="rId74"/>
    <p:sldId id="499" r:id="rId75"/>
    <p:sldId id="500" r:id="rId76"/>
    <p:sldId id="479" r:id="rId77"/>
    <p:sldId id="504" r:id="rId78"/>
    <p:sldId id="465" r:id="rId7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8CB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4660"/>
  </p:normalViewPr>
  <p:slideViewPr>
    <p:cSldViewPr>
      <p:cViewPr varScale="1">
        <p:scale>
          <a:sx n="67" d="100"/>
          <a:sy n="67" d="100"/>
        </p:scale>
        <p:origin x="-1152"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3598"/>
    </p:cViewPr>
  </p:sorterViewPr>
  <p:notesViewPr>
    <p:cSldViewPr>
      <p:cViewPr varScale="1">
        <p:scale>
          <a:sx n="56" d="100"/>
          <a:sy n="56" d="100"/>
        </p:scale>
        <p:origin x="2574" y="72"/>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6D1498-8906-477D-BDC5-187EDE42F4B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62539868-5196-4B2B-9C0E-78B95E954087}">
      <dgm:prSet phldrT="[Text]" custT="1"/>
      <dgm:spPr/>
      <dgm:t>
        <a:bodyPr/>
        <a:lstStyle/>
        <a:p>
          <a:r>
            <a:rPr lang="en-US" sz="1800" dirty="0" smtClean="0"/>
            <a:t>Classroom</a:t>
          </a:r>
          <a:br>
            <a:rPr lang="en-US" sz="1800" dirty="0" smtClean="0"/>
          </a:br>
          <a:r>
            <a:rPr lang="en-US" sz="1800" dirty="0" smtClean="0"/>
            <a:t>Instruction</a:t>
          </a:r>
          <a:endParaRPr lang="en-US" sz="1800" dirty="0"/>
        </a:p>
      </dgm:t>
    </dgm:pt>
    <dgm:pt modelId="{EBC99F68-07D0-4019-B27F-1973415E6968}" type="parTrans" cxnId="{55F10E5F-5D04-4FFF-9E9A-EAFDF173D646}">
      <dgm:prSet/>
      <dgm:spPr/>
      <dgm:t>
        <a:bodyPr/>
        <a:lstStyle/>
        <a:p>
          <a:endParaRPr lang="en-US"/>
        </a:p>
      </dgm:t>
    </dgm:pt>
    <dgm:pt modelId="{E24A8FFA-AF77-4878-99FD-DAE82385D02C}" type="sibTrans" cxnId="{55F10E5F-5D04-4FFF-9E9A-EAFDF173D646}">
      <dgm:prSet/>
      <dgm:spPr/>
      <dgm:t>
        <a:bodyPr/>
        <a:lstStyle/>
        <a:p>
          <a:endParaRPr lang="en-US"/>
        </a:p>
      </dgm:t>
    </dgm:pt>
    <dgm:pt modelId="{9448A763-BE3E-4668-99A5-DCFF914A412A}">
      <dgm:prSet phldrT="[Text]" custT="1"/>
      <dgm:spPr/>
      <dgm:t>
        <a:bodyPr/>
        <a:lstStyle/>
        <a:p>
          <a:r>
            <a:rPr lang="en-US" sz="1800" dirty="0" smtClean="0"/>
            <a:t>Common</a:t>
          </a:r>
          <a:br>
            <a:rPr lang="en-US" sz="1800" dirty="0" smtClean="0"/>
          </a:br>
          <a:r>
            <a:rPr lang="en-US" sz="1800" dirty="0" smtClean="0"/>
            <a:t>Formative</a:t>
          </a:r>
          <a:br>
            <a:rPr lang="en-US" sz="1800" dirty="0" smtClean="0"/>
          </a:br>
          <a:r>
            <a:rPr lang="en-US" sz="1800" dirty="0" smtClean="0"/>
            <a:t>Assessment</a:t>
          </a:r>
          <a:endParaRPr lang="en-US" sz="1800" dirty="0"/>
        </a:p>
      </dgm:t>
    </dgm:pt>
    <dgm:pt modelId="{1EA9CD34-56F7-4373-9EBD-18CAFE8BF7F0}" type="parTrans" cxnId="{48B00A49-C245-4556-AE7D-5C741CF8EF09}">
      <dgm:prSet/>
      <dgm:spPr/>
      <dgm:t>
        <a:bodyPr/>
        <a:lstStyle/>
        <a:p>
          <a:endParaRPr lang="en-US"/>
        </a:p>
      </dgm:t>
    </dgm:pt>
    <dgm:pt modelId="{78CF1830-0FBF-4B01-B91A-25BD16A9C0D7}" type="sibTrans" cxnId="{48B00A49-C245-4556-AE7D-5C741CF8EF09}">
      <dgm:prSet/>
      <dgm:spPr/>
      <dgm:t>
        <a:bodyPr/>
        <a:lstStyle/>
        <a:p>
          <a:endParaRPr lang="en-US"/>
        </a:p>
      </dgm:t>
    </dgm:pt>
    <dgm:pt modelId="{5561BC2C-543E-4DBF-8C3D-5590AE940E7D}">
      <dgm:prSet phldrT="[Text]" custT="1"/>
      <dgm:spPr/>
      <dgm:t>
        <a:bodyPr/>
        <a:lstStyle/>
        <a:p>
          <a:r>
            <a:rPr lang="en-US" sz="1800" dirty="0" smtClean="0"/>
            <a:t>Look at Student Work</a:t>
          </a:r>
          <a:endParaRPr lang="en-US" sz="1800" dirty="0"/>
        </a:p>
      </dgm:t>
    </dgm:pt>
    <dgm:pt modelId="{E853B726-6E12-4714-8914-8ABEC3B7C22E}" type="parTrans" cxnId="{3BFFC701-A171-4EE8-B5B9-0ABD18934BB8}">
      <dgm:prSet/>
      <dgm:spPr/>
      <dgm:t>
        <a:bodyPr/>
        <a:lstStyle/>
        <a:p>
          <a:endParaRPr lang="en-US"/>
        </a:p>
      </dgm:t>
    </dgm:pt>
    <dgm:pt modelId="{7C36CC20-BBB2-4DC1-94BF-DBC8C43D9C02}" type="sibTrans" cxnId="{3BFFC701-A171-4EE8-B5B9-0ABD18934BB8}">
      <dgm:prSet/>
      <dgm:spPr/>
      <dgm:t>
        <a:bodyPr/>
        <a:lstStyle/>
        <a:p>
          <a:endParaRPr lang="en-US"/>
        </a:p>
      </dgm:t>
    </dgm:pt>
    <dgm:pt modelId="{A8121142-143D-422D-A1FD-26771C3C4D1D}">
      <dgm:prSet phldrT="[Text]" custT="1"/>
      <dgm:spPr/>
      <dgm:t>
        <a:bodyPr/>
        <a:lstStyle/>
        <a:p>
          <a:r>
            <a:rPr lang="en-US" sz="1800" dirty="0" smtClean="0"/>
            <a:t>Instructional</a:t>
          </a:r>
        </a:p>
        <a:p>
          <a:r>
            <a:rPr lang="en-US" sz="1800" dirty="0" smtClean="0"/>
            <a:t>Decisions</a:t>
          </a:r>
          <a:endParaRPr lang="en-US" sz="1800" dirty="0"/>
        </a:p>
      </dgm:t>
    </dgm:pt>
    <dgm:pt modelId="{9C5BBE82-1268-4D13-B20F-33C6EF331113}" type="parTrans" cxnId="{590DFE7A-3C63-46B9-97A1-3BD2619203F6}">
      <dgm:prSet/>
      <dgm:spPr/>
      <dgm:t>
        <a:bodyPr/>
        <a:lstStyle/>
        <a:p>
          <a:endParaRPr lang="en-US"/>
        </a:p>
      </dgm:t>
    </dgm:pt>
    <dgm:pt modelId="{79B4CDF4-724F-4D77-94EC-B2873DA96357}" type="sibTrans" cxnId="{590DFE7A-3C63-46B9-97A1-3BD2619203F6}">
      <dgm:prSet/>
      <dgm:spPr/>
      <dgm:t>
        <a:bodyPr/>
        <a:lstStyle/>
        <a:p>
          <a:endParaRPr lang="en-US"/>
        </a:p>
      </dgm:t>
    </dgm:pt>
    <dgm:pt modelId="{AFC6EFE1-0B87-4B66-AB89-2CAF505E98F7}">
      <dgm:prSet phldrT="[Text]" custT="1"/>
      <dgm:spPr/>
      <dgm:t>
        <a:bodyPr/>
        <a:lstStyle/>
        <a:p>
          <a:r>
            <a:rPr lang="en-US" sz="1800" dirty="0" smtClean="0"/>
            <a:t>Essential</a:t>
          </a:r>
        </a:p>
        <a:p>
          <a:r>
            <a:rPr lang="en-US" sz="1800" dirty="0" smtClean="0"/>
            <a:t>Standards</a:t>
          </a:r>
          <a:endParaRPr lang="en-US" sz="1800" dirty="0"/>
        </a:p>
      </dgm:t>
    </dgm:pt>
    <dgm:pt modelId="{5B455E2D-4D17-453A-99E3-BADFBFB04E81}" type="parTrans" cxnId="{A041BC36-D29C-4519-B96E-2D5E95328779}">
      <dgm:prSet/>
      <dgm:spPr/>
      <dgm:t>
        <a:bodyPr/>
        <a:lstStyle/>
        <a:p>
          <a:endParaRPr lang="en-US"/>
        </a:p>
      </dgm:t>
    </dgm:pt>
    <dgm:pt modelId="{694EEB4C-3E5A-4CC7-BB06-38C9CBDFA5F6}" type="sibTrans" cxnId="{A041BC36-D29C-4519-B96E-2D5E95328779}">
      <dgm:prSet/>
      <dgm:spPr/>
      <dgm:t>
        <a:bodyPr/>
        <a:lstStyle/>
        <a:p>
          <a:endParaRPr lang="en-US"/>
        </a:p>
      </dgm:t>
    </dgm:pt>
    <dgm:pt modelId="{45171EF7-1443-4F60-BBEC-E16363B7144F}" type="pres">
      <dgm:prSet presAssocID="{856D1498-8906-477D-BDC5-187EDE42F4B2}" presName="cycle" presStyleCnt="0">
        <dgm:presLayoutVars>
          <dgm:dir/>
          <dgm:resizeHandles val="exact"/>
        </dgm:presLayoutVars>
      </dgm:prSet>
      <dgm:spPr/>
      <dgm:t>
        <a:bodyPr/>
        <a:lstStyle/>
        <a:p>
          <a:endParaRPr lang="en-US"/>
        </a:p>
      </dgm:t>
    </dgm:pt>
    <dgm:pt modelId="{B04F4665-3564-4047-AF2F-0507B42CD6B7}" type="pres">
      <dgm:prSet presAssocID="{62539868-5196-4B2B-9C0E-78B95E954087}" presName="dummy" presStyleCnt="0"/>
      <dgm:spPr/>
    </dgm:pt>
    <dgm:pt modelId="{86A593EA-0D47-4BDE-805E-DF2DBBA21DF8}" type="pres">
      <dgm:prSet presAssocID="{62539868-5196-4B2B-9C0E-78B95E954087}" presName="node" presStyleLbl="revTx" presStyleIdx="0" presStyleCnt="5" custScaleX="142730">
        <dgm:presLayoutVars>
          <dgm:bulletEnabled val="1"/>
        </dgm:presLayoutVars>
      </dgm:prSet>
      <dgm:spPr/>
      <dgm:t>
        <a:bodyPr/>
        <a:lstStyle/>
        <a:p>
          <a:endParaRPr lang="en-US"/>
        </a:p>
      </dgm:t>
    </dgm:pt>
    <dgm:pt modelId="{628A3098-FA18-4051-AED9-FA769A51834E}" type="pres">
      <dgm:prSet presAssocID="{E24A8FFA-AF77-4878-99FD-DAE82385D02C}" presName="sibTrans" presStyleLbl="node1" presStyleIdx="0" presStyleCnt="5"/>
      <dgm:spPr/>
      <dgm:t>
        <a:bodyPr/>
        <a:lstStyle/>
        <a:p>
          <a:endParaRPr lang="en-US"/>
        </a:p>
      </dgm:t>
    </dgm:pt>
    <dgm:pt modelId="{FBBAED7F-A4AD-4650-9241-361E97A7FD34}" type="pres">
      <dgm:prSet presAssocID="{9448A763-BE3E-4668-99A5-DCFF914A412A}" presName="dummy" presStyleCnt="0"/>
      <dgm:spPr/>
    </dgm:pt>
    <dgm:pt modelId="{D266BCE5-2C7D-40B1-9428-AD498E32CFA1}" type="pres">
      <dgm:prSet presAssocID="{9448A763-BE3E-4668-99A5-DCFF914A412A}" presName="node" presStyleLbl="revTx" presStyleIdx="1" presStyleCnt="5" custScaleX="200843">
        <dgm:presLayoutVars>
          <dgm:bulletEnabled val="1"/>
        </dgm:presLayoutVars>
      </dgm:prSet>
      <dgm:spPr/>
      <dgm:t>
        <a:bodyPr/>
        <a:lstStyle/>
        <a:p>
          <a:endParaRPr lang="en-US"/>
        </a:p>
      </dgm:t>
    </dgm:pt>
    <dgm:pt modelId="{06DCD715-A938-41DC-B96E-037C80756E12}" type="pres">
      <dgm:prSet presAssocID="{78CF1830-0FBF-4B01-B91A-25BD16A9C0D7}" presName="sibTrans" presStyleLbl="node1" presStyleIdx="1" presStyleCnt="5"/>
      <dgm:spPr/>
      <dgm:t>
        <a:bodyPr/>
        <a:lstStyle/>
        <a:p>
          <a:endParaRPr lang="en-US"/>
        </a:p>
      </dgm:t>
    </dgm:pt>
    <dgm:pt modelId="{74FB81A3-8CBD-4D80-A6C8-4F8CBD2D1590}" type="pres">
      <dgm:prSet presAssocID="{5561BC2C-543E-4DBF-8C3D-5590AE940E7D}" presName="dummy" presStyleCnt="0"/>
      <dgm:spPr/>
    </dgm:pt>
    <dgm:pt modelId="{BAB57AA9-ECC4-4322-9891-4DEFA7BCCFB6}" type="pres">
      <dgm:prSet presAssocID="{5561BC2C-543E-4DBF-8C3D-5590AE940E7D}" presName="node" presStyleLbl="revTx" presStyleIdx="2" presStyleCnt="5">
        <dgm:presLayoutVars>
          <dgm:bulletEnabled val="1"/>
        </dgm:presLayoutVars>
      </dgm:prSet>
      <dgm:spPr/>
      <dgm:t>
        <a:bodyPr/>
        <a:lstStyle/>
        <a:p>
          <a:endParaRPr lang="en-US"/>
        </a:p>
      </dgm:t>
    </dgm:pt>
    <dgm:pt modelId="{691FB540-AB21-45BB-A360-EFEA3C134956}" type="pres">
      <dgm:prSet presAssocID="{7C36CC20-BBB2-4DC1-94BF-DBC8C43D9C02}" presName="sibTrans" presStyleLbl="node1" presStyleIdx="2" presStyleCnt="5"/>
      <dgm:spPr/>
      <dgm:t>
        <a:bodyPr/>
        <a:lstStyle/>
        <a:p>
          <a:endParaRPr lang="en-US"/>
        </a:p>
      </dgm:t>
    </dgm:pt>
    <dgm:pt modelId="{CDF4323C-A5B0-4995-B5C9-DFD036B6E3E7}" type="pres">
      <dgm:prSet presAssocID="{A8121142-143D-422D-A1FD-26771C3C4D1D}" presName="dummy" presStyleCnt="0"/>
      <dgm:spPr/>
    </dgm:pt>
    <dgm:pt modelId="{E3BDC9D3-42E5-4B67-B512-02005E76040B}" type="pres">
      <dgm:prSet presAssocID="{A8121142-143D-422D-A1FD-26771C3C4D1D}" presName="node" presStyleLbl="revTx" presStyleIdx="3" presStyleCnt="5" custScaleX="177657">
        <dgm:presLayoutVars>
          <dgm:bulletEnabled val="1"/>
        </dgm:presLayoutVars>
      </dgm:prSet>
      <dgm:spPr/>
      <dgm:t>
        <a:bodyPr/>
        <a:lstStyle/>
        <a:p>
          <a:endParaRPr lang="en-US"/>
        </a:p>
      </dgm:t>
    </dgm:pt>
    <dgm:pt modelId="{61F98D26-2FC7-472B-B5E5-8FFAE48292D5}" type="pres">
      <dgm:prSet presAssocID="{79B4CDF4-724F-4D77-94EC-B2873DA96357}" presName="sibTrans" presStyleLbl="node1" presStyleIdx="3" presStyleCnt="5"/>
      <dgm:spPr/>
      <dgm:t>
        <a:bodyPr/>
        <a:lstStyle/>
        <a:p>
          <a:endParaRPr lang="en-US"/>
        </a:p>
      </dgm:t>
    </dgm:pt>
    <dgm:pt modelId="{381CAE7A-4520-4804-8775-C1B502008F3B}" type="pres">
      <dgm:prSet presAssocID="{AFC6EFE1-0B87-4B66-AB89-2CAF505E98F7}" presName="dummy" presStyleCnt="0"/>
      <dgm:spPr/>
    </dgm:pt>
    <dgm:pt modelId="{C48E9B15-7B5C-4A90-AA72-93E94BA4BB7B}" type="pres">
      <dgm:prSet presAssocID="{AFC6EFE1-0B87-4B66-AB89-2CAF505E98F7}" presName="node" presStyleLbl="revTx" presStyleIdx="4" presStyleCnt="5" custScaleX="146780">
        <dgm:presLayoutVars>
          <dgm:bulletEnabled val="1"/>
        </dgm:presLayoutVars>
      </dgm:prSet>
      <dgm:spPr/>
      <dgm:t>
        <a:bodyPr/>
        <a:lstStyle/>
        <a:p>
          <a:endParaRPr lang="en-US"/>
        </a:p>
      </dgm:t>
    </dgm:pt>
    <dgm:pt modelId="{3D230C6B-7182-4253-9316-0A7F1BEA8697}" type="pres">
      <dgm:prSet presAssocID="{694EEB4C-3E5A-4CC7-BB06-38C9CBDFA5F6}" presName="sibTrans" presStyleLbl="node1" presStyleIdx="4" presStyleCnt="5"/>
      <dgm:spPr/>
      <dgm:t>
        <a:bodyPr/>
        <a:lstStyle/>
        <a:p>
          <a:endParaRPr lang="en-US"/>
        </a:p>
      </dgm:t>
    </dgm:pt>
  </dgm:ptLst>
  <dgm:cxnLst>
    <dgm:cxn modelId="{CAF3A4E1-8908-40E0-9295-79CDE7C91A33}" type="presOf" srcId="{9448A763-BE3E-4668-99A5-DCFF914A412A}" destId="{D266BCE5-2C7D-40B1-9428-AD498E32CFA1}" srcOrd="0" destOrd="0" presId="urn:microsoft.com/office/officeart/2005/8/layout/cycle1"/>
    <dgm:cxn modelId="{A6F9DD05-B2C6-4E65-B782-5A50931F05C7}" type="presOf" srcId="{5561BC2C-543E-4DBF-8C3D-5590AE940E7D}" destId="{BAB57AA9-ECC4-4322-9891-4DEFA7BCCFB6}" srcOrd="0" destOrd="0" presId="urn:microsoft.com/office/officeart/2005/8/layout/cycle1"/>
    <dgm:cxn modelId="{A041BC36-D29C-4519-B96E-2D5E95328779}" srcId="{856D1498-8906-477D-BDC5-187EDE42F4B2}" destId="{AFC6EFE1-0B87-4B66-AB89-2CAF505E98F7}" srcOrd="4" destOrd="0" parTransId="{5B455E2D-4D17-453A-99E3-BADFBFB04E81}" sibTransId="{694EEB4C-3E5A-4CC7-BB06-38C9CBDFA5F6}"/>
    <dgm:cxn modelId="{8D071081-E017-43EA-BDE1-B853079F6589}" type="presOf" srcId="{79B4CDF4-724F-4D77-94EC-B2873DA96357}" destId="{61F98D26-2FC7-472B-B5E5-8FFAE48292D5}" srcOrd="0" destOrd="0" presId="urn:microsoft.com/office/officeart/2005/8/layout/cycle1"/>
    <dgm:cxn modelId="{AAE1C340-6B0B-4EE9-A8C3-876237E9902D}" type="presOf" srcId="{78CF1830-0FBF-4B01-B91A-25BD16A9C0D7}" destId="{06DCD715-A938-41DC-B96E-037C80756E12}" srcOrd="0" destOrd="0" presId="urn:microsoft.com/office/officeart/2005/8/layout/cycle1"/>
    <dgm:cxn modelId="{1C97F892-E41F-4FB7-B222-722F881BA840}" type="presOf" srcId="{856D1498-8906-477D-BDC5-187EDE42F4B2}" destId="{45171EF7-1443-4F60-BBEC-E16363B7144F}" srcOrd="0" destOrd="0" presId="urn:microsoft.com/office/officeart/2005/8/layout/cycle1"/>
    <dgm:cxn modelId="{01433703-5AEB-40FD-B9C5-AFF47C8600D3}" type="presOf" srcId="{E24A8FFA-AF77-4878-99FD-DAE82385D02C}" destId="{628A3098-FA18-4051-AED9-FA769A51834E}" srcOrd="0" destOrd="0" presId="urn:microsoft.com/office/officeart/2005/8/layout/cycle1"/>
    <dgm:cxn modelId="{590DFE7A-3C63-46B9-97A1-3BD2619203F6}" srcId="{856D1498-8906-477D-BDC5-187EDE42F4B2}" destId="{A8121142-143D-422D-A1FD-26771C3C4D1D}" srcOrd="3" destOrd="0" parTransId="{9C5BBE82-1268-4D13-B20F-33C6EF331113}" sibTransId="{79B4CDF4-724F-4D77-94EC-B2873DA96357}"/>
    <dgm:cxn modelId="{6F67949A-94DC-49D6-A81A-A1F899D6B8FC}" type="presOf" srcId="{A8121142-143D-422D-A1FD-26771C3C4D1D}" destId="{E3BDC9D3-42E5-4B67-B512-02005E76040B}" srcOrd="0" destOrd="0" presId="urn:microsoft.com/office/officeart/2005/8/layout/cycle1"/>
    <dgm:cxn modelId="{3BFFC701-A171-4EE8-B5B9-0ABD18934BB8}" srcId="{856D1498-8906-477D-BDC5-187EDE42F4B2}" destId="{5561BC2C-543E-4DBF-8C3D-5590AE940E7D}" srcOrd="2" destOrd="0" parTransId="{E853B726-6E12-4714-8914-8ABEC3B7C22E}" sibTransId="{7C36CC20-BBB2-4DC1-94BF-DBC8C43D9C02}"/>
    <dgm:cxn modelId="{F4FD6C25-F208-48C7-8E47-4E0A64BEAA83}" type="presOf" srcId="{694EEB4C-3E5A-4CC7-BB06-38C9CBDFA5F6}" destId="{3D230C6B-7182-4253-9316-0A7F1BEA8697}" srcOrd="0" destOrd="0" presId="urn:microsoft.com/office/officeart/2005/8/layout/cycle1"/>
    <dgm:cxn modelId="{48B00A49-C245-4556-AE7D-5C741CF8EF09}" srcId="{856D1498-8906-477D-BDC5-187EDE42F4B2}" destId="{9448A763-BE3E-4668-99A5-DCFF914A412A}" srcOrd="1" destOrd="0" parTransId="{1EA9CD34-56F7-4373-9EBD-18CAFE8BF7F0}" sibTransId="{78CF1830-0FBF-4B01-B91A-25BD16A9C0D7}"/>
    <dgm:cxn modelId="{88177C83-2EE0-4DF3-98B8-73A52C0A1712}" type="presOf" srcId="{7C36CC20-BBB2-4DC1-94BF-DBC8C43D9C02}" destId="{691FB540-AB21-45BB-A360-EFEA3C134956}" srcOrd="0" destOrd="0" presId="urn:microsoft.com/office/officeart/2005/8/layout/cycle1"/>
    <dgm:cxn modelId="{742CACFD-C7F9-437F-815F-152B238D13D0}" type="presOf" srcId="{AFC6EFE1-0B87-4B66-AB89-2CAF505E98F7}" destId="{C48E9B15-7B5C-4A90-AA72-93E94BA4BB7B}" srcOrd="0" destOrd="0" presId="urn:microsoft.com/office/officeart/2005/8/layout/cycle1"/>
    <dgm:cxn modelId="{55F10E5F-5D04-4FFF-9E9A-EAFDF173D646}" srcId="{856D1498-8906-477D-BDC5-187EDE42F4B2}" destId="{62539868-5196-4B2B-9C0E-78B95E954087}" srcOrd="0" destOrd="0" parTransId="{EBC99F68-07D0-4019-B27F-1973415E6968}" sibTransId="{E24A8FFA-AF77-4878-99FD-DAE82385D02C}"/>
    <dgm:cxn modelId="{B69963E3-7960-4E5E-B6FA-070ACFF4DA92}" type="presOf" srcId="{62539868-5196-4B2B-9C0E-78B95E954087}" destId="{86A593EA-0D47-4BDE-805E-DF2DBBA21DF8}" srcOrd="0" destOrd="0" presId="urn:microsoft.com/office/officeart/2005/8/layout/cycle1"/>
    <dgm:cxn modelId="{CE3A18D1-6A1A-4ABF-9987-C1294A61036B}" type="presParOf" srcId="{45171EF7-1443-4F60-BBEC-E16363B7144F}" destId="{B04F4665-3564-4047-AF2F-0507B42CD6B7}" srcOrd="0" destOrd="0" presId="urn:microsoft.com/office/officeart/2005/8/layout/cycle1"/>
    <dgm:cxn modelId="{C6FC7C8B-DFCD-40BA-8245-41737E36DC83}" type="presParOf" srcId="{45171EF7-1443-4F60-BBEC-E16363B7144F}" destId="{86A593EA-0D47-4BDE-805E-DF2DBBA21DF8}" srcOrd="1" destOrd="0" presId="urn:microsoft.com/office/officeart/2005/8/layout/cycle1"/>
    <dgm:cxn modelId="{184A009D-6616-45F9-BE37-565E9A61F661}" type="presParOf" srcId="{45171EF7-1443-4F60-BBEC-E16363B7144F}" destId="{628A3098-FA18-4051-AED9-FA769A51834E}" srcOrd="2" destOrd="0" presId="urn:microsoft.com/office/officeart/2005/8/layout/cycle1"/>
    <dgm:cxn modelId="{E5719942-940A-4B09-9C49-2E86C7535AC4}" type="presParOf" srcId="{45171EF7-1443-4F60-BBEC-E16363B7144F}" destId="{FBBAED7F-A4AD-4650-9241-361E97A7FD34}" srcOrd="3" destOrd="0" presId="urn:microsoft.com/office/officeart/2005/8/layout/cycle1"/>
    <dgm:cxn modelId="{822DA4DC-7F44-474A-9708-D07117CC02DC}" type="presParOf" srcId="{45171EF7-1443-4F60-BBEC-E16363B7144F}" destId="{D266BCE5-2C7D-40B1-9428-AD498E32CFA1}" srcOrd="4" destOrd="0" presId="urn:microsoft.com/office/officeart/2005/8/layout/cycle1"/>
    <dgm:cxn modelId="{64677DF7-0569-419C-B8A4-E2F38EE1F3AA}" type="presParOf" srcId="{45171EF7-1443-4F60-BBEC-E16363B7144F}" destId="{06DCD715-A938-41DC-B96E-037C80756E12}" srcOrd="5" destOrd="0" presId="urn:microsoft.com/office/officeart/2005/8/layout/cycle1"/>
    <dgm:cxn modelId="{96E4FDCB-A898-41E0-82EE-D240349B818A}" type="presParOf" srcId="{45171EF7-1443-4F60-BBEC-E16363B7144F}" destId="{74FB81A3-8CBD-4D80-A6C8-4F8CBD2D1590}" srcOrd="6" destOrd="0" presId="urn:microsoft.com/office/officeart/2005/8/layout/cycle1"/>
    <dgm:cxn modelId="{FA6A9DE9-B923-4DC2-A32A-0AC0F0C998EA}" type="presParOf" srcId="{45171EF7-1443-4F60-BBEC-E16363B7144F}" destId="{BAB57AA9-ECC4-4322-9891-4DEFA7BCCFB6}" srcOrd="7" destOrd="0" presId="urn:microsoft.com/office/officeart/2005/8/layout/cycle1"/>
    <dgm:cxn modelId="{8E75D455-EE47-47D7-8850-C8BE2095E75F}" type="presParOf" srcId="{45171EF7-1443-4F60-BBEC-E16363B7144F}" destId="{691FB540-AB21-45BB-A360-EFEA3C134956}" srcOrd="8" destOrd="0" presId="urn:microsoft.com/office/officeart/2005/8/layout/cycle1"/>
    <dgm:cxn modelId="{89DF9769-C49A-4BE9-9DBD-0EF78CB56B41}" type="presParOf" srcId="{45171EF7-1443-4F60-BBEC-E16363B7144F}" destId="{CDF4323C-A5B0-4995-B5C9-DFD036B6E3E7}" srcOrd="9" destOrd="0" presId="urn:microsoft.com/office/officeart/2005/8/layout/cycle1"/>
    <dgm:cxn modelId="{1946A504-4292-44EA-B202-12C1E07732D3}" type="presParOf" srcId="{45171EF7-1443-4F60-BBEC-E16363B7144F}" destId="{E3BDC9D3-42E5-4B67-B512-02005E76040B}" srcOrd="10" destOrd="0" presId="urn:microsoft.com/office/officeart/2005/8/layout/cycle1"/>
    <dgm:cxn modelId="{391EB276-6538-4DDE-A7AC-6E9C2E3B283E}" type="presParOf" srcId="{45171EF7-1443-4F60-BBEC-E16363B7144F}" destId="{61F98D26-2FC7-472B-B5E5-8FFAE48292D5}" srcOrd="11" destOrd="0" presId="urn:microsoft.com/office/officeart/2005/8/layout/cycle1"/>
    <dgm:cxn modelId="{C53C21AF-0EF1-4942-9190-64DC02B480FB}" type="presParOf" srcId="{45171EF7-1443-4F60-BBEC-E16363B7144F}" destId="{381CAE7A-4520-4804-8775-C1B502008F3B}" srcOrd="12" destOrd="0" presId="urn:microsoft.com/office/officeart/2005/8/layout/cycle1"/>
    <dgm:cxn modelId="{FDD800DB-1CEB-49B7-8519-547BEC1CFF99}" type="presParOf" srcId="{45171EF7-1443-4F60-BBEC-E16363B7144F}" destId="{C48E9B15-7B5C-4A90-AA72-93E94BA4BB7B}" srcOrd="13" destOrd="0" presId="urn:microsoft.com/office/officeart/2005/8/layout/cycle1"/>
    <dgm:cxn modelId="{4A8B0AB4-68A9-441D-A39E-3C38533A8141}" type="presParOf" srcId="{45171EF7-1443-4F60-BBEC-E16363B7144F}" destId="{3D230C6B-7182-4253-9316-0A7F1BEA8697}" srcOrd="14"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11C77CA-57B4-43DA-93EF-15D908E39CF7}" type="slidenum">
              <a:rPr lang="en-US" smtClean="0"/>
              <a:pPr/>
              <a:t>‹#›</a:t>
            </a:fld>
            <a:endParaRPr lang="en-US" dirty="0"/>
          </a:p>
        </p:txBody>
      </p:sp>
    </p:spTree>
    <p:extLst>
      <p:ext uri="{BB962C8B-B14F-4D97-AF65-F5344CB8AC3E}">
        <p14:creationId xmlns:p14="http://schemas.microsoft.com/office/powerpoint/2010/main" xmlns="" val="2360425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9F2AC21-1AC1-46FD-BF44-29DC880A37A5}" type="datetimeFigureOut">
              <a:rPr lang="en-US" smtClean="0"/>
              <a:pPr/>
              <a:t>3/16/2017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E11A997-D9E7-40F6-B49B-6CF5D84171E5}" type="slidenum">
              <a:rPr lang="en-US" smtClean="0"/>
              <a:pPr/>
              <a:t>‹#›</a:t>
            </a:fld>
            <a:endParaRPr lang="en-US" dirty="0"/>
          </a:p>
        </p:txBody>
      </p:sp>
    </p:spTree>
    <p:extLst>
      <p:ext uri="{BB962C8B-B14F-4D97-AF65-F5344CB8AC3E}">
        <p14:creationId xmlns:p14="http://schemas.microsoft.com/office/powerpoint/2010/main" xmlns="" val="2478477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2zMbspRhqJc"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1A997-D9E7-40F6-B49B-6CF5D84171E5}" type="slidenum">
              <a:rPr lang="en-US" smtClean="0"/>
              <a:pPr/>
              <a:t>43</a:t>
            </a:fld>
            <a:endParaRPr lang="en-US" dirty="0"/>
          </a:p>
        </p:txBody>
      </p:sp>
    </p:spTree>
    <p:extLst>
      <p:ext uri="{BB962C8B-B14F-4D97-AF65-F5344CB8AC3E}">
        <p14:creationId xmlns:p14="http://schemas.microsoft.com/office/powerpoint/2010/main" xmlns="" val="716276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From “Putting It All Together: Linking Instruction, Assessment, and Intervention” as delivered by Nicole</a:t>
            </a:r>
            <a:r>
              <a:rPr lang="en-US" baseline="0" dirty="0" smtClean="0"/>
              <a:t> Dimich Vagle</a:t>
            </a:r>
            <a:r>
              <a:rPr lang="en-US" dirty="0" smtClean="0"/>
              <a:t>.</a:t>
            </a:r>
          </a:p>
          <a:p>
            <a:endParaRPr lang="en-US" dirty="0"/>
          </a:p>
        </p:txBody>
      </p:sp>
      <p:sp>
        <p:nvSpPr>
          <p:cNvPr id="4" name="Slide Number Placeholder 3"/>
          <p:cNvSpPr>
            <a:spLocks noGrp="1"/>
          </p:cNvSpPr>
          <p:nvPr>
            <p:ph type="sldNum" sz="quarter" idx="10"/>
          </p:nvPr>
        </p:nvSpPr>
        <p:spPr/>
        <p:txBody>
          <a:bodyPr/>
          <a:lstStyle/>
          <a:p>
            <a:fld id="{DE11A997-D9E7-40F6-B49B-6CF5D84171E5}"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xmlns="" val="3097748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From “Putting It All Together: Linking Instruction, Assessment, and Intervention” as delivered by Nicole</a:t>
            </a:r>
            <a:r>
              <a:rPr lang="en-US" baseline="0" dirty="0" smtClean="0"/>
              <a:t> Dimich Vagle</a:t>
            </a:r>
            <a:r>
              <a:rPr lang="en-US" dirty="0" smtClean="0"/>
              <a:t>.</a:t>
            </a:r>
          </a:p>
          <a:p>
            <a:endParaRPr lang="en-US" dirty="0"/>
          </a:p>
        </p:txBody>
      </p:sp>
      <p:sp>
        <p:nvSpPr>
          <p:cNvPr id="4" name="Slide Number Placeholder 3"/>
          <p:cNvSpPr>
            <a:spLocks noGrp="1"/>
          </p:cNvSpPr>
          <p:nvPr>
            <p:ph type="sldNum" sz="quarter" idx="10"/>
          </p:nvPr>
        </p:nvSpPr>
        <p:spPr/>
        <p:txBody>
          <a:bodyPr/>
          <a:lstStyle/>
          <a:p>
            <a:fld id="{DE11A997-D9E7-40F6-B49B-6CF5D84171E5}"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xmlns="" val="782821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From “Putting It All Together: Linking Instruction, Assessment, and Intervention” as delivered by Nicole</a:t>
            </a:r>
            <a:r>
              <a:rPr lang="en-US" baseline="0" dirty="0" smtClean="0"/>
              <a:t> Dimich Vagle</a:t>
            </a:r>
            <a:r>
              <a:rPr lang="en-US" dirty="0" smtClean="0"/>
              <a:t>.</a:t>
            </a:r>
          </a:p>
          <a:p>
            <a:endParaRPr lang="en-US" dirty="0"/>
          </a:p>
        </p:txBody>
      </p:sp>
      <p:sp>
        <p:nvSpPr>
          <p:cNvPr id="4" name="Slide Number Placeholder 3"/>
          <p:cNvSpPr>
            <a:spLocks noGrp="1"/>
          </p:cNvSpPr>
          <p:nvPr>
            <p:ph type="sldNum" sz="quarter" idx="10"/>
          </p:nvPr>
        </p:nvSpPr>
        <p:spPr/>
        <p:txBody>
          <a:bodyPr/>
          <a:lstStyle/>
          <a:p>
            <a:fld id="{DE11A997-D9E7-40F6-B49B-6CF5D84171E5}"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xmlns="" val="1598309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From “Simplifying</a:t>
            </a:r>
            <a:r>
              <a:rPr lang="en-US" baseline="0" dirty="0" smtClean="0"/>
              <a:t> Response to Intervention: Four Essential Guiding Principles</a:t>
            </a:r>
            <a:r>
              <a:rPr lang="en-US" dirty="0" smtClean="0"/>
              <a:t>” as delivered by Luis</a:t>
            </a:r>
            <a:r>
              <a:rPr lang="en-US" baseline="0" dirty="0" smtClean="0"/>
              <a:t> Cruz</a:t>
            </a:r>
            <a:r>
              <a:rPr lang="en-US" dirty="0" smtClean="0"/>
              <a:t>.</a:t>
            </a:r>
          </a:p>
          <a:p>
            <a:endParaRPr lang="en-US" dirty="0"/>
          </a:p>
        </p:txBody>
      </p:sp>
      <p:sp>
        <p:nvSpPr>
          <p:cNvPr id="4" name="Slide Number Placeholder 3"/>
          <p:cNvSpPr>
            <a:spLocks noGrp="1"/>
          </p:cNvSpPr>
          <p:nvPr>
            <p:ph type="sldNum" sz="quarter" idx="10"/>
          </p:nvPr>
        </p:nvSpPr>
        <p:spPr/>
        <p:txBody>
          <a:bodyPr/>
          <a:lstStyle/>
          <a:p>
            <a:fld id="{DE11A997-D9E7-40F6-B49B-6CF5D84171E5}" type="slidenum">
              <a:rPr lang="en-US">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xmlns="" val="3664598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From “Simplifying</a:t>
            </a:r>
            <a:r>
              <a:rPr lang="en-US" baseline="0" dirty="0" smtClean="0"/>
              <a:t> Response to Intervention: Four Essential Guiding Principles</a:t>
            </a:r>
            <a:r>
              <a:rPr lang="en-US" dirty="0" smtClean="0"/>
              <a:t>” as delivered by Luis</a:t>
            </a:r>
            <a:r>
              <a:rPr lang="en-US" baseline="0" dirty="0" smtClean="0"/>
              <a:t> Cruz</a:t>
            </a:r>
            <a:r>
              <a:rPr lang="en-US" dirty="0" smtClean="0"/>
              <a:t>.</a:t>
            </a:r>
          </a:p>
          <a:p>
            <a:endParaRPr lang="en-US" dirty="0"/>
          </a:p>
        </p:txBody>
      </p:sp>
      <p:sp>
        <p:nvSpPr>
          <p:cNvPr id="4" name="Slide Number Placeholder 3"/>
          <p:cNvSpPr>
            <a:spLocks noGrp="1"/>
          </p:cNvSpPr>
          <p:nvPr>
            <p:ph type="sldNum" sz="quarter" idx="10"/>
          </p:nvPr>
        </p:nvSpPr>
        <p:spPr/>
        <p:txBody>
          <a:bodyPr/>
          <a:lstStyle/>
          <a:p>
            <a:fld id="{DE11A997-D9E7-40F6-B49B-6CF5D84171E5}" type="slidenum">
              <a:rPr lang="en-US">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xmlns="" val="1261276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From “Simplifying</a:t>
            </a:r>
            <a:r>
              <a:rPr lang="en-US" baseline="0" dirty="0" smtClean="0"/>
              <a:t> Response to Intervention: Four Essential Guiding Principles</a:t>
            </a:r>
            <a:r>
              <a:rPr lang="en-US" dirty="0" smtClean="0"/>
              <a:t>” as delivered by Luis</a:t>
            </a:r>
            <a:r>
              <a:rPr lang="en-US" baseline="0" dirty="0" smtClean="0"/>
              <a:t> Cruz</a:t>
            </a:r>
            <a:r>
              <a:rPr lang="en-US" dirty="0" smtClean="0"/>
              <a:t>.</a:t>
            </a:r>
          </a:p>
          <a:p>
            <a:endParaRPr lang="en-US" dirty="0"/>
          </a:p>
        </p:txBody>
      </p:sp>
      <p:sp>
        <p:nvSpPr>
          <p:cNvPr id="4" name="Slide Number Placeholder 3"/>
          <p:cNvSpPr>
            <a:spLocks noGrp="1"/>
          </p:cNvSpPr>
          <p:nvPr>
            <p:ph type="sldNum" sz="quarter" idx="10"/>
          </p:nvPr>
        </p:nvSpPr>
        <p:spPr/>
        <p:txBody>
          <a:bodyPr/>
          <a:lstStyle/>
          <a:p>
            <a:fld id="{DE11A997-D9E7-40F6-B49B-6CF5D84171E5}" type="slidenum">
              <a:rPr lang="en-US">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xmlns="" val="2013962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From “Simplifying</a:t>
            </a:r>
            <a:r>
              <a:rPr lang="en-US" baseline="0" dirty="0" smtClean="0"/>
              <a:t> Response to Intervention: Four Essential Guiding Principles</a:t>
            </a:r>
            <a:r>
              <a:rPr lang="en-US" dirty="0" smtClean="0"/>
              <a:t>” as delivered by Luis</a:t>
            </a:r>
            <a:r>
              <a:rPr lang="en-US" baseline="0" dirty="0" smtClean="0"/>
              <a:t> Cruz</a:t>
            </a:r>
            <a:r>
              <a:rPr lang="en-US" dirty="0" smtClean="0"/>
              <a:t>.</a:t>
            </a:r>
          </a:p>
          <a:p>
            <a:endParaRPr lang="en-US" dirty="0"/>
          </a:p>
        </p:txBody>
      </p:sp>
      <p:sp>
        <p:nvSpPr>
          <p:cNvPr id="4" name="Slide Number Placeholder 3"/>
          <p:cNvSpPr>
            <a:spLocks noGrp="1"/>
          </p:cNvSpPr>
          <p:nvPr>
            <p:ph type="sldNum" sz="quarter" idx="10"/>
          </p:nvPr>
        </p:nvSpPr>
        <p:spPr/>
        <p:txBody>
          <a:bodyPr/>
          <a:lstStyle/>
          <a:p>
            <a:fld id="{DE11A997-D9E7-40F6-B49B-6CF5D84171E5}" type="slidenum">
              <a:rPr lang="en-US">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xmlns="" val="3134376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1A997-D9E7-40F6-B49B-6CF5D84171E5}" type="slidenum">
              <a:rPr lang="en-US" smtClean="0"/>
              <a:pPr/>
              <a:t>68</a:t>
            </a:fld>
            <a:endParaRPr lang="en-US" dirty="0"/>
          </a:p>
        </p:txBody>
      </p:sp>
    </p:spTree>
    <p:extLst>
      <p:ext uri="{BB962C8B-B14F-4D97-AF65-F5344CB8AC3E}">
        <p14:creationId xmlns:p14="http://schemas.microsoft.com/office/powerpoint/2010/main" xmlns="" val="4146292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From “Simplifying</a:t>
            </a:r>
            <a:r>
              <a:rPr lang="en-US" baseline="0" dirty="0" smtClean="0"/>
              <a:t> Response to Intervention: Four Essential Guiding Principles</a:t>
            </a:r>
            <a:r>
              <a:rPr lang="en-US" dirty="0" smtClean="0"/>
              <a:t>” as delivered by Luis</a:t>
            </a:r>
            <a:r>
              <a:rPr lang="en-US" baseline="0" dirty="0" smtClean="0"/>
              <a:t> Cruz</a:t>
            </a:r>
            <a:r>
              <a:rPr lang="en-US" dirty="0" smtClean="0"/>
              <a:t>.</a:t>
            </a:r>
          </a:p>
          <a:p>
            <a:endParaRPr lang="en-US" dirty="0"/>
          </a:p>
        </p:txBody>
      </p:sp>
      <p:sp>
        <p:nvSpPr>
          <p:cNvPr id="4" name="Slide Number Placeholder 3"/>
          <p:cNvSpPr>
            <a:spLocks noGrp="1"/>
          </p:cNvSpPr>
          <p:nvPr>
            <p:ph type="sldNum" sz="quarter" idx="10"/>
          </p:nvPr>
        </p:nvSpPr>
        <p:spPr/>
        <p:txBody>
          <a:bodyPr/>
          <a:lstStyle/>
          <a:p>
            <a:fld id="{DE11A997-D9E7-40F6-B49B-6CF5D84171E5}" type="slidenum">
              <a:rPr lang="en-US">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xmlns="" val="2895985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From “Simplifying</a:t>
            </a:r>
            <a:r>
              <a:rPr lang="en-US" baseline="0" dirty="0" smtClean="0"/>
              <a:t> Response to Intervention: Four Essential Guiding Principles</a:t>
            </a:r>
            <a:r>
              <a:rPr lang="en-US" dirty="0" smtClean="0"/>
              <a:t>” as delivered by Luis</a:t>
            </a:r>
            <a:r>
              <a:rPr lang="en-US" baseline="0" dirty="0" smtClean="0"/>
              <a:t> Cruz</a:t>
            </a:r>
            <a:r>
              <a:rPr lang="en-US" dirty="0" smtClean="0"/>
              <a:t>.</a:t>
            </a:r>
          </a:p>
          <a:p>
            <a:endParaRPr lang="en-US" dirty="0"/>
          </a:p>
        </p:txBody>
      </p:sp>
      <p:sp>
        <p:nvSpPr>
          <p:cNvPr id="4" name="Slide Number Placeholder 3"/>
          <p:cNvSpPr>
            <a:spLocks noGrp="1"/>
          </p:cNvSpPr>
          <p:nvPr>
            <p:ph type="sldNum" sz="quarter" idx="10"/>
          </p:nvPr>
        </p:nvSpPr>
        <p:spPr/>
        <p:txBody>
          <a:bodyPr/>
          <a:lstStyle/>
          <a:p>
            <a:fld id="{DE11A997-D9E7-40F6-B49B-6CF5D84171E5}" type="slidenum">
              <a:rPr lang="en-US">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xmlns="" val="2643792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From “Creating a</a:t>
            </a:r>
            <a:r>
              <a:rPr lang="en-US" baseline="0" dirty="0" smtClean="0"/>
              <a:t> Culture of Collective Responsibility: From Believing to Doing</a:t>
            </a:r>
            <a:r>
              <a:rPr lang="en-US" dirty="0" smtClean="0"/>
              <a:t>” as delivered by Austin</a:t>
            </a:r>
            <a:r>
              <a:rPr lang="en-US" baseline="0" dirty="0" smtClean="0"/>
              <a:t> Buffum</a:t>
            </a:r>
            <a:r>
              <a:rPr lang="en-US" dirty="0" smtClean="0"/>
              <a:t>.</a:t>
            </a:r>
          </a:p>
          <a:p>
            <a:endParaRPr lang="en-US" dirty="0"/>
          </a:p>
        </p:txBody>
      </p:sp>
      <p:sp>
        <p:nvSpPr>
          <p:cNvPr id="4" name="Slide Number Placeholder 3"/>
          <p:cNvSpPr>
            <a:spLocks noGrp="1"/>
          </p:cNvSpPr>
          <p:nvPr>
            <p:ph type="sldNum" sz="quarter" idx="10"/>
          </p:nvPr>
        </p:nvSpPr>
        <p:spPr/>
        <p:txBody>
          <a:bodyPr/>
          <a:lstStyle/>
          <a:p>
            <a:fld id="{DE11A997-D9E7-40F6-B49B-6CF5D84171E5}" type="slidenum">
              <a:rPr lang="en-US" smtClean="0"/>
              <a:pPr/>
              <a:t>44</a:t>
            </a:fld>
            <a:endParaRPr lang="en-US" dirty="0"/>
          </a:p>
        </p:txBody>
      </p:sp>
    </p:spTree>
    <p:extLst>
      <p:ext uri="{BB962C8B-B14F-4D97-AF65-F5344CB8AC3E}">
        <p14:creationId xmlns:p14="http://schemas.microsoft.com/office/powerpoint/2010/main" xmlns="" val="3360623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hlinkClick r:id="rId3"/>
              </a:rPr>
              <a:t>https://www.youtube.com/watch?v=2zMbspRhqJc</a:t>
            </a:r>
            <a:endParaRPr lang="en-US" dirty="0" smtClean="0"/>
          </a:p>
          <a:p>
            <a:endParaRPr lang="en-US" dirty="0"/>
          </a:p>
        </p:txBody>
      </p:sp>
      <p:sp>
        <p:nvSpPr>
          <p:cNvPr id="4" name="Slide Number Placeholder 3"/>
          <p:cNvSpPr>
            <a:spLocks noGrp="1"/>
          </p:cNvSpPr>
          <p:nvPr>
            <p:ph type="sldNum" sz="quarter" idx="10"/>
          </p:nvPr>
        </p:nvSpPr>
        <p:spPr/>
        <p:txBody>
          <a:bodyPr/>
          <a:lstStyle/>
          <a:p>
            <a:fld id="{DE11A997-D9E7-40F6-B49B-6CF5D84171E5}" type="slidenum">
              <a:rPr lang="en-US" smtClean="0"/>
              <a:pPr/>
              <a:t>76</a:t>
            </a:fld>
            <a:endParaRPr lang="en-US" dirty="0"/>
          </a:p>
        </p:txBody>
      </p:sp>
    </p:spTree>
    <p:extLst>
      <p:ext uri="{BB962C8B-B14F-4D97-AF65-F5344CB8AC3E}">
        <p14:creationId xmlns:p14="http://schemas.microsoft.com/office/powerpoint/2010/main" xmlns="" val="39279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From “Simplifying</a:t>
            </a:r>
            <a:r>
              <a:rPr lang="en-US" baseline="0" dirty="0" smtClean="0"/>
              <a:t> Response to Intervention: Four Essential Guiding Principles</a:t>
            </a:r>
            <a:r>
              <a:rPr lang="en-US" dirty="0" smtClean="0"/>
              <a:t>” as delivered by Luis</a:t>
            </a:r>
            <a:r>
              <a:rPr lang="en-US" baseline="0" dirty="0" smtClean="0"/>
              <a:t> Cruz</a:t>
            </a:r>
            <a:r>
              <a:rPr lang="en-US" dirty="0" smtClean="0"/>
              <a:t>.</a:t>
            </a:r>
          </a:p>
          <a:p>
            <a:endParaRPr lang="en-US" dirty="0"/>
          </a:p>
        </p:txBody>
      </p:sp>
      <p:sp>
        <p:nvSpPr>
          <p:cNvPr id="4" name="Slide Number Placeholder 3"/>
          <p:cNvSpPr>
            <a:spLocks noGrp="1"/>
          </p:cNvSpPr>
          <p:nvPr>
            <p:ph type="sldNum" sz="quarter" idx="10"/>
          </p:nvPr>
        </p:nvSpPr>
        <p:spPr/>
        <p:txBody>
          <a:bodyPr/>
          <a:lstStyle/>
          <a:p>
            <a:fld id="{DE11A997-D9E7-40F6-B49B-6CF5D84171E5}" type="slidenum">
              <a:rPr lang="en-US">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xmlns="" val="557222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From “Simplifying</a:t>
            </a:r>
            <a:r>
              <a:rPr lang="en-US" baseline="0" dirty="0" smtClean="0"/>
              <a:t> Response to Intervention: Four Essential Guiding Principles</a:t>
            </a:r>
            <a:r>
              <a:rPr lang="en-US" dirty="0" smtClean="0"/>
              <a:t>” as delivered by Luis</a:t>
            </a:r>
            <a:r>
              <a:rPr lang="en-US" baseline="0" dirty="0" smtClean="0"/>
              <a:t> Cruz</a:t>
            </a:r>
            <a:r>
              <a:rPr lang="en-US" dirty="0" smtClean="0"/>
              <a:t>.</a:t>
            </a:r>
          </a:p>
          <a:p>
            <a:endParaRPr lang="en-US" dirty="0"/>
          </a:p>
        </p:txBody>
      </p:sp>
      <p:sp>
        <p:nvSpPr>
          <p:cNvPr id="4" name="Slide Number Placeholder 3"/>
          <p:cNvSpPr>
            <a:spLocks noGrp="1"/>
          </p:cNvSpPr>
          <p:nvPr>
            <p:ph type="sldNum" sz="quarter" idx="10"/>
          </p:nvPr>
        </p:nvSpPr>
        <p:spPr/>
        <p:txBody>
          <a:bodyPr/>
          <a:lstStyle/>
          <a:p>
            <a:fld id="{DE11A997-D9E7-40F6-B49B-6CF5D84171E5}" type="slidenum">
              <a:rPr lang="en-US">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xmlns="" val="2243263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From “Digging Deeper Into the RTI at Work Pyramid: Creating Collaborative Teams” as delivered by Mike Mattos.</a:t>
            </a:r>
          </a:p>
          <a:p>
            <a:endParaRPr lang="en-US" dirty="0"/>
          </a:p>
        </p:txBody>
      </p:sp>
      <p:sp>
        <p:nvSpPr>
          <p:cNvPr id="4" name="Slide Number Placeholder 3"/>
          <p:cNvSpPr>
            <a:spLocks noGrp="1"/>
          </p:cNvSpPr>
          <p:nvPr>
            <p:ph type="sldNum" sz="quarter" idx="10"/>
          </p:nvPr>
        </p:nvSpPr>
        <p:spPr/>
        <p:txBody>
          <a:bodyPr/>
          <a:lstStyle/>
          <a:p>
            <a:fld id="{DE11A997-D9E7-40F6-B49B-6CF5D84171E5}"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xmlns="" val="1607863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From “Putting It All Together: Creating a Multitiered System of Supports - Secondary” as delivered by Mike Mattos &amp; Luiz Cruz.</a:t>
            </a:r>
          </a:p>
          <a:p>
            <a:endParaRPr lang="en-US" dirty="0"/>
          </a:p>
        </p:txBody>
      </p:sp>
      <p:sp>
        <p:nvSpPr>
          <p:cNvPr id="4" name="Slide Number Placeholder 3"/>
          <p:cNvSpPr>
            <a:spLocks noGrp="1"/>
          </p:cNvSpPr>
          <p:nvPr>
            <p:ph type="sldNum" sz="quarter" idx="10"/>
          </p:nvPr>
        </p:nvSpPr>
        <p:spPr/>
        <p:txBody>
          <a:bodyPr/>
          <a:lstStyle/>
          <a:p>
            <a:fld id="{DE11A997-D9E7-40F6-B49B-6CF5D84171E5}"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xmlns="" val="2918141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From “Putting It All Together: Linking Instruction, Assessment, and Intervention” as delivered by Nicole</a:t>
            </a:r>
            <a:r>
              <a:rPr lang="en-US" baseline="0" dirty="0" smtClean="0"/>
              <a:t> Dimich Vagle</a:t>
            </a:r>
            <a:r>
              <a:rPr lang="en-US" dirty="0" smtClean="0"/>
              <a:t>.</a:t>
            </a:r>
          </a:p>
          <a:p>
            <a:endParaRPr lang="en-US" dirty="0"/>
          </a:p>
        </p:txBody>
      </p:sp>
      <p:sp>
        <p:nvSpPr>
          <p:cNvPr id="4" name="Slide Number Placeholder 3"/>
          <p:cNvSpPr>
            <a:spLocks noGrp="1"/>
          </p:cNvSpPr>
          <p:nvPr>
            <p:ph type="sldNum" sz="quarter" idx="10"/>
          </p:nvPr>
        </p:nvSpPr>
        <p:spPr/>
        <p:txBody>
          <a:bodyPr/>
          <a:lstStyle/>
          <a:p>
            <a:fld id="{DE11A997-D9E7-40F6-B49B-6CF5D84171E5}"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xmlns="" val="2387511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From “Putting It All Together: Linking Instruction, Assessment, and Intervention” as delivered by Nicole</a:t>
            </a:r>
            <a:r>
              <a:rPr lang="en-US" baseline="0" dirty="0" smtClean="0"/>
              <a:t> Dimich Vagle</a:t>
            </a:r>
            <a:r>
              <a:rPr lang="en-US" dirty="0" smtClean="0"/>
              <a:t>.</a:t>
            </a:r>
          </a:p>
          <a:p>
            <a:endParaRPr lang="en-US" dirty="0"/>
          </a:p>
        </p:txBody>
      </p:sp>
      <p:sp>
        <p:nvSpPr>
          <p:cNvPr id="4" name="Slide Number Placeholder 3"/>
          <p:cNvSpPr>
            <a:spLocks noGrp="1"/>
          </p:cNvSpPr>
          <p:nvPr>
            <p:ph type="sldNum" sz="quarter" idx="10"/>
          </p:nvPr>
        </p:nvSpPr>
        <p:spPr/>
        <p:txBody>
          <a:bodyPr/>
          <a:lstStyle/>
          <a:p>
            <a:fld id="{DE11A997-D9E7-40F6-B49B-6CF5D84171E5}"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xmlns="" val="4289056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From “Putting It All Together: Linking Instruction, Assessment, and Intervention” as delivered by Nicole</a:t>
            </a:r>
            <a:r>
              <a:rPr lang="en-US" baseline="0" dirty="0" smtClean="0"/>
              <a:t> Dimich Vagle</a:t>
            </a:r>
            <a:r>
              <a:rPr lang="en-US" dirty="0" smtClean="0"/>
              <a:t>.</a:t>
            </a:r>
          </a:p>
          <a:p>
            <a:endParaRPr lang="en-US" dirty="0"/>
          </a:p>
        </p:txBody>
      </p:sp>
      <p:sp>
        <p:nvSpPr>
          <p:cNvPr id="4" name="Slide Number Placeholder 3"/>
          <p:cNvSpPr>
            <a:spLocks noGrp="1"/>
          </p:cNvSpPr>
          <p:nvPr>
            <p:ph type="sldNum" sz="quarter" idx="10"/>
          </p:nvPr>
        </p:nvSpPr>
        <p:spPr/>
        <p:txBody>
          <a:bodyPr/>
          <a:lstStyle/>
          <a:p>
            <a:fld id="{DE11A997-D9E7-40F6-B49B-6CF5D84171E5}"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xmlns="" val="852902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5F443C-AE52-4B8D-B706-FD19B2C75752}" type="datetimeFigureOut">
              <a:rPr lang="en-US" smtClean="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B346C5-7564-4883-9854-E7CF3EDD3A86}" type="slidenum">
              <a:rPr lang="en-US" smtClean="0"/>
              <a:pPr/>
              <a:t>‹#›</a:t>
            </a:fld>
            <a:endParaRPr lang="en-US" dirty="0"/>
          </a:p>
        </p:txBody>
      </p:sp>
    </p:spTree>
    <p:extLst>
      <p:ext uri="{BB962C8B-B14F-4D97-AF65-F5344CB8AC3E}">
        <p14:creationId xmlns:p14="http://schemas.microsoft.com/office/powerpoint/2010/main" xmlns="" val="366900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5F443C-AE52-4B8D-B706-FD19B2C75752}" type="datetimeFigureOut">
              <a:rPr lang="en-US" smtClean="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B346C5-7564-4883-9854-E7CF3EDD3A86}" type="slidenum">
              <a:rPr lang="en-US" smtClean="0"/>
              <a:pPr/>
              <a:t>‹#›</a:t>
            </a:fld>
            <a:endParaRPr lang="en-US" dirty="0"/>
          </a:p>
        </p:txBody>
      </p:sp>
    </p:spTree>
    <p:extLst>
      <p:ext uri="{BB962C8B-B14F-4D97-AF65-F5344CB8AC3E}">
        <p14:creationId xmlns:p14="http://schemas.microsoft.com/office/powerpoint/2010/main" xmlns="" val="138999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5F443C-AE52-4B8D-B706-FD19B2C75752}" type="datetimeFigureOut">
              <a:rPr lang="en-US" smtClean="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B346C5-7564-4883-9854-E7CF3EDD3A86}" type="slidenum">
              <a:rPr lang="en-US" smtClean="0"/>
              <a:pPr/>
              <a:t>‹#›</a:t>
            </a:fld>
            <a:endParaRPr lang="en-US" dirty="0"/>
          </a:p>
        </p:txBody>
      </p:sp>
    </p:spTree>
    <p:extLst>
      <p:ext uri="{BB962C8B-B14F-4D97-AF65-F5344CB8AC3E}">
        <p14:creationId xmlns:p14="http://schemas.microsoft.com/office/powerpoint/2010/main" xmlns="" val="405461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45F443C-AE52-4B8D-B706-FD19B2C75752}" type="datetimeFigureOut">
              <a:rPr lang="en-US" smtClean="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B346C5-7564-4883-9854-E7CF3EDD3A86}" type="slidenum">
              <a:rPr lang="en-US" smtClean="0"/>
              <a:pPr/>
              <a:t>‹#›</a:t>
            </a:fld>
            <a:endParaRPr lang="en-US" dirty="0"/>
          </a:p>
        </p:txBody>
      </p:sp>
    </p:spTree>
    <p:extLst>
      <p:ext uri="{BB962C8B-B14F-4D97-AF65-F5344CB8AC3E}">
        <p14:creationId xmlns:p14="http://schemas.microsoft.com/office/powerpoint/2010/main" xmlns="" val="323567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5F443C-AE52-4B8D-B706-FD19B2C75752}" type="datetimeFigureOut">
              <a:rPr lang="en-US" smtClean="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B346C5-7564-4883-9854-E7CF3EDD3A86}" type="slidenum">
              <a:rPr lang="en-US" smtClean="0"/>
              <a:pPr/>
              <a:t>‹#›</a:t>
            </a:fld>
            <a:endParaRPr lang="en-US" dirty="0"/>
          </a:p>
        </p:txBody>
      </p:sp>
    </p:spTree>
    <p:extLst>
      <p:ext uri="{BB962C8B-B14F-4D97-AF65-F5344CB8AC3E}">
        <p14:creationId xmlns:p14="http://schemas.microsoft.com/office/powerpoint/2010/main" xmlns="" val="141898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5F443C-AE52-4B8D-B706-FD19B2C75752}" type="datetimeFigureOut">
              <a:rPr lang="en-US" smtClean="0"/>
              <a:pPr/>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B346C5-7564-4883-9854-E7CF3EDD3A86}" type="slidenum">
              <a:rPr lang="en-US" smtClean="0"/>
              <a:pPr/>
              <a:t>‹#›</a:t>
            </a:fld>
            <a:endParaRPr lang="en-US" dirty="0"/>
          </a:p>
        </p:txBody>
      </p:sp>
    </p:spTree>
    <p:extLst>
      <p:ext uri="{BB962C8B-B14F-4D97-AF65-F5344CB8AC3E}">
        <p14:creationId xmlns:p14="http://schemas.microsoft.com/office/powerpoint/2010/main" xmlns="" val="3812583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5F443C-AE52-4B8D-B706-FD19B2C75752}" type="datetimeFigureOut">
              <a:rPr lang="en-US" smtClean="0"/>
              <a:pPr/>
              <a:t>3/16/2017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B346C5-7564-4883-9854-E7CF3EDD3A86}" type="slidenum">
              <a:rPr lang="en-US" smtClean="0"/>
              <a:pPr/>
              <a:t>‹#›</a:t>
            </a:fld>
            <a:endParaRPr lang="en-US" dirty="0"/>
          </a:p>
        </p:txBody>
      </p:sp>
    </p:spTree>
    <p:extLst>
      <p:ext uri="{BB962C8B-B14F-4D97-AF65-F5344CB8AC3E}">
        <p14:creationId xmlns:p14="http://schemas.microsoft.com/office/powerpoint/2010/main" xmlns="" val="1076745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5F443C-AE52-4B8D-B706-FD19B2C75752}" type="datetimeFigureOut">
              <a:rPr lang="en-US" smtClean="0"/>
              <a:pPr/>
              <a:t>3/16/2017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B346C5-7564-4883-9854-E7CF3EDD3A86}" type="slidenum">
              <a:rPr lang="en-US" smtClean="0"/>
              <a:pPr/>
              <a:t>‹#›</a:t>
            </a:fld>
            <a:endParaRPr lang="en-US" dirty="0"/>
          </a:p>
        </p:txBody>
      </p:sp>
    </p:spTree>
    <p:extLst>
      <p:ext uri="{BB962C8B-B14F-4D97-AF65-F5344CB8AC3E}">
        <p14:creationId xmlns:p14="http://schemas.microsoft.com/office/powerpoint/2010/main" xmlns="" val="3063912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5F443C-AE52-4B8D-B706-FD19B2C75752}" type="datetimeFigureOut">
              <a:rPr lang="en-US" smtClean="0"/>
              <a:pPr/>
              <a:t>3/16/2017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B346C5-7564-4883-9854-E7CF3EDD3A86}" type="slidenum">
              <a:rPr lang="en-US" smtClean="0"/>
              <a:pPr/>
              <a:t>‹#›</a:t>
            </a:fld>
            <a:endParaRPr lang="en-US" dirty="0"/>
          </a:p>
        </p:txBody>
      </p:sp>
    </p:spTree>
    <p:extLst>
      <p:ext uri="{BB962C8B-B14F-4D97-AF65-F5344CB8AC3E}">
        <p14:creationId xmlns:p14="http://schemas.microsoft.com/office/powerpoint/2010/main" xmlns="" val="3001660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5F443C-AE52-4B8D-B706-FD19B2C75752}" type="datetimeFigureOut">
              <a:rPr lang="en-US" smtClean="0"/>
              <a:pPr/>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B346C5-7564-4883-9854-E7CF3EDD3A86}" type="slidenum">
              <a:rPr lang="en-US" smtClean="0"/>
              <a:pPr/>
              <a:t>‹#›</a:t>
            </a:fld>
            <a:endParaRPr lang="en-US" dirty="0"/>
          </a:p>
        </p:txBody>
      </p:sp>
    </p:spTree>
    <p:extLst>
      <p:ext uri="{BB962C8B-B14F-4D97-AF65-F5344CB8AC3E}">
        <p14:creationId xmlns:p14="http://schemas.microsoft.com/office/powerpoint/2010/main" xmlns="" val="319336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5F443C-AE52-4B8D-B706-FD19B2C75752}" type="datetimeFigureOut">
              <a:rPr lang="en-US" smtClean="0"/>
              <a:pPr/>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B346C5-7564-4883-9854-E7CF3EDD3A86}" type="slidenum">
              <a:rPr lang="en-US" smtClean="0"/>
              <a:pPr/>
              <a:t>‹#›</a:t>
            </a:fld>
            <a:endParaRPr lang="en-US" dirty="0"/>
          </a:p>
        </p:txBody>
      </p:sp>
    </p:spTree>
    <p:extLst>
      <p:ext uri="{BB962C8B-B14F-4D97-AF65-F5344CB8AC3E}">
        <p14:creationId xmlns:p14="http://schemas.microsoft.com/office/powerpoint/2010/main" xmlns="" val="115880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F443C-AE52-4B8D-B706-FD19B2C75752}" type="datetimeFigureOut">
              <a:rPr lang="en-US" smtClean="0"/>
              <a:pPr/>
              <a:t>3/16/2017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346C5-7564-4883-9854-E7CF3EDD3A86}" type="slidenum">
              <a:rPr lang="en-US" smtClean="0"/>
              <a:pPr/>
              <a:t>‹#›</a:t>
            </a:fld>
            <a:endParaRPr lang="en-US" dirty="0"/>
          </a:p>
        </p:txBody>
      </p:sp>
    </p:spTree>
    <p:extLst>
      <p:ext uri="{BB962C8B-B14F-4D97-AF65-F5344CB8AC3E}">
        <p14:creationId xmlns:p14="http://schemas.microsoft.com/office/powerpoint/2010/main" xmlns="" val="1239158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ortlandschools.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globalpd.com/search/content/8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drive.google.com/drive/u/0/folders/0B9-SXxUko23QSWZWQXhVTURPOXc"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www.youtube.com/watch?v=2zMbspRhqJc"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326423"/>
            <a:ext cx="9144000" cy="342900"/>
          </a:xfrm>
          <a:prstGeom prst="rect">
            <a:avLst/>
          </a:prstGeom>
          <a:solidFill>
            <a:srgbClr val="AC8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72425" y="2209712"/>
            <a:ext cx="2599151" cy="2098110"/>
          </a:xfrm>
          <a:prstGeom prst="rect">
            <a:avLst/>
          </a:prstGeom>
        </p:spPr>
      </p:pic>
      <p:sp>
        <p:nvSpPr>
          <p:cNvPr id="4" name="Rectangle 3"/>
          <p:cNvSpPr/>
          <p:nvPr/>
        </p:nvSpPr>
        <p:spPr>
          <a:xfrm>
            <a:off x="0" y="4985676"/>
            <a:ext cx="9144000" cy="3429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xmlns="" val="659148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AC8CBE"/>
                </a:solidFill>
                <a:latin typeface="Franklin Gothic Medium" panose="020B0603020102020204" pitchFamily="34" charset="0"/>
              </a:rPr>
              <a:t>We Have a Plan</a:t>
            </a:r>
          </a:p>
        </p:txBody>
      </p:sp>
      <p:sp>
        <p:nvSpPr>
          <p:cNvPr id="3" name="Content Placeholder 2"/>
          <p:cNvSpPr>
            <a:spLocks noGrp="1"/>
          </p:cNvSpPr>
          <p:nvPr>
            <p:ph idx="1"/>
          </p:nvPr>
        </p:nvSpPr>
        <p:spPr/>
        <p:txBody>
          <a:bodyPr>
            <a:normAutofit/>
          </a:bodyPr>
          <a:lstStyle/>
          <a:p>
            <a:pPr marL="0" indent="0">
              <a:lnSpc>
                <a:spcPct val="80000"/>
              </a:lnSpc>
            </a:pPr>
            <a:r>
              <a:rPr lang="en-US" dirty="0"/>
              <a:t>There are six components.</a:t>
            </a:r>
          </a:p>
          <a:p>
            <a:pPr marL="0" indent="0">
              <a:lnSpc>
                <a:spcPct val="80000"/>
              </a:lnSpc>
            </a:pPr>
            <a:r>
              <a:rPr lang="en-US" dirty="0"/>
              <a:t>The first two address goals and process.</a:t>
            </a:r>
          </a:p>
          <a:p>
            <a:pPr marL="0" indent="0">
              <a:lnSpc>
                <a:spcPct val="80000"/>
              </a:lnSpc>
            </a:pPr>
            <a:r>
              <a:rPr lang="en-US" dirty="0"/>
              <a:t>The other four are actionable goals.</a:t>
            </a:r>
          </a:p>
        </p:txBody>
      </p:sp>
      <p:sp>
        <p:nvSpPr>
          <p:cNvPr id="4" name="TextBox 3"/>
          <p:cNvSpPr txBox="1"/>
          <p:nvPr/>
        </p:nvSpPr>
        <p:spPr>
          <a:xfrm>
            <a:off x="1918084" y="56576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2</a:t>
            </a:r>
          </a:p>
        </p:txBody>
      </p:sp>
      <p:sp>
        <p:nvSpPr>
          <p:cNvPr id="5" name="TextBox 4"/>
          <p:cNvSpPr txBox="1"/>
          <p:nvPr/>
        </p:nvSpPr>
        <p:spPr>
          <a:xfrm>
            <a:off x="3333680" y="56576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3</a:t>
            </a:r>
          </a:p>
        </p:txBody>
      </p:sp>
      <p:sp>
        <p:nvSpPr>
          <p:cNvPr id="6" name="TextBox 5"/>
          <p:cNvSpPr txBox="1"/>
          <p:nvPr/>
        </p:nvSpPr>
        <p:spPr>
          <a:xfrm>
            <a:off x="4749275" y="56576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4</a:t>
            </a:r>
          </a:p>
        </p:txBody>
      </p:sp>
      <p:sp>
        <p:nvSpPr>
          <p:cNvPr id="7" name="TextBox 6"/>
          <p:cNvSpPr txBox="1"/>
          <p:nvPr/>
        </p:nvSpPr>
        <p:spPr>
          <a:xfrm>
            <a:off x="6164871" y="56576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5</a:t>
            </a:r>
          </a:p>
        </p:txBody>
      </p:sp>
      <p:sp>
        <p:nvSpPr>
          <p:cNvPr id="8" name="TextBox 7"/>
          <p:cNvSpPr txBox="1"/>
          <p:nvPr/>
        </p:nvSpPr>
        <p:spPr>
          <a:xfrm>
            <a:off x="7580466" y="56576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6</a:t>
            </a:r>
          </a:p>
        </p:txBody>
      </p:sp>
      <p:sp>
        <p:nvSpPr>
          <p:cNvPr id="9" name="TextBox 8"/>
          <p:cNvSpPr txBox="1"/>
          <p:nvPr/>
        </p:nvSpPr>
        <p:spPr>
          <a:xfrm>
            <a:off x="502488" y="56576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1</a:t>
            </a:r>
          </a:p>
        </p:txBody>
      </p:sp>
    </p:spTree>
    <p:extLst>
      <p:ext uri="{BB962C8B-B14F-4D97-AF65-F5344CB8AC3E}">
        <p14:creationId xmlns:p14="http://schemas.microsoft.com/office/powerpoint/2010/main" xmlns="" val="2045494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AC8CBE"/>
                </a:solidFill>
                <a:latin typeface="Franklin Gothic Medium" panose="020B0603020102020204" pitchFamily="34" charset="0"/>
              </a:rPr>
              <a:t>Theory of Action</a:t>
            </a:r>
          </a:p>
        </p:txBody>
      </p:sp>
      <p:sp>
        <p:nvSpPr>
          <p:cNvPr id="3" name="Content Placeholder 2"/>
          <p:cNvSpPr>
            <a:spLocks noGrp="1"/>
          </p:cNvSpPr>
          <p:nvPr>
            <p:ph idx="1"/>
          </p:nvPr>
        </p:nvSpPr>
        <p:spPr/>
        <p:txBody>
          <a:bodyPr>
            <a:normAutofit/>
          </a:bodyPr>
          <a:lstStyle/>
          <a:p>
            <a:pPr marL="0" indent="0">
              <a:buNone/>
            </a:pPr>
            <a:r>
              <a:rPr lang="en-US" dirty="0">
                <a:latin typeface="+mj-lt"/>
              </a:rPr>
              <a:t>GOAL: A deliberate plan of action to lead the district.</a:t>
            </a:r>
          </a:p>
        </p:txBody>
      </p:sp>
      <p:sp>
        <p:nvSpPr>
          <p:cNvPr id="4" name="TextBox 3"/>
          <p:cNvSpPr txBox="1"/>
          <p:nvPr/>
        </p:nvSpPr>
        <p:spPr>
          <a:xfrm>
            <a:off x="1918084"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2</a:t>
            </a:r>
          </a:p>
        </p:txBody>
      </p:sp>
      <p:sp>
        <p:nvSpPr>
          <p:cNvPr id="5" name="TextBox 4"/>
          <p:cNvSpPr txBox="1"/>
          <p:nvPr/>
        </p:nvSpPr>
        <p:spPr>
          <a:xfrm>
            <a:off x="3333680"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3</a:t>
            </a:r>
          </a:p>
        </p:txBody>
      </p:sp>
      <p:sp>
        <p:nvSpPr>
          <p:cNvPr id="6" name="TextBox 5"/>
          <p:cNvSpPr txBox="1"/>
          <p:nvPr/>
        </p:nvSpPr>
        <p:spPr>
          <a:xfrm>
            <a:off x="4749275"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4</a:t>
            </a:r>
          </a:p>
        </p:txBody>
      </p:sp>
      <p:sp>
        <p:nvSpPr>
          <p:cNvPr id="7" name="TextBox 6"/>
          <p:cNvSpPr txBox="1"/>
          <p:nvPr/>
        </p:nvSpPr>
        <p:spPr>
          <a:xfrm>
            <a:off x="6164871"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5</a:t>
            </a:r>
          </a:p>
        </p:txBody>
      </p:sp>
      <p:sp>
        <p:nvSpPr>
          <p:cNvPr id="8" name="TextBox 7"/>
          <p:cNvSpPr txBox="1"/>
          <p:nvPr/>
        </p:nvSpPr>
        <p:spPr>
          <a:xfrm>
            <a:off x="7580466"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6</a:t>
            </a:r>
          </a:p>
        </p:txBody>
      </p:sp>
      <p:sp>
        <p:nvSpPr>
          <p:cNvPr id="9" name="TextBox 8"/>
          <p:cNvSpPr txBox="1"/>
          <p:nvPr/>
        </p:nvSpPr>
        <p:spPr>
          <a:xfrm>
            <a:off x="502488" y="5581471"/>
            <a:ext cx="1043796" cy="1200329"/>
          </a:xfrm>
          <a:prstGeom prst="rect">
            <a:avLst/>
          </a:prstGeom>
          <a:noFill/>
        </p:spPr>
        <p:txBody>
          <a:bodyPr wrap="square" rtlCol="0">
            <a:spAutoFit/>
          </a:bodyPr>
          <a:lstStyle/>
          <a:p>
            <a:pPr algn="ctr"/>
            <a:r>
              <a:rPr lang="en-US" sz="7200" dirty="0">
                <a:solidFill>
                  <a:srgbClr val="AC8CBE"/>
                </a:solidFill>
                <a:latin typeface="Franklin Gothic Medium" panose="020B0603020102020204" pitchFamily="34" charset="0"/>
              </a:rPr>
              <a:t>1</a:t>
            </a:r>
          </a:p>
        </p:txBody>
      </p:sp>
      <p:sp>
        <p:nvSpPr>
          <p:cNvPr id="10" name="Rectangle 9"/>
          <p:cNvSpPr/>
          <p:nvPr/>
        </p:nvSpPr>
        <p:spPr>
          <a:xfrm>
            <a:off x="802887" y="6588394"/>
            <a:ext cx="480060" cy="102870"/>
          </a:xfrm>
          <a:prstGeom prst="rect">
            <a:avLst/>
          </a:prstGeom>
          <a:solidFill>
            <a:srgbClr val="AC8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AC8CBC"/>
              </a:solidFill>
            </a:endParaRPr>
          </a:p>
        </p:txBody>
      </p:sp>
    </p:spTree>
    <p:extLst>
      <p:ext uri="{BB962C8B-B14F-4D97-AF65-F5344CB8AC3E}">
        <p14:creationId xmlns:p14="http://schemas.microsoft.com/office/powerpoint/2010/main" xmlns="" val="803812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AC8CBE"/>
                </a:solidFill>
                <a:latin typeface="Franklin Gothic Medium" panose="020B0603020102020204" pitchFamily="34" charset="0"/>
              </a:rPr>
              <a:t>Theory of Action</a:t>
            </a:r>
          </a:p>
        </p:txBody>
      </p:sp>
      <p:sp>
        <p:nvSpPr>
          <p:cNvPr id="3" name="Content Placeholder 2"/>
          <p:cNvSpPr>
            <a:spLocks noGrp="1"/>
          </p:cNvSpPr>
          <p:nvPr>
            <p:ph idx="1"/>
          </p:nvPr>
        </p:nvSpPr>
        <p:spPr/>
        <p:txBody>
          <a:bodyPr>
            <a:normAutofit/>
          </a:bodyPr>
          <a:lstStyle/>
          <a:p>
            <a:pPr marL="0" indent="0">
              <a:buNone/>
            </a:pPr>
            <a:r>
              <a:rPr lang="en-US" dirty="0">
                <a:solidFill>
                  <a:srgbClr val="AC8CBE"/>
                </a:solidFill>
                <a:latin typeface="+mj-lt"/>
              </a:rPr>
              <a:t>UPDATE: We remain committed to the plan for  implementation of Tenets 3-6. </a:t>
            </a:r>
            <a:endParaRPr lang="en-US" dirty="0">
              <a:latin typeface="+mj-lt"/>
            </a:endParaRPr>
          </a:p>
        </p:txBody>
      </p:sp>
      <p:sp>
        <p:nvSpPr>
          <p:cNvPr id="4" name="TextBox 3"/>
          <p:cNvSpPr txBox="1"/>
          <p:nvPr/>
        </p:nvSpPr>
        <p:spPr>
          <a:xfrm>
            <a:off x="1918084"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2</a:t>
            </a:r>
          </a:p>
        </p:txBody>
      </p:sp>
      <p:sp>
        <p:nvSpPr>
          <p:cNvPr id="5" name="TextBox 4"/>
          <p:cNvSpPr txBox="1"/>
          <p:nvPr/>
        </p:nvSpPr>
        <p:spPr>
          <a:xfrm>
            <a:off x="3333680"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3</a:t>
            </a:r>
          </a:p>
        </p:txBody>
      </p:sp>
      <p:sp>
        <p:nvSpPr>
          <p:cNvPr id="6" name="TextBox 5"/>
          <p:cNvSpPr txBox="1"/>
          <p:nvPr/>
        </p:nvSpPr>
        <p:spPr>
          <a:xfrm>
            <a:off x="4749275"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4</a:t>
            </a:r>
          </a:p>
        </p:txBody>
      </p:sp>
      <p:sp>
        <p:nvSpPr>
          <p:cNvPr id="7" name="TextBox 6"/>
          <p:cNvSpPr txBox="1"/>
          <p:nvPr/>
        </p:nvSpPr>
        <p:spPr>
          <a:xfrm>
            <a:off x="6164871"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5</a:t>
            </a:r>
          </a:p>
        </p:txBody>
      </p:sp>
      <p:sp>
        <p:nvSpPr>
          <p:cNvPr id="8" name="TextBox 7"/>
          <p:cNvSpPr txBox="1"/>
          <p:nvPr/>
        </p:nvSpPr>
        <p:spPr>
          <a:xfrm>
            <a:off x="7580466"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6</a:t>
            </a:r>
          </a:p>
        </p:txBody>
      </p:sp>
      <p:sp>
        <p:nvSpPr>
          <p:cNvPr id="9" name="TextBox 8"/>
          <p:cNvSpPr txBox="1"/>
          <p:nvPr/>
        </p:nvSpPr>
        <p:spPr>
          <a:xfrm>
            <a:off x="502488" y="5581471"/>
            <a:ext cx="1043796" cy="1200329"/>
          </a:xfrm>
          <a:prstGeom prst="rect">
            <a:avLst/>
          </a:prstGeom>
          <a:noFill/>
        </p:spPr>
        <p:txBody>
          <a:bodyPr wrap="square" rtlCol="0">
            <a:spAutoFit/>
          </a:bodyPr>
          <a:lstStyle/>
          <a:p>
            <a:pPr algn="ctr"/>
            <a:r>
              <a:rPr lang="en-US" sz="7200" dirty="0">
                <a:solidFill>
                  <a:srgbClr val="AC8CBE"/>
                </a:solidFill>
                <a:latin typeface="Franklin Gothic Medium" panose="020B0603020102020204" pitchFamily="34" charset="0"/>
              </a:rPr>
              <a:t>1</a:t>
            </a:r>
          </a:p>
        </p:txBody>
      </p:sp>
      <p:sp>
        <p:nvSpPr>
          <p:cNvPr id="10" name="Rectangle 9"/>
          <p:cNvSpPr/>
          <p:nvPr/>
        </p:nvSpPr>
        <p:spPr>
          <a:xfrm>
            <a:off x="802887" y="6588394"/>
            <a:ext cx="480060" cy="102870"/>
          </a:xfrm>
          <a:prstGeom prst="rect">
            <a:avLst/>
          </a:prstGeom>
          <a:solidFill>
            <a:srgbClr val="AC8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AC8CBC"/>
              </a:solidFill>
            </a:endParaRPr>
          </a:p>
        </p:txBody>
      </p:sp>
    </p:spTree>
    <p:extLst>
      <p:ext uri="{BB962C8B-B14F-4D97-AF65-F5344CB8AC3E}">
        <p14:creationId xmlns:p14="http://schemas.microsoft.com/office/powerpoint/2010/main" xmlns="" val="4160297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AC8CBE"/>
                </a:solidFill>
                <a:latin typeface="Franklin Gothic Medium" panose="020B0603020102020204" pitchFamily="34" charset="0"/>
              </a:rPr>
              <a:t>SMART Goals</a:t>
            </a:r>
          </a:p>
        </p:txBody>
      </p:sp>
      <p:sp>
        <p:nvSpPr>
          <p:cNvPr id="3" name="Content Placeholder 2"/>
          <p:cNvSpPr>
            <a:spLocks noGrp="1"/>
          </p:cNvSpPr>
          <p:nvPr>
            <p:ph idx="1"/>
          </p:nvPr>
        </p:nvSpPr>
        <p:spPr/>
        <p:txBody>
          <a:bodyPr>
            <a:normAutofit/>
          </a:bodyPr>
          <a:lstStyle/>
          <a:p>
            <a:pPr marL="0" indent="0">
              <a:buNone/>
            </a:pPr>
            <a:r>
              <a:rPr lang="en-US" dirty="0">
                <a:latin typeface="+mj-lt"/>
              </a:rPr>
              <a:t>GOAL: Measurable goals that guide district actions. Plans will be monitored and adapted.</a:t>
            </a:r>
          </a:p>
          <a:p>
            <a:pPr marL="0" indent="0">
              <a:buNone/>
            </a:pPr>
            <a:endParaRPr lang="en-US" dirty="0">
              <a:latin typeface="+mj-lt"/>
            </a:endParaRPr>
          </a:p>
        </p:txBody>
      </p:sp>
      <p:sp>
        <p:nvSpPr>
          <p:cNvPr id="4" name="TextBox 3"/>
          <p:cNvSpPr txBox="1"/>
          <p:nvPr/>
        </p:nvSpPr>
        <p:spPr>
          <a:xfrm>
            <a:off x="1918084" y="5581471"/>
            <a:ext cx="1043796" cy="1200329"/>
          </a:xfrm>
          <a:prstGeom prst="rect">
            <a:avLst/>
          </a:prstGeom>
          <a:noFill/>
        </p:spPr>
        <p:txBody>
          <a:bodyPr wrap="square" rtlCol="0">
            <a:spAutoFit/>
          </a:bodyPr>
          <a:lstStyle/>
          <a:p>
            <a:pPr algn="ctr"/>
            <a:r>
              <a:rPr lang="en-US" sz="7200" dirty="0">
                <a:solidFill>
                  <a:srgbClr val="AC8CBE"/>
                </a:solidFill>
                <a:latin typeface="Franklin Gothic Medium" panose="020B0603020102020204" pitchFamily="34" charset="0"/>
              </a:rPr>
              <a:t>2</a:t>
            </a:r>
          </a:p>
        </p:txBody>
      </p:sp>
      <p:sp>
        <p:nvSpPr>
          <p:cNvPr id="5" name="TextBox 4"/>
          <p:cNvSpPr txBox="1"/>
          <p:nvPr/>
        </p:nvSpPr>
        <p:spPr>
          <a:xfrm>
            <a:off x="3333680"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3</a:t>
            </a:r>
          </a:p>
        </p:txBody>
      </p:sp>
      <p:sp>
        <p:nvSpPr>
          <p:cNvPr id="6" name="TextBox 5"/>
          <p:cNvSpPr txBox="1"/>
          <p:nvPr/>
        </p:nvSpPr>
        <p:spPr>
          <a:xfrm>
            <a:off x="4749275"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4</a:t>
            </a:r>
          </a:p>
        </p:txBody>
      </p:sp>
      <p:sp>
        <p:nvSpPr>
          <p:cNvPr id="7" name="TextBox 6"/>
          <p:cNvSpPr txBox="1"/>
          <p:nvPr/>
        </p:nvSpPr>
        <p:spPr>
          <a:xfrm>
            <a:off x="6164871"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5</a:t>
            </a:r>
          </a:p>
        </p:txBody>
      </p:sp>
      <p:sp>
        <p:nvSpPr>
          <p:cNvPr id="8" name="TextBox 7"/>
          <p:cNvSpPr txBox="1"/>
          <p:nvPr/>
        </p:nvSpPr>
        <p:spPr>
          <a:xfrm>
            <a:off x="7580466"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6</a:t>
            </a:r>
          </a:p>
        </p:txBody>
      </p:sp>
      <p:sp>
        <p:nvSpPr>
          <p:cNvPr id="9" name="TextBox 8"/>
          <p:cNvSpPr txBox="1"/>
          <p:nvPr/>
        </p:nvSpPr>
        <p:spPr>
          <a:xfrm>
            <a:off x="502488"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1</a:t>
            </a:r>
          </a:p>
        </p:txBody>
      </p:sp>
      <p:sp>
        <p:nvSpPr>
          <p:cNvPr id="10" name="Rectangle 9"/>
          <p:cNvSpPr/>
          <p:nvPr/>
        </p:nvSpPr>
        <p:spPr>
          <a:xfrm>
            <a:off x="2198468" y="6588394"/>
            <a:ext cx="480060" cy="102870"/>
          </a:xfrm>
          <a:prstGeom prst="rect">
            <a:avLst/>
          </a:prstGeom>
          <a:solidFill>
            <a:srgbClr val="AC8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AC8CBC"/>
              </a:solidFill>
            </a:endParaRPr>
          </a:p>
        </p:txBody>
      </p:sp>
    </p:spTree>
    <p:extLst>
      <p:ext uri="{BB962C8B-B14F-4D97-AF65-F5344CB8AC3E}">
        <p14:creationId xmlns:p14="http://schemas.microsoft.com/office/powerpoint/2010/main" xmlns="" val="4006495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AC8CBE"/>
                </a:solidFill>
                <a:latin typeface="Franklin Gothic Medium" panose="020B0603020102020204" pitchFamily="34" charset="0"/>
              </a:rPr>
              <a:t>SMART Goals</a:t>
            </a:r>
          </a:p>
        </p:txBody>
      </p:sp>
      <p:sp>
        <p:nvSpPr>
          <p:cNvPr id="3" name="Content Placeholder 2"/>
          <p:cNvSpPr>
            <a:spLocks noGrp="1"/>
          </p:cNvSpPr>
          <p:nvPr>
            <p:ph idx="1"/>
          </p:nvPr>
        </p:nvSpPr>
        <p:spPr/>
        <p:txBody>
          <a:bodyPr>
            <a:normAutofit/>
          </a:bodyPr>
          <a:lstStyle/>
          <a:p>
            <a:pPr marL="0" indent="0">
              <a:buNone/>
            </a:pPr>
            <a:r>
              <a:rPr lang="en-US" dirty="0">
                <a:solidFill>
                  <a:srgbClr val="AC8CBE"/>
                </a:solidFill>
                <a:latin typeface="+mj-lt"/>
              </a:rPr>
              <a:t>UPDATE: Smart goals are guiding the district and building improvement work.</a:t>
            </a:r>
            <a:endParaRPr lang="en-US" dirty="0">
              <a:latin typeface="+mj-lt"/>
            </a:endParaRPr>
          </a:p>
          <a:p>
            <a:pPr marL="0" indent="0">
              <a:buNone/>
            </a:pPr>
            <a:endParaRPr lang="en-US" dirty="0">
              <a:latin typeface="+mj-lt"/>
            </a:endParaRPr>
          </a:p>
        </p:txBody>
      </p:sp>
      <p:sp>
        <p:nvSpPr>
          <p:cNvPr id="4" name="TextBox 3"/>
          <p:cNvSpPr txBox="1"/>
          <p:nvPr/>
        </p:nvSpPr>
        <p:spPr>
          <a:xfrm>
            <a:off x="1918084" y="5581471"/>
            <a:ext cx="1043796" cy="1200329"/>
          </a:xfrm>
          <a:prstGeom prst="rect">
            <a:avLst/>
          </a:prstGeom>
          <a:noFill/>
        </p:spPr>
        <p:txBody>
          <a:bodyPr wrap="square" rtlCol="0">
            <a:spAutoFit/>
          </a:bodyPr>
          <a:lstStyle/>
          <a:p>
            <a:pPr algn="ctr"/>
            <a:r>
              <a:rPr lang="en-US" sz="7200" dirty="0">
                <a:solidFill>
                  <a:srgbClr val="AC8CBE"/>
                </a:solidFill>
                <a:latin typeface="Franklin Gothic Medium" panose="020B0603020102020204" pitchFamily="34" charset="0"/>
              </a:rPr>
              <a:t>2</a:t>
            </a:r>
          </a:p>
        </p:txBody>
      </p:sp>
      <p:sp>
        <p:nvSpPr>
          <p:cNvPr id="5" name="TextBox 4"/>
          <p:cNvSpPr txBox="1"/>
          <p:nvPr/>
        </p:nvSpPr>
        <p:spPr>
          <a:xfrm>
            <a:off x="3333680"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3</a:t>
            </a:r>
          </a:p>
        </p:txBody>
      </p:sp>
      <p:sp>
        <p:nvSpPr>
          <p:cNvPr id="6" name="TextBox 5"/>
          <p:cNvSpPr txBox="1"/>
          <p:nvPr/>
        </p:nvSpPr>
        <p:spPr>
          <a:xfrm>
            <a:off x="4749275"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4</a:t>
            </a:r>
          </a:p>
        </p:txBody>
      </p:sp>
      <p:sp>
        <p:nvSpPr>
          <p:cNvPr id="7" name="TextBox 6"/>
          <p:cNvSpPr txBox="1"/>
          <p:nvPr/>
        </p:nvSpPr>
        <p:spPr>
          <a:xfrm>
            <a:off x="6164871"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5</a:t>
            </a:r>
          </a:p>
        </p:txBody>
      </p:sp>
      <p:sp>
        <p:nvSpPr>
          <p:cNvPr id="8" name="TextBox 7"/>
          <p:cNvSpPr txBox="1"/>
          <p:nvPr/>
        </p:nvSpPr>
        <p:spPr>
          <a:xfrm>
            <a:off x="7580466"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6</a:t>
            </a:r>
          </a:p>
        </p:txBody>
      </p:sp>
      <p:sp>
        <p:nvSpPr>
          <p:cNvPr id="9" name="TextBox 8"/>
          <p:cNvSpPr txBox="1"/>
          <p:nvPr/>
        </p:nvSpPr>
        <p:spPr>
          <a:xfrm>
            <a:off x="502488"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1</a:t>
            </a:r>
          </a:p>
        </p:txBody>
      </p:sp>
      <p:sp>
        <p:nvSpPr>
          <p:cNvPr id="10" name="Rectangle 9"/>
          <p:cNvSpPr/>
          <p:nvPr/>
        </p:nvSpPr>
        <p:spPr>
          <a:xfrm>
            <a:off x="2198468" y="6588394"/>
            <a:ext cx="480060" cy="102870"/>
          </a:xfrm>
          <a:prstGeom prst="rect">
            <a:avLst/>
          </a:prstGeom>
          <a:solidFill>
            <a:srgbClr val="AC8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AC8CBC"/>
              </a:solidFill>
            </a:endParaRPr>
          </a:p>
        </p:txBody>
      </p:sp>
    </p:spTree>
    <p:extLst>
      <p:ext uri="{BB962C8B-B14F-4D97-AF65-F5344CB8AC3E}">
        <p14:creationId xmlns:p14="http://schemas.microsoft.com/office/powerpoint/2010/main" xmlns="" val="3790941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en-US" sz="6000" dirty="0">
                <a:solidFill>
                  <a:srgbClr val="AC8CBE"/>
                </a:solidFill>
                <a:latin typeface="Franklin Gothic Medium" panose="020B0603020102020204" pitchFamily="34" charset="0"/>
              </a:rPr>
              <a:t>Guaranteed and Viable Curriculum</a:t>
            </a:r>
          </a:p>
        </p:txBody>
      </p:sp>
      <p:sp>
        <p:nvSpPr>
          <p:cNvPr id="3" name="Content Placeholder 2"/>
          <p:cNvSpPr>
            <a:spLocks noGrp="1"/>
          </p:cNvSpPr>
          <p:nvPr>
            <p:ph idx="1"/>
          </p:nvPr>
        </p:nvSpPr>
        <p:spPr/>
        <p:txBody>
          <a:bodyPr>
            <a:normAutofit/>
          </a:bodyPr>
          <a:lstStyle/>
          <a:p>
            <a:pPr marL="0" indent="0">
              <a:buNone/>
            </a:pPr>
            <a:r>
              <a:rPr lang="en-US" dirty="0">
                <a:latin typeface="+mj-lt"/>
              </a:rPr>
              <a:t>GOAL: Identify essential learning so that we ensure that all students will learn </a:t>
            </a:r>
            <a:r>
              <a:rPr lang="en-US" dirty="0" smtClean="0">
                <a:latin typeface="+mj-lt"/>
              </a:rPr>
              <a:t>via the teaching-learning cycle.</a:t>
            </a:r>
            <a:endParaRPr lang="en-US" dirty="0">
              <a:latin typeface="+mj-lt"/>
            </a:endParaRPr>
          </a:p>
        </p:txBody>
      </p:sp>
      <p:sp>
        <p:nvSpPr>
          <p:cNvPr id="4" name="TextBox 3"/>
          <p:cNvSpPr txBox="1"/>
          <p:nvPr/>
        </p:nvSpPr>
        <p:spPr>
          <a:xfrm>
            <a:off x="1918084" y="55052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2</a:t>
            </a:r>
          </a:p>
        </p:txBody>
      </p:sp>
      <p:sp>
        <p:nvSpPr>
          <p:cNvPr id="5" name="TextBox 4"/>
          <p:cNvSpPr txBox="1"/>
          <p:nvPr/>
        </p:nvSpPr>
        <p:spPr>
          <a:xfrm>
            <a:off x="3333680" y="5505271"/>
            <a:ext cx="1043796" cy="1200329"/>
          </a:xfrm>
          <a:prstGeom prst="rect">
            <a:avLst/>
          </a:prstGeom>
          <a:noFill/>
        </p:spPr>
        <p:txBody>
          <a:bodyPr wrap="square" rtlCol="0">
            <a:spAutoFit/>
          </a:bodyPr>
          <a:lstStyle/>
          <a:p>
            <a:pPr algn="ctr"/>
            <a:r>
              <a:rPr lang="en-US" sz="7200" dirty="0">
                <a:solidFill>
                  <a:srgbClr val="AC8CBE"/>
                </a:solidFill>
                <a:latin typeface="Franklin Gothic Medium" panose="020B0603020102020204" pitchFamily="34" charset="0"/>
              </a:rPr>
              <a:t>3</a:t>
            </a:r>
          </a:p>
        </p:txBody>
      </p:sp>
      <p:sp>
        <p:nvSpPr>
          <p:cNvPr id="6" name="TextBox 5"/>
          <p:cNvSpPr txBox="1"/>
          <p:nvPr/>
        </p:nvSpPr>
        <p:spPr>
          <a:xfrm>
            <a:off x="4749275" y="55052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4</a:t>
            </a:r>
          </a:p>
        </p:txBody>
      </p:sp>
      <p:sp>
        <p:nvSpPr>
          <p:cNvPr id="7" name="TextBox 6"/>
          <p:cNvSpPr txBox="1"/>
          <p:nvPr/>
        </p:nvSpPr>
        <p:spPr>
          <a:xfrm>
            <a:off x="6164871" y="55052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5</a:t>
            </a:r>
          </a:p>
        </p:txBody>
      </p:sp>
      <p:sp>
        <p:nvSpPr>
          <p:cNvPr id="8" name="TextBox 7"/>
          <p:cNvSpPr txBox="1"/>
          <p:nvPr/>
        </p:nvSpPr>
        <p:spPr>
          <a:xfrm>
            <a:off x="7580466" y="55052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6</a:t>
            </a:r>
          </a:p>
        </p:txBody>
      </p:sp>
      <p:sp>
        <p:nvSpPr>
          <p:cNvPr id="9" name="TextBox 8"/>
          <p:cNvSpPr txBox="1"/>
          <p:nvPr/>
        </p:nvSpPr>
        <p:spPr>
          <a:xfrm>
            <a:off x="502488" y="55052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1</a:t>
            </a:r>
          </a:p>
        </p:txBody>
      </p:sp>
      <p:sp>
        <p:nvSpPr>
          <p:cNvPr id="10" name="Rectangle 9"/>
          <p:cNvSpPr/>
          <p:nvPr/>
        </p:nvSpPr>
        <p:spPr>
          <a:xfrm>
            <a:off x="3609999" y="6512194"/>
            <a:ext cx="480060" cy="102870"/>
          </a:xfrm>
          <a:prstGeom prst="rect">
            <a:avLst/>
          </a:prstGeom>
          <a:solidFill>
            <a:srgbClr val="AC8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AC8CBC"/>
              </a:solidFill>
            </a:endParaRPr>
          </a:p>
        </p:txBody>
      </p:sp>
    </p:spTree>
    <p:extLst>
      <p:ext uri="{BB962C8B-B14F-4D97-AF65-F5344CB8AC3E}">
        <p14:creationId xmlns:p14="http://schemas.microsoft.com/office/powerpoint/2010/main" xmlns="" val="1813938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en-US" sz="6000" dirty="0">
                <a:solidFill>
                  <a:srgbClr val="AC8CBE"/>
                </a:solidFill>
                <a:latin typeface="Franklin Gothic Medium" panose="020B0603020102020204" pitchFamily="34" charset="0"/>
              </a:rPr>
              <a:t>Guaranteed and Viable Curriculum</a:t>
            </a:r>
          </a:p>
        </p:txBody>
      </p:sp>
      <p:sp>
        <p:nvSpPr>
          <p:cNvPr id="3" name="Content Placeholder 2"/>
          <p:cNvSpPr>
            <a:spLocks noGrp="1"/>
          </p:cNvSpPr>
          <p:nvPr>
            <p:ph idx="1"/>
          </p:nvPr>
        </p:nvSpPr>
        <p:spPr>
          <a:xfrm>
            <a:off x="457200" y="1600200"/>
            <a:ext cx="8534400" cy="4525963"/>
          </a:xfrm>
        </p:spPr>
        <p:txBody>
          <a:bodyPr>
            <a:normAutofit/>
          </a:bodyPr>
          <a:lstStyle/>
          <a:p>
            <a:pPr marL="0" indent="0">
              <a:buNone/>
            </a:pPr>
            <a:r>
              <a:rPr lang="en-US" dirty="0">
                <a:solidFill>
                  <a:srgbClr val="AC8CBE"/>
                </a:solidFill>
                <a:latin typeface="+mj-lt"/>
              </a:rPr>
              <a:t>UPDATE: Essentials have been identified, pacing guides made, common assessments </a:t>
            </a:r>
            <a:r>
              <a:rPr lang="en-US" dirty="0" smtClean="0">
                <a:solidFill>
                  <a:srgbClr val="AC8CBE"/>
                </a:solidFill>
                <a:latin typeface="+mj-lt"/>
              </a:rPr>
              <a:t>have been administered for today’s analysis </a:t>
            </a:r>
            <a:r>
              <a:rPr lang="en-US" dirty="0">
                <a:solidFill>
                  <a:srgbClr val="AC8CBE"/>
                </a:solidFill>
                <a:latin typeface="+mj-lt"/>
              </a:rPr>
              <a:t>and </a:t>
            </a:r>
            <a:r>
              <a:rPr lang="en-US" dirty="0" smtClean="0">
                <a:solidFill>
                  <a:srgbClr val="AC8CBE"/>
                </a:solidFill>
                <a:latin typeface="+mj-lt"/>
              </a:rPr>
              <a:t>planning.</a:t>
            </a:r>
          </a:p>
          <a:p>
            <a:pPr marL="0" indent="0">
              <a:buNone/>
            </a:pPr>
            <a:r>
              <a:rPr lang="en-US" dirty="0" smtClean="0">
                <a:solidFill>
                  <a:srgbClr val="AC8CBE"/>
                </a:solidFill>
                <a:latin typeface="+mj-lt"/>
              </a:rPr>
              <a:t>Use of the teaching-learning cycle will continue.</a:t>
            </a:r>
          </a:p>
          <a:p>
            <a:pPr marL="0" indent="0">
              <a:buNone/>
            </a:pPr>
            <a:r>
              <a:rPr lang="en-US" dirty="0" smtClean="0">
                <a:solidFill>
                  <a:srgbClr val="AC8CBE"/>
                </a:solidFill>
                <a:latin typeface="+mj-lt"/>
              </a:rPr>
              <a:t>Common </a:t>
            </a:r>
            <a:r>
              <a:rPr lang="en-US" dirty="0">
                <a:solidFill>
                  <a:srgbClr val="AC8CBE"/>
                </a:solidFill>
                <a:latin typeface="+mj-lt"/>
              </a:rPr>
              <a:t>planning time was introduced and will be </a:t>
            </a:r>
            <a:r>
              <a:rPr lang="en-US" dirty="0" smtClean="0">
                <a:solidFill>
                  <a:srgbClr val="AC8CBE"/>
                </a:solidFill>
                <a:latin typeface="+mj-lt"/>
              </a:rPr>
              <a:t>expanded (built into schedules).</a:t>
            </a:r>
            <a:endParaRPr lang="en-US" dirty="0">
              <a:solidFill>
                <a:srgbClr val="AC8CBE"/>
              </a:solidFill>
              <a:latin typeface="+mj-lt"/>
            </a:endParaRPr>
          </a:p>
          <a:p>
            <a:pPr marL="0" indent="0">
              <a:buNone/>
            </a:pPr>
            <a:endParaRPr lang="en-US" dirty="0">
              <a:latin typeface="+mj-lt"/>
            </a:endParaRPr>
          </a:p>
        </p:txBody>
      </p:sp>
      <p:sp>
        <p:nvSpPr>
          <p:cNvPr id="4" name="TextBox 3"/>
          <p:cNvSpPr txBox="1"/>
          <p:nvPr/>
        </p:nvSpPr>
        <p:spPr>
          <a:xfrm>
            <a:off x="1918084"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2</a:t>
            </a:r>
          </a:p>
        </p:txBody>
      </p:sp>
      <p:sp>
        <p:nvSpPr>
          <p:cNvPr id="5" name="TextBox 4"/>
          <p:cNvSpPr txBox="1"/>
          <p:nvPr/>
        </p:nvSpPr>
        <p:spPr>
          <a:xfrm>
            <a:off x="3333680" y="5581471"/>
            <a:ext cx="1043796" cy="1200329"/>
          </a:xfrm>
          <a:prstGeom prst="rect">
            <a:avLst/>
          </a:prstGeom>
          <a:noFill/>
        </p:spPr>
        <p:txBody>
          <a:bodyPr wrap="square" rtlCol="0">
            <a:spAutoFit/>
          </a:bodyPr>
          <a:lstStyle/>
          <a:p>
            <a:pPr algn="ctr"/>
            <a:r>
              <a:rPr lang="en-US" sz="7200" dirty="0">
                <a:solidFill>
                  <a:srgbClr val="AC8CBE"/>
                </a:solidFill>
                <a:latin typeface="Franklin Gothic Medium" panose="020B0603020102020204" pitchFamily="34" charset="0"/>
              </a:rPr>
              <a:t>3</a:t>
            </a:r>
          </a:p>
        </p:txBody>
      </p:sp>
      <p:sp>
        <p:nvSpPr>
          <p:cNvPr id="6" name="TextBox 5"/>
          <p:cNvSpPr txBox="1"/>
          <p:nvPr/>
        </p:nvSpPr>
        <p:spPr>
          <a:xfrm>
            <a:off x="4749275"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4</a:t>
            </a:r>
          </a:p>
        </p:txBody>
      </p:sp>
      <p:sp>
        <p:nvSpPr>
          <p:cNvPr id="7" name="TextBox 6"/>
          <p:cNvSpPr txBox="1"/>
          <p:nvPr/>
        </p:nvSpPr>
        <p:spPr>
          <a:xfrm>
            <a:off x="6164871"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5</a:t>
            </a:r>
          </a:p>
        </p:txBody>
      </p:sp>
      <p:sp>
        <p:nvSpPr>
          <p:cNvPr id="8" name="TextBox 7"/>
          <p:cNvSpPr txBox="1"/>
          <p:nvPr/>
        </p:nvSpPr>
        <p:spPr>
          <a:xfrm>
            <a:off x="7580466"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6</a:t>
            </a:r>
          </a:p>
        </p:txBody>
      </p:sp>
      <p:sp>
        <p:nvSpPr>
          <p:cNvPr id="9" name="TextBox 8"/>
          <p:cNvSpPr txBox="1"/>
          <p:nvPr/>
        </p:nvSpPr>
        <p:spPr>
          <a:xfrm>
            <a:off x="502488"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1</a:t>
            </a:r>
          </a:p>
        </p:txBody>
      </p:sp>
      <p:sp>
        <p:nvSpPr>
          <p:cNvPr id="10" name="Rectangle 9"/>
          <p:cNvSpPr/>
          <p:nvPr/>
        </p:nvSpPr>
        <p:spPr>
          <a:xfrm>
            <a:off x="3609999" y="6588394"/>
            <a:ext cx="480060" cy="102870"/>
          </a:xfrm>
          <a:prstGeom prst="rect">
            <a:avLst/>
          </a:prstGeom>
          <a:solidFill>
            <a:srgbClr val="AC8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AC8CBC"/>
              </a:solidFill>
            </a:endParaRPr>
          </a:p>
        </p:txBody>
      </p:sp>
    </p:spTree>
    <p:extLst>
      <p:ext uri="{BB962C8B-B14F-4D97-AF65-F5344CB8AC3E}">
        <p14:creationId xmlns:p14="http://schemas.microsoft.com/office/powerpoint/2010/main" xmlns="" val="3009019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AC8CBE"/>
                </a:solidFill>
                <a:latin typeface="Franklin Gothic Medium" panose="020B0603020102020204" pitchFamily="34" charset="0"/>
              </a:rPr>
              <a:t>Curriculum Archive</a:t>
            </a:r>
            <a:endParaRPr lang="en-US" sz="6000" dirty="0"/>
          </a:p>
        </p:txBody>
      </p:sp>
      <p:sp>
        <p:nvSpPr>
          <p:cNvPr id="3" name="Content Placeholder 2"/>
          <p:cNvSpPr>
            <a:spLocks noGrp="1"/>
          </p:cNvSpPr>
          <p:nvPr>
            <p:ph idx="1"/>
          </p:nvPr>
        </p:nvSpPr>
        <p:spPr>
          <a:xfrm>
            <a:off x="628650" y="1676400"/>
            <a:ext cx="8390267" cy="5029200"/>
          </a:xfrm>
        </p:spPr>
        <p:txBody>
          <a:bodyPr>
            <a:noAutofit/>
          </a:bodyPr>
          <a:lstStyle/>
          <a:p>
            <a:r>
              <a:rPr lang="en-US" dirty="0" smtClean="0">
                <a:latin typeface="Arial" panose="020B0604020202020204" pitchFamily="34" charset="0"/>
                <a:cs typeface="Arial" panose="020B0604020202020204" pitchFamily="34" charset="0"/>
              </a:rPr>
              <a:t>From the </a:t>
            </a:r>
            <a:r>
              <a:rPr lang="en-US" dirty="0" smtClean="0">
                <a:latin typeface="Arial" panose="020B0604020202020204" pitchFamily="34" charset="0"/>
                <a:cs typeface="Arial" panose="020B0604020202020204" pitchFamily="34" charset="0"/>
                <a:hlinkClick r:id="rId2"/>
              </a:rPr>
              <a:t>C&amp;I webpage</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To shared folder system</a:t>
            </a:r>
          </a:p>
          <a:p>
            <a:r>
              <a:rPr lang="en-US" dirty="0" smtClean="0">
                <a:latin typeface="Arial" panose="020B0604020202020204" pitchFamily="34" charset="0"/>
                <a:cs typeface="Arial" panose="020B0604020202020204" pitchFamily="34" charset="0"/>
              </a:rPr>
              <a:t>Migrate currently used curricula and curriculum resources to the shared folders</a:t>
            </a:r>
          </a:p>
          <a:p>
            <a:r>
              <a:rPr lang="en-US" dirty="0" smtClean="0">
                <a:latin typeface="Arial" panose="020B0604020202020204" pitchFamily="34" charset="0"/>
                <a:cs typeface="Arial" panose="020B0604020202020204" pitchFamily="34" charset="0"/>
              </a:rPr>
              <a:t>Move from Lotus database</a:t>
            </a:r>
          </a:p>
          <a:p>
            <a:r>
              <a:rPr lang="en-US" dirty="0" smtClean="0">
                <a:latin typeface="Arial" panose="020B0604020202020204" pitchFamily="34" charset="0"/>
                <a:cs typeface="Arial" panose="020B0604020202020204" pitchFamily="34" charset="0"/>
              </a:rPr>
              <a:t>Move from H drive</a:t>
            </a:r>
          </a:p>
          <a:p>
            <a:r>
              <a:rPr lang="en-US" dirty="0" smtClean="0">
                <a:latin typeface="Arial" panose="020B0604020202020204" pitchFamily="34" charset="0"/>
                <a:cs typeface="Arial" panose="020B0604020202020204" pitchFamily="34" charset="0"/>
              </a:rPr>
              <a:t>Physical storage will be purged</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11315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AC8CBE"/>
                </a:solidFill>
                <a:latin typeface="Franklin Gothic Medium" panose="020B0603020102020204" pitchFamily="34" charset="0"/>
              </a:rPr>
              <a:t>Engaging Instruction</a:t>
            </a:r>
          </a:p>
        </p:txBody>
      </p:sp>
      <p:sp>
        <p:nvSpPr>
          <p:cNvPr id="3" name="Content Placeholder 2"/>
          <p:cNvSpPr>
            <a:spLocks noGrp="1"/>
          </p:cNvSpPr>
          <p:nvPr>
            <p:ph idx="1"/>
          </p:nvPr>
        </p:nvSpPr>
        <p:spPr/>
        <p:txBody>
          <a:bodyPr>
            <a:normAutofit/>
          </a:bodyPr>
          <a:lstStyle/>
          <a:p>
            <a:pPr marL="0" indent="0">
              <a:buNone/>
            </a:pPr>
            <a:r>
              <a:rPr lang="en-US" dirty="0">
                <a:latin typeface="+mj-lt"/>
              </a:rPr>
              <a:t>GOAL: Instruction will be engaging and students will be involved in their learning.</a:t>
            </a:r>
          </a:p>
          <a:p>
            <a:pPr marL="0" indent="0">
              <a:buNone/>
            </a:pPr>
            <a:endParaRPr lang="en-US" dirty="0">
              <a:latin typeface="+mj-lt"/>
            </a:endParaRPr>
          </a:p>
        </p:txBody>
      </p:sp>
      <p:sp>
        <p:nvSpPr>
          <p:cNvPr id="4" name="TextBox 3"/>
          <p:cNvSpPr txBox="1"/>
          <p:nvPr/>
        </p:nvSpPr>
        <p:spPr>
          <a:xfrm>
            <a:off x="1918084"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2</a:t>
            </a:r>
          </a:p>
        </p:txBody>
      </p:sp>
      <p:sp>
        <p:nvSpPr>
          <p:cNvPr id="5" name="TextBox 4"/>
          <p:cNvSpPr txBox="1"/>
          <p:nvPr/>
        </p:nvSpPr>
        <p:spPr>
          <a:xfrm>
            <a:off x="3333680"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3</a:t>
            </a:r>
          </a:p>
        </p:txBody>
      </p:sp>
      <p:sp>
        <p:nvSpPr>
          <p:cNvPr id="6" name="TextBox 5"/>
          <p:cNvSpPr txBox="1"/>
          <p:nvPr/>
        </p:nvSpPr>
        <p:spPr>
          <a:xfrm>
            <a:off x="4749275" y="5581471"/>
            <a:ext cx="1043796" cy="1200329"/>
          </a:xfrm>
          <a:prstGeom prst="rect">
            <a:avLst/>
          </a:prstGeom>
          <a:noFill/>
        </p:spPr>
        <p:txBody>
          <a:bodyPr wrap="square" rtlCol="0">
            <a:spAutoFit/>
          </a:bodyPr>
          <a:lstStyle/>
          <a:p>
            <a:pPr algn="ctr"/>
            <a:r>
              <a:rPr lang="en-US" sz="7200" dirty="0">
                <a:solidFill>
                  <a:srgbClr val="AC8CBC"/>
                </a:solidFill>
                <a:latin typeface="Franklin Gothic Medium" panose="020B0603020102020204" pitchFamily="34" charset="0"/>
              </a:rPr>
              <a:t>4</a:t>
            </a:r>
          </a:p>
        </p:txBody>
      </p:sp>
      <p:sp>
        <p:nvSpPr>
          <p:cNvPr id="7" name="TextBox 6"/>
          <p:cNvSpPr txBox="1"/>
          <p:nvPr/>
        </p:nvSpPr>
        <p:spPr>
          <a:xfrm>
            <a:off x="6164871"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5</a:t>
            </a:r>
          </a:p>
        </p:txBody>
      </p:sp>
      <p:sp>
        <p:nvSpPr>
          <p:cNvPr id="8" name="TextBox 7"/>
          <p:cNvSpPr txBox="1"/>
          <p:nvPr/>
        </p:nvSpPr>
        <p:spPr>
          <a:xfrm>
            <a:off x="7580466"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6</a:t>
            </a:r>
          </a:p>
        </p:txBody>
      </p:sp>
      <p:sp>
        <p:nvSpPr>
          <p:cNvPr id="9" name="TextBox 8"/>
          <p:cNvSpPr txBox="1"/>
          <p:nvPr/>
        </p:nvSpPr>
        <p:spPr>
          <a:xfrm>
            <a:off x="502488"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1</a:t>
            </a:r>
          </a:p>
        </p:txBody>
      </p:sp>
      <p:sp>
        <p:nvSpPr>
          <p:cNvPr id="10" name="Rectangle 9"/>
          <p:cNvSpPr/>
          <p:nvPr/>
        </p:nvSpPr>
        <p:spPr>
          <a:xfrm>
            <a:off x="5037479" y="6588394"/>
            <a:ext cx="480060" cy="102870"/>
          </a:xfrm>
          <a:prstGeom prst="rect">
            <a:avLst/>
          </a:prstGeom>
          <a:solidFill>
            <a:srgbClr val="AC8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AC8CBC"/>
              </a:solidFill>
            </a:endParaRPr>
          </a:p>
        </p:txBody>
      </p:sp>
    </p:spTree>
    <p:extLst>
      <p:ext uri="{BB962C8B-B14F-4D97-AF65-F5344CB8AC3E}">
        <p14:creationId xmlns:p14="http://schemas.microsoft.com/office/powerpoint/2010/main" xmlns="" val="206023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AC8CBE"/>
                </a:solidFill>
                <a:latin typeface="Franklin Gothic Medium" panose="020B0603020102020204" pitchFamily="34" charset="0"/>
              </a:rPr>
              <a:t>Engaging Instruction</a:t>
            </a:r>
          </a:p>
        </p:txBody>
      </p:sp>
      <p:sp>
        <p:nvSpPr>
          <p:cNvPr id="3" name="Content Placeholder 2"/>
          <p:cNvSpPr>
            <a:spLocks noGrp="1"/>
          </p:cNvSpPr>
          <p:nvPr>
            <p:ph idx="1"/>
          </p:nvPr>
        </p:nvSpPr>
        <p:spPr>
          <a:xfrm>
            <a:off x="628650" y="1371600"/>
            <a:ext cx="7886700" cy="1584997"/>
          </a:xfrm>
        </p:spPr>
        <p:txBody>
          <a:bodyPr>
            <a:noAutofit/>
          </a:bodyPr>
          <a:lstStyle/>
          <a:p>
            <a:pPr marL="0" indent="0">
              <a:buNone/>
            </a:pPr>
            <a:r>
              <a:rPr lang="en-US" dirty="0">
                <a:solidFill>
                  <a:srgbClr val="AC8CBE"/>
                </a:solidFill>
                <a:latin typeface="+mj-lt"/>
              </a:rPr>
              <a:t>UPDATE: A district-wide definition is under development. District and building leadership teams are working to foster a common understanding of engagement across the district.</a:t>
            </a:r>
          </a:p>
        </p:txBody>
      </p:sp>
      <p:sp>
        <p:nvSpPr>
          <p:cNvPr id="4" name="TextBox 3"/>
          <p:cNvSpPr txBox="1"/>
          <p:nvPr/>
        </p:nvSpPr>
        <p:spPr>
          <a:xfrm>
            <a:off x="1918084" y="55052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2</a:t>
            </a:r>
          </a:p>
        </p:txBody>
      </p:sp>
      <p:sp>
        <p:nvSpPr>
          <p:cNvPr id="5" name="TextBox 4"/>
          <p:cNvSpPr txBox="1"/>
          <p:nvPr/>
        </p:nvSpPr>
        <p:spPr>
          <a:xfrm>
            <a:off x="3333680" y="55052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3</a:t>
            </a:r>
          </a:p>
        </p:txBody>
      </p:sp>
      <p:sp>
        <p:nvSpPr>
          <p:cNvPr id="6" name="TextBox 5"/>
          <p:cNvSpPr txBox="1"/>
          <p:nvPr/>
        </p:nvSpPr>
        <p:spPr>
          <a:xfrm>
            <a:off x="4749275" y="5505271"/>
            <a:ext cx="1043796" cy="1200329"/>
          </a:xfrm>
          <a:prstGeom prst="rect">
            <a:avLst/>
          </a:prstGeom>
          <a:noFill/>
        </p:spPr>
        <p:txBody>
          <a:bodyPr wrap="square" rtlCol="0">
            <a:spAutoFit/>
          </a:bodyPr>
          <a:lstStyle/>
          <a:p>
            <a:pPr algn="ctr"/>
            <a:r>
              <a:rPr lang="en-US" sz="7200" dirty="0">
                <a:solidFill>
                  <a:srgbClr val="AC8CBC"/>
                </a:solidFill>
                <a:latin typeface="Franklin Gothic Medium" panose="020B0603020102020204" pitchFamily="34" charset="0"/>
              </a:rPr>
              <a:t>4</a:t>
            </a:r>
          </a:p>
        </p:txBody>
      </p:sp>
      <p:sp>
        <p:nvSpPr>
          <p:cNvPr id="7" name="TextBox 6"/>
          <p:cNvSpPr txBox="1"/>
          <p:nvPr/>
        </p:nvSpPr>
        <p:spPr>
          <a:xfrm>
            <a:off x="6164871" y="55052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5</a:t>
            </a:r>
          </a:p>
        </p:txBody>
      </p:sp>
      <p:sp>
        <p:nvSpPr>
          <p:cNvPr id="8" name="TextBox 7"/>
          <p:cNvSpPr txBox="1"/>
          <p:nvPr/>
        </p:nvSpPr>
        <p:spPr>
          <a:xfrm>
            <a:off x="7580466" y="55052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6</a:t>
            </a:r>
          </a:p>
        </p:txBody>
      </p:sp>
      <p:sp>
        <p:nvSpPr>
          <p:cNvPr id="9" name="TextBox 8"/>
          <p:cNvSpPr txBox="1"/>
          <p:nvPr/>
        </p:nvSpPr>
        <p:spPr>
          <a:xfrm>
            <a:off x="502488" y="55052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1</a:t>
            </a:r>
          </a:p>
        </p:txBody>
      </p:sp>
      <p:sp>
        <p:nvSpPr>
          <p:cNvPr id="10" name="Rectangle 9"/>
          <p:cNvSpPr/>
          <p:nvPr/>
        </p:nvSpPr>
        <p:spPr>
          <a:xfrm>
            <a:off x="5037479" y="6512194"/>
            <a:ext cx="480060" cy="102870"/>
          </a:xfrm>
          <a:prstGeom prst="rect">
            <a:avLst/>
          </a:prstGeom>
          <a:solidFill>
            <a:srgbClr val="AC8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AC8CBC"/>
              </a:solidFill>
            </a:endParaRPr>
          </a:p>
        </p:txBody>
      </p:sp>
      <p:graphicFrame>
        <p:nvGraphicFramePr>
          <p:cNvPr id="11" name="Table 10"/>
          <p:cNvGraphicFramePr>
            <a:graphicFrameLocks noGrp="1"/>
          </p:cNvGraphicFramePr>
          <p:nvPr>
            <p:extLst/>
          </p:nvPr>
        </p:nvGraphicFramePr>
        <p:xfrm>
          <a:off x="763394" y="3901533"/>
          <a:ext cx="7617215" cy="643983"/>
        </p:xfrm>
        <a:graphic>
          <a:graphicData uri="http://schemas.openxmlformats.org/drawingml/2006/table">
            <a:tbl>
              <a:tblPr firstRow="1" bandRow="1">
                <a:tableStyleId>{5C22544A-7EE6-4342-B048-85BDC9FD1C3A}</a:tableStyleId>
              </a:tblPr>
              <a:tblGrid>
                <a:gridCol w="1523443"/>
                <a:gridCol w="1523443"/>
                <a:gridCol w="1523443"/>
                <a:gridCol w="1523443"/>
                <a:gridCol w="1523443"/>
              </a:tblGrid>
              <a:tr h="643983">
                <a:tc>
                  <a:txBody>
                    <a:bodyPr/>
                    <a:lstStyle/>
                    <a:p>
                      <a:pPr algn="ctr"/>
                      <a:r>
                        <a:rPr lang="en-US" sz="1800" dirty="0" smtClean="0">
                          <a:latin typeface="Franklin Gothic Medium" pitchFamily="34" charset="0"/>
                        </a:rPr>
                        <a:t>Engagement</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Strategic</a:t>
                      </a:r>
                      <a:br>
                        <a:rPr lang="en-US" sz="1800" dirty="0" smtClean="0">
                          <a:latin typeface="Franklin Gothic Medium" pitchFamily="34" charset="0"/>
                        </a:rPr>
                      </a:br>
                      <a:r>
                        <a:rPr lang="en-US" sz="1800" dirty="0" smtClean="0">
                          <a:latin typeface="Franklin Gothic Medium" pitchFamily="34" charset="0"/>
                        </a:rPr>
                        <a:t>Compliance</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Ritual</a:t>
                      </a:r>
                      <a:br>
                        <a:rPr lang="en-US" sz="1800" dirty="0" smtClean="0">
                          <a:latin typeface="Franklin Gothic Medium" pitchFamily="34" charset="0"/>
                        </a:rPr>
                      </a:br>
                      <a:r>
                        <a:rPr lang="en-US" sz="1800" dirty="0" smtClean="0">
                          <a:latin typeface="Franklin Gothic Medium" pitchFamily="34" charset="0"/>
                        </a:rPr>
                        <a:t>Compliance</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Retreatism</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Rebellion</a:t>
                      </a:r>
                      <a:endParaRPr lang="en-US" sz="1800" dirty="0">
                        <a:latin typeface="Franklin Gothic Medium" pitchFamily="34" charset="0"/>
                      </a:endParaRPr>
                    </a:p>
                  </a:txBody>
                  <a:tcPr marL="68580" marR="68580" marT="34290" marB="34290" anchor="ctr"/>
                </a:tc>
              </a:tr>
            </a:tbl>
          </a:graphicData>
        </a:graphic>
      </p:graphicFrame>
    </p:spTree>
    <p:extLst>
      <p:ext uri="{BB962C8B-B14F-4D97-AF65-F5344CB8AC3E}">
        <p14:creationId xmlns:p14="http://schemas.microsoft.com/office/powerpoint/2010/main" xmlns="" val="348897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b="1" dirty="0">
                <a:solidFill>
                  <a:srgbClr val="AC8CBE"/>
                </a:solidFill>
              </a:rPr>
              <a:t>2016-2017</a:t>
            </a:r>
            <a:endParaRPr lang="en-US" sz="7200" b="1" dirty="0"/>
          </a:p>
        </p:txBody>
      </p:sp>
      <p:sp>
        <p:nvSpPr>
          <p:cNvPr id="3" name="Subtitle 2"/>
          <p:cNvSpPr>
            <a:spLocks noGrp="1"/>
          </p:cNvSpPr>
          <p:nvPr>
            <p:ph type="subTitle" idx="1"/>
          </p:nvPr>
        </p:nvSpPr>
        <p:spPr>
          <a:xfrm>
            <a:off x="0" y="3886200"/>
            <a:ext cx="9143999" cy="1752600"/>
          </a:xfrm>
        </p:spPr>
        <p:txBody>
          <a:bodyPr>
            <a:normAutofit/>
          </a:bodyPr>
          <a:lstStyle/>
          <a:p>
            <a:r>
              <a:rPr lang="en-US" sz="3600" dirty="0">
                <a:solidFill>
                  <a:schemeClr val="bg1">
                    <a:lumMod val="65000"/>
                  </a:schemeClr>
                </a:solidFill>
              </a:rPr>
              <a:t>Cortland </a:t>
            </a:r>
            <a:r>
              <a:rPr lang="en-US" sz="3600" dirty="0" smtClean="0">
                <a:solidFill>
                  <a:schemeClr val="bg1">
                    <a:lumMod val="65000"/>
                  </a:schemeClr>
                </a:solidFill>
              </a:rPr>
              <a:t>Enlarged City </a:t>
            </a:r>
            <a:r>
              <a:rPr lang="en-US" sz="3600" dirty="0">
                <a:solidFill>
                  <a:schemeClr val="bg1">
                    <a:lumMod val="65000"/>
                  </a:schemeClr>
                </a:solidFill>
              </a:rPr>
              <a:t>School District</a:t>
            </a:r>
          </a:p>
        </p:txBody>
      </p:sp>
    </p:spTree>
    <p:extLst>
      <p:ext uri="{BB962C8B-B14F-4D97-AF65-F5344CB8AC3E}">
        <p14:creationId xmlns:p14="http://schemas.microsoft.com/office/powerpoint/2010/main" xmlns="" val="7047836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AC8CBE"/>
                </a:solidFill>
                <a:latin typeface="Franklin Gothic Medium" panose="020B0603020102020204" pitchFamily="34" charset="0"/>
              </a:rPr>
              <a:t>Engaging Instruction</a:t>
            </a:r>
          </a:p>
        </p:txBody>
      </p:sp>
      <p:graphicFrame>
        <p:nvGraphicFramePr>
          <p:cNvPr id="11" name="Table 10"/>
          <p:cNvGraphicFramePr>
            <a:graphicFrameLocks noGrp="1"/>
          </p:cNvGraphicFramePr>
          <p:nvPr>
            <p:extLst>
              <p:ext uri="{D42A27DB-BD31-4B8C-83A1-F6EECF244321}">
                <p14:modId xmlns:p14="http://schemas.microsoft.com/office/powerpoint/2010/main" xmlns="" val="1847095396"/>
              </p:ext>
            </p:extLst>
          </p:nvPr>
        </p:nvGraphicFramePr>
        <p:xfrm>
          <a:off x="763394" y="1524000"/>
          <a:ext cx="7617215" cy="643983"/>
        </p:xfrm>
        <a:graphic>
          <a:graphicData uri="http://schemas.openxmlformats.org/drawingml/2006/table">
            <a:tbl>
              <a:tblPr firstRow="1" bandRow="1">
                <a:tableStyleId>{5C22544A-7EE6-4342-B048-85BDC9FD1C3A}</a:tableStyleId>
              </a:tblPr>
              <a:tblGrid>
                <a:gridCol w="1523443"/>
                <a:gridCol w="1523443"/>
                <a:gridCol w="1523443"/>
                <a:gridCol w="1523443"/>
                <a:gridCol w="1523443"/>
              </a:tblGrid>
              <a:tr h="643983">
                <a:tc>
                  <a:txBody>
                    <a:bodyPr/>
                    <a:lstStyle/>
                    <a:p>
                      <a:pPr algn="ctr"/>
                      <a:r>
                        <a:rPr lang="en-US" sz="1800" dirty="0" smtClean="0">
                          <a:latin typeface="Franklin Gothic Medium" pitchFamily="34" charset="0"/>
                        </a:rPr>
                        <a:t>Engagement</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Strategic</a:t>
                      </a:r>
                      <a:br>
                        <a:rPr lang="en-US" sz="1800" dirty="0" smtClean="0">
                          <a:latin typeface="Franklin Gothic Medium" pitchFamily="34" charset="0"/>
                        </a:rPr>
                      </a:br>
                      <a:r>
                        <a:rPr lang="en-US" sz="1800" dirty="0" smtClean="0">
                          <a:latin typeface="Franklin Gothic Medium" pitchFamily="34" charset="0"/>
                        </a:rPr>
                        <a:t>Compliance</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Ritual</a:t>
                      </a:r>
                      <a:br>
                        <a:rPr lang="en-US" sz="1800" dirty="0" smtClean="0">
                          <a:latin typeface="Franklin Gothic Medium" pitchFamily="34" charset="0"/>
                        </a:rPr>
                      </a:br>
                      <a:r>
                        <a:rPr lang="en-US" sz="1800" dirty="0" smtClean="0">
                          <a:latin typeface="Franklin Gothic Medium" pitchFamily="34" charset="0"/>
                        </a:rPr>
                        <a:t>Compliance</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Retreatism</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Rebellion</a:t>
                      </a:r>
                      <a:endParaRPr lang="en-US" sz="1800" dirty="0">
                        <a:latin typeface="Franklin Gothic Medium" pitchFamily="34" charset="0"/>
                      </a:endParaRPr>
                    </a:p>
                  </a:txBody>
                  <a:tcPr marL="68580" marR="68580" marT="34290" marB="34290" anchor="ctr"/>
                </a:tc>
              </a:tr>
            </a:tbl>
          </a:graphicData>
        </a:graphic>
      </p:graphicFrame>
      <p:sp>
        <p:nvSpPr>
          <p:cNvPr id="13" name="Content Placeholder 2"/>
          <p:cNvSpPr>
            <a:spLocks noGrp="1"/>
          </p:cNvSpPr>
          <p:nvPr>
            <p:ph idx="1"/>
          </p:nvPr>
        </p:nvSpPr>
        <p:spPr>
          <a:xfrm>
            <a:off x="457200" y="2286000"/>
            <a:ext cx="8534400" cy="4572000"/>
          </a:xfrm>
        </p:spPr>
        <p:txBody>
          <a:bodyPr>
            <a:normAutofit/>
          </a:bodyPr>
          <a:lstStyle/>
          <a:p>
            <a:pPr marL="0" indent="0">
              <a:buNone/>
            </a:pPr>
            <a:r>
              <a:rPr lang="en-US" dirty="0" smtClean="0">
                <a:latin typeface="Arial" panose="020B0604020202020204" pitchFamily="34" charset="0"/>
                <a:cs typeface="Arial" panose="020B0604020202020204" pitchFamily="34" charset="0"/>
              </a:rPr>
              <a:t>Rebellion</a:t>
            </a:r>
          </a:p>
          <a:p>
            <a:r>
              <a:rPr lang="en-US" dirty="0" smtClean="0">
                <a:latin typeface="Arial" panose="020B0604020202020204" pitchFamily="34" charset="0"/>
                <a:cs typeface="Arial" panose="020B0604020202020204" pitchFamily="34" charset="0"/>
              </a:rPr>
              <a:t>Refuses to comply</a:t>
            </a:r>
          </a:p>
          <a:p>
            <a:r>
              <a:rPr lang="en-US" dirty="0" smtClean="0">
                <a:latin typeface="Arial" panose="020B0604020202020204" pitchFamily="34" charset="0"/>
                <a:cs typeface="Arial" panose="020B0604020202020204" pitchFamily="34" charset="0"/>
              </a:rPr>
              <a:t>No persistence</a:t>
            </a:r>
          </a:p>
          <a:p>
            <a:r>
              <a:rPr lang="en-US" dirty="0" smtClean="0">
                <a:latin typeface="Arial" panose="020B0604020202020204" pitchFamily="34" charset="0"/>
                <a:cs typeface="Arial" panose="020B0604020202020204" pitchFamily="34" charset="0"/>
              </a:rPr>
              <a:t>Sabotage self, others, and class</a:t>
            </a:r>
          </a:p>
          <a:p>
            <a:r>
              <a:rPr lang="en-US" dirty="0" smtClean="0">
                <a:latin typeface="Arial" panose="020B0604020202020204" pitchFamily="34" charset="0"/>
                <a:cs typeface="Arial" panose="020B0604020202020204" pitchFamily="34" charset="0"/>
              </a:rPr>
              <a:t>Cheat</a:t>
            </a:r>
          </a:p>
          <a:p>
            <a:r>
              <a:rPr lang="en-US" dirty="0" smtClean="0">
                <a:latin typeface="Arial" panose="020B0604020202020204" pitchFamily="34" charset="0"/>
                <a:cs typeface="Arial" panose="020B0604020202020204" pitchFamily="34" charset="0"/>
              </a:rPr>
              <a:t>Build negative coalitions</a:t>
            </a:r>
          </a:p>
        </p:txBody>
      </p:sp>
    </p:spTree>
    <p:extLst>
      <p:ext uri="{BB962C8B-B14F-4D97-AF65-F5344CB8AC3E}">
        <p14:creationId xmlns:p14="http://schemas.microsoft.com/office/powerpoint/2010/main" xmlns="" val="656821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AC8CBE"/>
                </a:solidFill>
                <a:latin typeface="Franklin Gothic Medium" panose="020B0603020102020204" pitchFamily="34" charset="0"/>
              </a:rPr>
              <a:t>Engaging Instruction</a:t>
            </a:r>
          </a:p>
        </p:txBody>
      </p:sp>
      <p:graphicFrame>
        <p:nvGraphicFramePr>
          <p:cNvPr id="11" name="Table 10"/>
          <p:cNvGraphicFramePr>
            <a:graphicFrameLocks noGrp="1"/>
          </p:cNvGraphicFramePr>
          <p:nvPr>
            <p:extLst/>
          </p:nvPr>
        </p:nvGraphicFramePr>
        <p:xfrm>
          <a:off x="763394" y="1524000"/>
          <a:ext cx="7617215" cy="643983"/>
        </p:xfrm>
        <a:graphic>
          <a:graphicData uri="http://schemas.openxmlformats.org/drawingml/2006/table">
            <a:tbl>
              <a:tblPr firstRow="1" bandRow="1">
                <a:tableStyleId>{5C22544A-7EE6-4342-B048-85BDC9FD1C3A}</a:tableStyleId>
              </a:tblPr>
              <a:tblGrid>
                <a:gridCol w="1523443"/>
                <a:gridCol w="1523443"/>
                <a:gridCol w="1523443"/>
                <a:gridCol w="1523443"/>
                <a:gridCol w="1523443"/>
              </a:tblGrid>
              <a:tr h="643983">
                <a:tc>
                  <a:txBody>
                    <a:bodyPr/>
                    <a:lstStyle/>
                    <a:p>
                      <a:pPr algn="ctr"/>
                      <a:r>
                        <a:rPr lang="en-US" sz="1800" dirty="0" smtClean="0">
                          <a:latin typeface="Franklin Gothic Medium" pitchFamily="34" charset="0"/>
                        </a:rPr>
                        <a:t>Engagement</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Strategic</a:t>
                      </a:r>
                      <a:br>
                        <a:rPr lang="en-US" sz="1800" dirty="0" smtClean="0">
                          <a:latin typeface="Franklin Gothic Medium" pitchFamily="34" charset="0"/>
                        </a:rPr>
                      </a:br>
                      <a:r>
                        <a:rPr lang="en-US" sz="1800" dirty="0" smtClean="0">
                          <a:latin typeface="Franklin Gothic Medium" pitchFamily="34" charset="0"/>
                        </a:rPr>
                        <a:t>Compliance</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Ritual</a:t>
                      </a:r>
                      <a:br>
                        <a:rPr lang="en-US" sz="1800" dirty="0" smtClean="0">
                          <a:latin typeface="Franklin Gothic Medium" pitchFamily="34" charset="0"/>
                        </a:rPr>
                      </a:br>
                      <a:r>
                        <a:rPr lang="en-US" sz="1800" dirty="0" smtClean="0">
                          <a:latin typeface="Franklin Gothic Medium" pitchFamily="34" charset="0"/>
                        </a:rPr>
                        <a:t>Compliance</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Retreatism</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Rebellion</a:t>
                      </a:r>
                      <a:endParaRPr lang="en-US" sz="1800" dirty="0">
                        <a:latin typeface="Franklin Gothic Medium" pitchFamily="34" charset="0"/>
                      </a:endParaRPr>
                    </a:p>
                  </a:txBody>
                  <a:tcPr marL="68580" marR="68580" marT="34290" marB="34290" anchor="ctr"/>
                </a:tc>
              </a:tr>
            </a:tbl>
          </a:graphicData>
        </a:graphic>
      </p:graphicFrame>
      <p:sp>
        <p:nvSpPr>
          <p:cNvPr id="13" name="Content Placeholder 2"/>
          <p:cNvSpPr>
            <a:spLocks noGrp="1"/>
          </p:cNvSpPr>
          <p:nvPr>
            <p:ph idx="1"/>
          </p:nvPr>
        </p:nvSpPr>
        <p:spPr>
          <a:xfrm>
            <a:off x="457200" y="2286000"/>
            <a:ext cx="8534400" cy="4572000"/>
          </a:xfrm>
        </p:spPr>
        <p:txBody>
          <a:bodyPr>
            <a:normAutofit/>
          </a:bodyPr>
          <a:lstStyle/>
          <a:p>
            <a:pPr marL="0" indent="0">
              <a:buNone/>
            </a:pPr>
            <a:r>
              <a:rPr lang="en-US" dirty="0" smtClean="0">
                <a:latin typeface="Arial" panose="020B0604020202020204" pitchFamily="34" charset="0"/>
                <a:cs typeface="Arial" panose="020B0604020202020204" pitchFamily="34" charset="0"/>
              </a:rPr>
              <a:t>Retreatism</a:t>
            </a:r>
          </a:p>
          <a:p>
            <a:r>
              <a:rPr lang="en-US" dirty="0" smtClean="0">
                <a:latin typeface="Arial" panose="020B0604020202020204" pitchFamily="34" charset="0"/>
                <a:cs typeface="Arial" panose="020B0604020202020204" pitchFamily="34" charset="0"/>
              </a:rPr>
              <a:t>Does not attend</a:t>
            </a:r>
          </a:p>
          <a:p>
            <a:r>
              <a:rPr lang="en-US" dirty="0" smtClean="0">
                <a:latin typeface="Arial" panose="020B0604020202020204" pitchFamily="34" charset="0"/>
                <a:cs typeface="Arial" panose="020B0604020202020204" pitchFamily="34" charset="0"/>
              </a:rPr>
              <a:t>Head down</a:t>
            </a:r>
          </a:p>
          <a:p>
            <a:r>
              <a:rPr lang="en-US" dirty="0" smtClean="0">
                <a:latin typeface="Arial" panose="020B0604020202020204" pitchFamily="34" charset="0"/>
                <a:cs typeface="Arial" panose="020B0604020202020204" pitchFamily="34" charset="0"/>
              </a:rPr>
              <a:t>Vacant stare</a:t>
            </a:r>
          </a:p>
          <a:p>
            <a:r>
              <a:rPr lang="en-US" dirty="0" smtClean="0">
                <a:latin typeface="Arial" panose="020B0604020202020204" pitchFamily="34" charset="0"/>
                <a:cs typeface="Arial" panose="020B0604020202020204" pitchFamily="34" charset="0"/>
              </a:rPr>
              <a:t>Sleep</a:t>
            </a:r>
          </a:p>
          <a:p>
            <a:r>
              <a:rPr lang="en-US" dirty="0" smtClean="0">
                <a:latin typeface="Arial" panose="020B0604020202020204" pitchFamily="34" charset="0"/>
                <a:cs typeface="Arial" panose="020B0604020202020204" pitchFamily="34" charset="0"/>
              </a:rPr>
              <a:t>No persistence</a:t>
            </a:r>
          </a:p>
          <a:p>
            <a:r>
              <a:rPr lang="en-US" dirty="0" smtClean="0">
                <a:latin typeface="Arial" panose="020B0604020202020204" pitchFamily="34" charset="0"/>
                <a:cs typeface="Arial" panose="020B0604020202020204" pitchFamily="34" charset="0"/>
              </a:rPr>
              <a:t>When pushed can rebel</a:t>
            </a:r>
          </a:p>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60882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AC8CBE"/>
                </a:solidFill>
                <a:latin typeface="Franklin Gothic Medium" panose="020B0603020102020204" pitchFamily="34" charset="0"/>
              </a:rPr>
              <a:t>Engaging Instruction</a:t>
            </a:r>
          </a:p>
        </p:txBody>
      </p:sp>
      <p:graphicFrame>
        <p:nvGraphicFramePr>
          <p:cNvPr id="11" name="Table 10"/>
          <p:cNvGraphicFramePr>
            <a:graphicFrameLocks noGrp="1"/>
          </p:cNvGraphicFramePr>
          <p:nvPr>
            <p:extLst/>
          </p:nvPr>
        </p:nvGraphicFramePr>
        <p:xfrm>
          <a:off x="763394" y="1524000"/>
          <a:ext cx="7617215" cy="643983"/>
        </p:xfrm>
        <a:graphic>
          <a:graphicData uri="http://schemas.openxmlformats.org/drawingml/2006/table">
            <a:tbl>
              <a:tblPr firstRow="1" bandRow="1">
                <a:tableStyleId>{5C22544A-7EE6-4342-B048-85BDC9FD1C3A}</a:tableStyleId>
              </a:tblPr>
              <a:tblGrid>
                <a:gridCol w="1523443"/>
                <a:gridCol w="1523443"/>
                <a:gridCol w="1523443"/>
                <a:gridCol w="1523443"/>
                <a:gridCol w="1523443"/>
              </a:tblGrid>
              <a:tr h="643983">
                <a:tc>
                  <a:txBody>
                    <a:bodyPr/>
                    <a:lstStyle/>
                    <a:p>
                      <a:pPr algn="ctr"/>
                      <a:r>
                        <a:rPr lang="en-US" sz="1800" dirty="0" smtClean="0">
                          <a:latin typeface="Franklin Gothic Medium" pitchFamily="34" charset="0"/>
                        </a:rPr>
                        <a:t>Engagement</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Strategic</a:t>
                      </a:r>
                      <a:br>
                        <a:rPr lang="en-US" sz="1800" dirty="0" smtClean="0">
                          <a:latin typeface="Franklin Gothic Medium" pitchFamily="34" charset="0"/>
                        </a:rPr>
                      </a:br>
                      <a:r>
                        <a:rPr lang="en-US" sz="1800" dirty="0" smtClean="0">
                          <a:latin typeface="Franklin Gothic Medium" pitchFamily="34" charset="0"/>
                        </a:rPr>
                        <a:t>Compliance</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Ritual</a:t>
                      </a:r>
                      <a:br>
                        <a:rPr lang="en-US" sz="1800" dirty="0" smtClean="0">
                          <a:latin typeface="Franklin Gothic Medium" pitchFamily="34" charset="0"/>
                        </a:rPr>
                      </a:br>
                      <a:r>
                        <a:rPr lang="en-US" sz="1800" dirty="0" smtClean="0">
                          <a:latin typeface="Franklin Gothic Medium" pitchFamily="34" charset="0"/>
                        </a:rPr>
                        <a:t>Compliance</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Retreatism</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Rebellion</a:t>
                      </a:r>
                      <a:endParaRPr lang="en-US" sz="1800" dirty="0">
                        <a:latin typeface="Franklin Gothic Medium" pitchFamily="34" charset="0"/>
                      </a:endParaRPr>
                    </a:p>
                  </a:txBody>
                  <a:tcPr marL="68580" marR="68580" marT="34290" marB="34290" anchor="ctr"/>
                </a:tc>
              </a:tr>
            </a:tbl>
          </a:graphicData>
        </a:graphic>
      </p:graphicFrame>
      <p:sp>
        <p:nvSpPr>
          <p:cNvPr id="13" name="Content Placeholder 2"/>
          <p:cNvSpPr>
            <a:spLocks noGrp="1"/>
          </p:cNvSpPr>
          <p:nvPr>
            <p:ph idx="1"/>
          </p:nvPr>
        </p:nvSpPr>
        <p:spPr>
          <a:xfrm>
            <a:off x="457200" y="2286000"/>
            <a:ext cx="8534400" cy="4572000"/>
          </a:xfrm>
        </p:spPr>
        <p:txBody>
          <a:bodyPr>
            <a:normAutofit/>
          </a:bodyPr>
          <a:lstStyle/>
          <a:p>
            <a:pPr marL="0" indent="0">
              <a:buNone/>
            </a:pPr>
            <a:r>
              <a:rPr lang="en-US" dirty="0" smtClean="0">
                <a:latin typeface="Arial" panose="020B0604020202020204" pitchFamily="34" charset="0"/>
                <a:cs typeface="Arial" panose="020B0604020202020204" pitchFamily="34" charset="0"/>
              </a:rPr>
              <a:t>Ritual Compliance</a:t>
            </a:r>
          </a:p>
          <a:p>
            <a:r>
              <a:rPr lang="en-US" dirty="0" smtClean="0">
                <a:latin typeface="Arial" panose="020B0604020202020204" pitchFamily="34" charset="0"/>
                <a:cs typeface="Arial" panose="020B0604020202020204" pitchFamily="34" charset="0"/>
              </a:rPr>
              <a:t>Minimal attention</a:t>
            </a:r>
          </a:p>
          <a:p>
            <a:r>
              <a:rPr lang="en-US" dirty="0" smtClean="0">
                <a:latin typeface="Arial" panose="020B0604020202020204" pitchFamily="34" charset="0"/>
                <a:cs typeface="Arial" panose="020B0604020202020204" pitchFamily="34" charset="0"/>
              </a:rPr>
              <a:t>Minimal effort</a:t>
            </a:r>
          </a:p>
          <a:p>
            <a:r>
              <a:rPr lang="en-US" dirty="0" smtClean="0">
                <a:latin typeface="Arial" panose="020B0604020202020204" pitchFamily="34" charset="0"/>
                <a:cs typeface="Arial" panose="020B0604020202020204" pitchFamily="34" charset="0"/>
              </a:rPr>
              <a:t>Easily distracted</a:t>
            </a:r>
          </a:p>
          <a:p>
            <a:r>
              <a:rPr lang="en-US" dirty="0" smtClean="0">
                <a:latin typeface="Arial" panose="020B0604020202020204" pitchFamily="34" charset="0"/>
                <a:cs typeface="Arial" panose="020B0604020202020204" pitchFamily="34" charset="0"/>
              </a:rPr>
              <a:t>Easily discouraged</a:t>
            </a:r>
          </a:p>
          <a:p>
            <a:r>
              <a:rPr lang="en-US" dirty="0" smtClean="0">
                <a:latin typeface="Arial" panose="020B0604020202020204" pitchFamily="34" charset="0"/>
                <a:cs typeface="Arial" panose="020B0604020202020204" pitchFamily="34" charset="0"/>
              </a:rPr>
              <a:t>Does work primarily when supervised</a:t>
            </a:r>
          </a:p>
          <a:p>
            <a:r>
              <a:rPr lang="en-US" dirty="0" smtClean="0">
                <a:latin typeface="Arial" panose="020B0604020202020204" pitchFamily="34" charset="0"/>
                <a:cs typeface="Arial" panose="020B0604020202020204" pitchFamily="34" charset="0"/>
              </a:rPr>
              <a:t>Avoids a negative consequence</a:t>
            </a: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46783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AC8CBE"/>
                </a:solidFill>
                <a:latin typeface="Franklin Gothic Medium" panose="020B0603020102020204" pitchFamily="34" charset="0"/>
              </a:rPr>
              <a:t>Engaging Instruction</a:t>
            </a:r>
          </a:p>
        </p:txBody>
      </p:sp>
      <p:graphicFrame>
        <p:nvGraphicFramePr>
          <p:cNvPr id="11" name="Table 10"/>
          <p:cNvGraphicFramePr>
            <a:graphicFrameLocks noGrp="1"/>
          </p:cNvGraphicFramePr>
          <p:nvPr>
            <p:extLst/>
          </p:nvPr>
        </p:nvGraphicFramePr>
        <p:xfrm>
          <a:off x="763394" y="1524000"/>
          <a:ext cx="7617215" cy="643983"/>
        </p:xfrm>
        <a:graphic>
          <a:graphicData uri="http://schemas.openxmlformats.org/drawingml/2006/table">
            <a:tbl>
              <a:tblPr firstRow="1" bandRow="1">
                <a:tableStyleId>{5C22544A-7EE6-4342-B048-85BDC9FD1C3A}</a:tableStyleId>
              </a:tblPr>
              <a:tblGrid>
                <a:gridCol w="1523443"/>
                <a:gridCol w="1523443"/>
                <a:gridCol w="1523443"/>
                <a:gridCol w="1523443"/>
                <a:gridCol w="1523443"/>
              </a:tblGrid>
              <a:tr h="643983">
                <a:tc>
                  <a:txBody>
                    <a:bodyPr/>
                    <a:lstStyle/>
                    <a:p>
                      <a:pPr algn="ctr"/>
                      <a:r>
                        <a:rPr lang="en-US" sz="1800" dirty="0" smtClean="0">
                          <a:latin typeface="Franklin Gothic Medium" pitchFamily="34" charset="0"/>
                        </a:rPr>
                        <a:t>Engagement</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Strategic</a:t>
                      </a:r>
                      <a:br>
                        <a:rPr lang="en-US" sz="1800" dirty="0" smtClean="0">
                          <a:latin typeface="Franklin Gothic Medium" pitchFamily="34" charset="0"/>
                        </a:rPr>
                      </a:br>
                      <a:r>
                        <a:rPr lang="en-US" sz="1800" dirty="0" smtClean="0">
                          <a:latin typeface="Franklin Gothic Medium" pitchFamily="34" charset="0"/>
                        </a:rPr>
                        <a:t>Compliance</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Ritual</a:t>
                      </a:r>
                      <a:br>
                        <a:rPr lang="en-US" sz="1800" dirty="0" smtClean="0">
                          <a:latin typeface="Franklin Gothic Medium" pitchFamily="34" charset="0"/>
                        </a:rPr>
                      </a:br>
                      <a:r>
                        <a:rPr lang="en-US" sz="1800" dirty="0" smtClean="0">
                          <a:latin typeface="Franklin Gothic Medium" pitchFamily="34" charset="0"/>
                        </a:rPr>
                        <a:t>Compliance</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Retreatism</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Rebellion</a:t>
                      </a:r>
                      <a:endParaRPr lang="en-US" sz="1800" dirty="0">
                        <a:latin typeface="Franklin Gothic Medium" pitchFamily="34" charset="0"/>
                      </a:endParaRPr>
                    </a:p>
                  </a:txBody>
                  <a:tcPr marL="68580" marR="68580" marT="34290" marB="34290" anchor="ctr"/>
                </a:tc>
              </a:tr>
            </a:tbl>
          </a:graphicData>
        </a:graphic>
      </p:graphicFrame>
      <p:sp>
        <p:nvSpPr>
          <p:cNvPr id="13" name="Content Placeholder 2"/>
          <p:cNvSpPr>
            <a:spLocks noGrp="1"/>
          </p:cNvSpPr>
          <p:nvPr>
            <p:ph idx="1"/>
          </p:nvPr>
        </p:nvSpPr>
        <p:spPr>
          <a:xfrm>
            <a:off x="457200" y="2286000"/>
            <a:ext cx="8534400" cy="4572000"/>
          </a:xfrm>
        </p:spPr>
        <p:txBody>
          <a:bodyPr>
            <a:normAutofit/>
          </a:bodyPr>
          <a:lstStyle/>
          <a:p>
            <a:pPr marL="0" indent="0">
              <a:buNone/>
            </a:pPr>
            <a:r>
              <a:rPr lang="en-US" dirty="0" smtClean="0">
                <a:latin typeface="Arial" panose="020B0604020202020204" pitchFamily="34" charset="0"/>
                <a:cs typeface="Arial" panose="020B0604020202020204" pitchFamily="34" charset="0"/>
              </a:rPr>
              <a:t>Strategic Compliance</a:t>
            </a:r>
          </a:p>
          <a:p>
            <a:r>
              <a:rPr lang="en-US" dirty="0" smtClean="0">
                <a:latin typeface="Arial" panose="020B0604020202020204" pitchFamily="34" charset="0"/>
                <a:cs typeface="Arial" panose="020B0604020202020204" pitchFamily="34" charset="0"/>
              </a:rPr>
              <a:t>Works for external reward</a:t>
            </a:r>
          </a:p>
          <a:p>
            <a:r>
              <a:rPr lang="en-US" dirty="0" smtClean="0">
                <a:latin typeface="Arial" panose="020B0604020202020204" pitchFamily="34" charset="0"/>
                <a:cs typeface="Arial" panose="020B0604020202020204" pitchFamily="34" charset="0"/>
              </a:rPr>
              <a:t>Works for some later goal</a:t>
            </a:r>
          </a:p>
          <a:p>
            <a:r>
              <a:rPr lang="en-US" dirty="0" smtClean="0">
                <a:latin typeface="Arial" panose="020B0604020202020204" pitchFamily="34" charset="0"/>
                <a:cs typeface="Arial" panose="020B0604020202020204" pitchFamily="34" charset="0"/>
              </a:rPr>
              <a:t>Persists up to the point when the external criterion is satisfied</a:t>
            </a:r>
          </a:p>
          <a:p>
            <a:r>
              <a:rPr lang="en-US" dirty="0" smtClean="0">
                <a:latin typeface="Arial" panose="020B0604020202020204" pitchFamily="34" charset="0"/>
                <a:cs typeface="Arial" panose="020B0604020202020204" pitchFamily="34" charset="0"/>
              </a:rPr>
              <a:t>Pays attention</a:t>
            </a:r>
          </a:p>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83602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AC8CBE"/>
                </a:solidFill>
                <a:latin typeface="Franklin Gothic Medium" panose="020B0603020102020204" pitchFamily="34" charset="0"/>
              </a:rPr>
              <a:t>Engaging Instruction</a:t>
            </a:r>
          </a:p>
        </p:txBody>
      </p:sp>
      <p:graphicFrame>
        <p:nvGraphicFramePr>
          <p:cNvPr id="11" name="Table 10"/>
          <p:cNvGraphicFramePr>
            <a:graphicFrameLocks noGrp="1"/>
          </p:cNvGraphicFramePr>
          <p:nvPr>
            <p:extLst/>
          </p:nvPr>
        </p:nvGraphicFramePr>
        <p:xfrm>
          <a:off x="763394" y="1524000"/>
          <a:ext cx="7617215" cy="643983"/>
        </p:xfrm>
        <a:graphic>
          <a:graphicData uri="http://schemas.openxmlformats.org/drawingml/2006/table">
            <a:tbl>
              <a:tblPr firstRow="1" bandRow="1">
                <a:tableStyleId>{5C22544A-7EE6-4342-B048-85BDC9FD1C3A}</a:tableStyleId>
              </a:tblPr>
              <a:tblGrid>
                <a:gridCol w="1523443"/>
                <a:gridCol w="1523443"/>
                <a:gridCol w="1523443"/>
                <a:gridCol w="1523443"/>
                <a:gridCol w="1523443"/>
              </a:tblGrid>
              <a:tr h="643983">
                <a:tc>
                  <a:txBody>
                    <a:bodyPr/>
                    <a:lstStyle/>
                    <a:p>
                      <a:pPr algn="ctr"/>
                      <a:r>
                        <a:rPr lang="en-US" sz="1800" dirty="0" smtClean="0">
                          <a:latin typeface="Franklin Gothic Medium" pitchFamily="34" charset="0"/>
                        </a:rPr>
                        <a:t>Engagement</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Strategic</a:t>
                      </a:r>
                      <a:br>
                        <a:rPr lang="en-US" sz="1800" dirty="0" smtClean="0">
                          <a:latin typeface="Franklin Gothic Medium" pitchFamily="34" charset="0"/>
                        </a:rPr>
                      </a:br>
                      <a:r>
                        <a:rPr lang="en-US" sz="1800" dirty="0" smtClean="0">
                          <a:latin typeface="Franklin Gothic Medium" pitchFamily="34" charset="0"/>
                        </a:rPr>
                        <a:t>Compliance</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Ritual</a:t>
                      </a:r>
                      <a:br>
                        <a:rPr lang="en-US" sz="1800" dirty="0" smtClean="0">
                          <a:latin typeface="Franklin Gothic Medium" pitchFamily="34" charset="0"/>
                        </a:rPr>
                      </a:br>
                      <a:r>
                        <a:rPr lang="en-US" sz="1800" dirty="0" smtClean="0">
                          <a:latin typeface="Franklin Gothic Medium" pitchFamily="34" charset="0"/>
                        </a:rPr>
                        <a:t>Compliance</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Retreatism</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Rebellion</a:t>
                      </a:r>
                      <a:endParaRPr lang="en-US" sz="1800" dirty="0">
                        <a:latin typeface="Franklin Gothic Medium" pitchFamily="34" charset="0"/>
                      </a:endParaRPr>
                    </a:p>
                  </a:txBody>
                  <a:tcPr marL="68580" marR="68580" marT="34290" marB="34290" anchor="ctr"/>
                </a:tc>
              </a:tr>
            </a:tbl>
          </a:graphicData>
        </a:graphic>
      </p:graphicFrame>
      <p:sp>
        <p:nvSpPr>
          <p:cNvPr id="13" name="Content Placeholder 2"/>
          <p:cNvSpPr>
            <a:spLocks noGrp="1"/>
          </p:cNvSpPr>
          <p:nvPr>
            <p:ph idx="1"/>
          </p:nvPr>
        </p:nvSpPr>
        <p:spPr>
          <a:xfrm>
            <a:off x="457200" y="2286000"/>
            <a:ext cx="8534400" cy="4572000"/>
          </a:xfrm>
        </p:spPr>
        <p:txBody>
          <a:bodyPr>
            <a:normAutofit/>
          </a:bodyPr>
          <a:lstStyle/>
          <a:p>
            <a:pPr marL="0" indent="0">
              <a:buNone/>
            </a:pPr>
            <a:r>
              <a:rPr lang="en-US" dirty="0" smtClean="0">
                <a:latin typeface="Arial" panose="020B0604020202020204" pitchFamily="34" charset="0"/>
                <a:cs typeface="Arial" panose="020B0604020202020204" pitchFamily="34" charset="0"/>
              </a:rPr>
              <a:t>Engagement</a:t>
            </a:r>
          </a:p>
          <a:p>
            <a:r>
              <a:rPr lang="en-US" dirty="0" smtClean="0">
                <a:latin typeface="Arial" panose="020B0604020202020204" pitchFamily="34" charset="0"/>
                <a:cs typeface="Arial" panose="020B0604020202020204" pitchFamily="34" charset="0"/>
              </a:rPr>
              <a:t>Finds meaning and value in the task and learning</a:t>
            </a:r>
          </a:p>
          <a:p>
            <a:r>
              <a:rPr lang="en-US" dirty="0" smtClean="0">
                <a:latin typeface="Arial" panose="020B0604020202020204" pitchFamily="34" charset="0"/>
                <a:cs typeface="Arial" panose="020B0604020202020204" pitchFamily="34" charset="0"/>
              </a:rPr>
              <a:t>Persists</a:t>
            </a:r>
          </a:p>
          <a:p>
            <a:r>
              <a:rPr lang="en-US" dirty="0" smtClean="0">
                <a:latin typeface="Arial" panose="020B0604020202020204" pitchFamily="34" charset="0"/>
                <a:cs typeface="Arial" panose="020B0604020202020204" pitchFamily="34" charset="0"/>
              </a:rPr>
              <a:t>Is committed</a:t>
            </a:r>
          </a:p>
          <a:p>
            <a:r>
              <a:rPr lang="en-US" dirty="0" smtClean="0">
                <a:latin typeface="Arial" panose="020B0604020202020204" pitchFamily="34" charset="0"/>
                <a:cs typeface="Arial" panose="020B0604020202020204" pitchFamily="34" charset="0"/>
              </a:rPr>
              <a:t>Volunteers extra time, attention, effort to do things to a high standard</a:t>
            </a: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88281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AC8CBE"/>
                </a:solidFill>
                <a:latin typeface="Franklin Gothic Medium" panose="020B0603020102020204" pitchFamily="34" charset="0"/>
              </a:rPr>
              <a:t>Engaging Instruction</a:t>
            </a:r>
          </a:p>
        </p:txBody>
      </p:sp>
      <p:graphicFrame>
        <p:nvGraphicFramePr>
          <p:cNvPr id="11" name="Table 10"/>
          <p:cNvGraphicFramePr>
            <a:graphicFrameLocks noGrp="1"/>
          </p:cNvGraphicFramePr>
          <p:nvPr>
            <p:extLst/>
          </p:nvPr>
        </p:nvGraphicFramePr>
        <p:xfrm>
          <a:off x="763394" y="1524000"/>
          <a:ext cx="7617215" cy="643983"/>
        </p:xfrm>
        <a:graphic>
          <a:graphicData uri="http://schemas.openxmlformats.org/drawingml/2006/table">
            <a:tbl>
              <a:tblPr firstRow="1" bandRow="1">
                <a:tableStyleId>{5C22544A-7EE6-4342-B048-85BDC9FD1C3A}</a:tableStyleId>
              </a:tblPr>
              <a:tblGrid>
                <a:gridCol w="1523443"/>
                <a:gridCol w="1523443"/>
                <a:gridCol w="1523443"/>
                <a:gridCol w="1523443"/>
                <a:gridCol w="1523443"/>
              </a:tblGrid>
              <a:tr h="643983">
                <a:tc>
                  <a:txBody>
                    <a:bodyPr/>
                    <a:lstStyle/>
                    <a:p>
                      <a:pPr algn="ctr"/>
                      <a:r>
                        <a:rPr lang="en-US" sz="1800" dirty="0" smtClean="0">
                          <a:latin typeface="Franklin Gothic Medium" pitchFamily="34" charset="0"/>
                        </a:rPr>
                        <a:t>Engagement</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Strategic</a:t>
                      </a:r>
                      <a:br>
                        <a:rPr lang="en-US" sz="1800" dirty="0" smtClean="0">
                          <a:latin typeface="Franklin Gothic Medium" pitchFamily="34" charset="0"/>
                        </a:rPr>
                      </a:br>
                      <a:r>
                        <a:rPr lang="en-US" sz="1800" dirty="0" smtClean="0">
                          <a:latin typeface="Franklin Gothic Medium" pitchFamily="34" charset="0"/>
                        </a:rPr>
                        <a:t>Compliance</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Ritual</a:t>
                      </a:r>
                      <a:br>
                        <a:rPr lang="en-US" sz="1800" dirty="0" smtClean="0">
                          <a:latin typeface="Franklin Gothic Medium" pitchFamily="34" charset="0"/>
                        </a:rPr>
                      </a:br>
                      <a:r>
                        <a:rPr lang="en-US" sz="1800" dirty="0" smtClean="0">
                          <a:latin typeface="Franklin Gothic Medium" pitchFamily="34" charset="0"/>
                        </a:rPr>
                        <a:t>Compliance</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Retreatism</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Rebellion</a:t>
                      </a:r>
                      <a:endParaRPr lang="en-US" sz="1800" dirty="0">
                        <a:latin typeface="Franklin Gothic Medium" pitchFamily="34" charset="0"/>
                      </a:endParaRPr>
                    </a:p>
                  </a:txBody>
                  <a:tcPr marL="68580" marR="68580" marT="34290" marB="34290" anchor="ctr"/>
                </a:tc>
              </a:tr>
            </a:tbl>
          </a:graphicData>
        </a:graphic>
      </p:graphicFrame>
      <p:pic>
        <p:nvPicPr>
          <p:cNvPr id="6" name="Picture 5"/>
          <p:cNvPicPr>
            <a:picLocks noChangeAspect="1"/>
          </p:cNvPicPr>
          <p:nvPr/>
        </p:nvPicPr>
        <p:blipFill>
          <a:blip r:embed="rId2" cstate="print"/>
          <a:stretch>
            <a:fillRect/>
          </a:stretch>
        </p:blipFill>
        <p:spPr>
          <a:xfrm>
            <a:off x="3048000" y="3048000"/>
            <a:ext cx="1514475" cy="3019425"/>
          </a:xfrm>
          <a:prstGeom prst="rect">
            <a:avLst/>
          </a:prstGeom>
        </p:spPr>
      </p:pic>
      <p:sp>
        <p:nvSpPr>
          <p:cNvPr id="7" name="TextBox 6"/>
          <p:cNvSpPr txBox="1"/>
          <p:nvPr/>
        </p:nvSpPr>
        <p:spPr>
          <a:xfrm>
            <a:off x="4562475" y="2590800"/>
            <a:ext cx="1828800" cy="2646878"/>
          </a:xfrm>
          <a:prstGeom prst="rect">
            <a:avLst/>
          </a:prstGeom>
          <a:noFill/>
        </p:spPr>
        <p:txBody>
          <a:bodyPr wrap="square" rtlCol="0">
            <a:spAutoFit/>
          </a:bodyPr>
          <a:lstStyle/>
          <a:p>
            <a:pPr algn="ctr"/>
            <a:r>
              <a:rPr lang="en-US" sz="16600" b="1" dirty="0" smtClean="0"/>
              <a:t>?</a:t>
            </a:r>
            <a:endParaRPr lang="en-US" sz="16600" b="1" dirty="0"/>
          </a:p>
        </p:txBody>
      </p:sp>
    </p:spTree>
    <p:extLst>
      <p:ext uri="{BB962C8B-B14F-4D97-AF65-F5344CB8AC3E}">
        <p14:creationId xmlns:p14="http://schemas.microsoft.com/office/powerpoint/2010/main" xmlns="" val="61540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AC8CBE"/>
                </a:solidFill>
                <a:latin typeface="Franklin Gothic Medium" panose="020B0603020102020204" pitchFamily="34" charset="0"/>
              </a:rPr>
              <a:t>Engaging Instruction</a:t>
            </a:r>
          </a:p>
        </p:txBody>
      </p:sp>
      <p:graphicFrame>
        <p:nvGraphicFramePr>
          <p:cNvPr id="11" name="Table 10"/>
          <p:cNvGraphicFramePr>
            <a:graphicFrameLocks noGrp="1"/>
          </p:cNvGraphicFramePr>
          <p:nvPr>
            <p:extLst/>
          </p:nvPr>
        </p:nvGraphicFramePr>
        <p:xfrm>
          <a:off x="763394" y="1524000"/>
          <a:ext cx="7617215" cy="643983"/>
        </p:xfrm>
        <a:graphic>
          <a:graphicData uri="http://schemas.openxmlformats.org/drawingml/2006/table">
            <a:tbl>
              <a:tblPr firstRow="1" bandRow="1">
                <a:tableStyleId>{5C22544A-7EE6-4342-B048-85BDC9FD1C3A}</a:tableStyleId>
              </a:tblPr>
              <a:tblGrid>
                <a:gridCol w="1523443"/>
                <a:gridCol w="1523443"/>
                <a:gridCol w="1523443"/>
                <a:gridCol w="1523443"/>
                <a:gridCol w="1523443"/>
              </a:tblGrid>
              <a:tr h="643983">
                <a:tc>
                  <a:txBody>
                    <a:bodyPr/>
                    <a:lstStyle/>
                    <a:p>
                      <a:pPr algn="ctr"/>
                      <a:r>
                        <a:rPr lang="en-US" sz="1800" dirty="0" smtClean="0">
                          <a:latin typeface="Franklin Gothic Medium" pitchFamily="34" charset="0"/>
                        </a:rPr>
                        <a:t>Engagement</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Strategic</a:t>
                      </a:r>
                      <a:br>
                        <a:rPr lang="en-US" sz="1800" dirty="0" smtClean="0">
                          <a:latin typeface="Franklin Gothic Medium" pitchFamily="34" charset="0"/>
                        </a:rPr>
                      </a:br>
                      <a:r>
                        <a:rPr lang="en-US" sz="1800" dirty="0" smtClean="0">
                          <a:latin typeface="Franklin Gothic Medium" pitchFamily="34" charset="0"/>
                        </a:rPr>
                        <a:t>Compliance</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Ritual</a:t>
                      </a:r>
                      <a:br>
                        <a:rPr lang="en-US" sz="1800" dirty="0" smtClean="0">
                          <a:latin typeface="Franklin Gothic Medium" pitchFamily="34" charset="0"/>
                        </a:rPr>
                      </a:br>
                      <a:r>
                        <a:rPr lang="en-US" sz="1800" dirty="0" smtClean="0">
                          <a:latin typeface="Franklin Gothic Medium" pitchFamily="34" charset="0"/>
                        </a:rPr>
                        <a:t>Compliance</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Retreatism</a:t>
                      </a:r>
                      <a:endParaRPr lang="en-US" sz="1800" dirty="0">
                        <a:latin typeface="Franklin Gothic Medium" pitchFamily="34" charset="0"/>
                      </a:endParaRPr>
                    </a:p>
                  </a:txBody>
                  <a:tcPr marL="68580" marR="68580" marT="34290" marB="34290" anchor="ctr"/>
                </a:tc>
                <a:tc>
                  <a:txBody>
                    <a:bodyPr/>
                    <a:lstStyle/>
                    <a:p>
                      <a:pPr algn="ctr"/>
                      <a:r>
                        <a:rPr lang="en-US" sz="1800" dirty="0" smtClean="0">
                          <a:latin typeface="Franklin Gothic Medium" pitchFamily="34" charset="0"/>
                        </a:rPr>
                        <a:t>Rebellion</a:t>
                      </a:r>
                      <a:endParaRPr lang="en-US" sz="1800" dirty="0">
                        <a:latin typeface="Franklin Gothic Medium" pitchFamily="34" charset="0"/>
                      </a:endParaRPr>
                    </a:p>
                  </a:txBody>
                  <a:tcPr marL="68580" marR="68580" marT="34290" marB="34290" anchor="ctr"/>
                </a:tc>
              </a:tr>
            </a:tbl>
          </a:graphicData>
        </a:graphic>
      </p:graphicFrame>
      <p:pic>
        <p:nvPicPr>
          <p:cNvPr id="6" name="Picture 5"/>
          <p:cNvPicPr>
            <a:picLocks noChangeAspect="1"/>
          </p:cNvPicPr>
          <p:nvPr/>
        </p:nvPicPr>
        <p:blipFill>
          <a:blip r:embed="rId2" cstate="print"/>
          <a:stretch>
            <a:fillRect/>
          </a:stretch>
        </p:blipFill>
        <p:spPr>
          <a:xfrm>
            <a:off x="7737423" y="2262266"/>
            <a:ext cx="229323" cy="457200"/>
          </a:xfrm>
          <a:prstGeom prst="rect">
            <a:avLst/>
          </a:prstGeom>
        </p:spPr>
      </p:pic>
      <p:pic>
        <p:nvPicPr>
          <p:cNvPr id="5" name="Picture 4"/>
          <p:cNvPicPr>
            <a:picLocks noChangeAspect="1"/>
          </p:cNvPicPr>
          <p:nvPr/>
        </p:nvPicPr>
        <p:blipFill>
          <a:blip r:embed="rId2" cstate="print"/>
          <a:stretch>
            <a:fillRect/>
          </a:stretch>
        </p:blipFill>
        <p:spPr>
          <a:xfrm>
            <a:off x="6248400" y="2324725"/>
            <a:ext cx="229323" cy="457200"/>
          </a:xfrm>
          <a:prstGeom prst="rect">
            <a:avLst/>
          </a:prstGeom>
        </p:spPr>
      </p:pic>
      <p:pic>
        <p:nvPicPr>
          <p:cNvPr id="7" name="Picture 6"/>
          <p:cNvPicPr>
            <a:picLocks noChangeAspect="1"/>
          </p:cNvPicPr>
          <p:nvPr/>
        </p:nvPicPr>
        <p:blipFill>
          <a:blip r:embed="rId2" cstate="print"/>
          <a:stretch>
            <a:fillRect/>
          </a:stretch>
        </p:blipFill>
        <p:spPr>
          <a:xfrm>
            <a:off x="5943600" y="2438400"/>
            <a:ext cx="229323" cy="457200"/>
          </a:xfrm>
          <a:prstGeom prst="rect">
            <a:avLst/>
          </a:prstGeom>
        </p:spPr>
      </p:pic>
      <p:pic>
        <p:nvPicPr>
          <p:cNvPr id="8" name="Picture 7"/>
          <p:cNvPicPr>
            <a:picLocks noChangeAspect="1"/>
          </p:cNvPicPr>
          <p:nvPr/>
        </p:nvPicPr>
        <p:blipFill>
          <a:blip r:embed="rId2" cstate="print"/>
          <a:stretch>
            <a:fillRect/>
          </a:stretch>
        </p:blipFill>
        <p:spPr>
          <a:xfrm>
            <a:off x="5638077" y="2324725"/>
            <a:ext cx="229323" cy="457200"/>
          </a:xfrm>
          <a:prstGeom prst="rect">
            <a:avLst/>
          </a:prstGeom>
        </p:spPr>
      </p:pic>
      <p:pic>
        <p:nvPicPr>
          <p:cNvPr id="9" name="Picture 8"/>
          <p:cNvPicPr>
            <a:picLocks noChangeAspect="1"/>
          </p:cNvPicPr>
          <p:nvPr/>
        </p:nvPicPr>
        <p:blipFill>
          <a:blip r:embed="rId2" cstate="print"/>
          <a:stretch>
            <a:fillRect/>
          </a:stretch>
        </p:blipFill>
        <p:spPr>
          <a:xfrm>
            <a:off x="7391400" y="2286000"/>
            <a:ext cx="229323" cy="457200"/>
          </a:xfrm>
          <a:prstGeom prst="rect">
            <a:avLst/>
          </a:prstGeom>
        </p:spPr>
      </p:pic>
      <p:pic>
        <p:nvPicPr>
          <p:cNvPr id="10" name="Picture 9"/>
          <p:cNvPicPr>
            <a:picLocks noChangeAspect="1"/>
          </p:cNvPicPr>
          <p:nvPr/>
        </p:nvPicPr>
        <p:blipFill>
          <a:blip r:embed="rId2" cstate="print"/>
          <a:stretch>
            <a:fillRect/>
          </a:stretch>
        </p:blipFill>
        <p:spPr>
          <a:xfrm>
            <a:off x="4499320" y="2655758"/>
            <a:ext cx="229323" cy="457200"/>
          </a:xfrm>
          <a:prstGeom prst="rect">
            <a:avLst/>
          </a:prstGeom>
        </p:spPr>
      </p:pic>
      <p:pic>
        <p:nvPicPr>
          <p:cNvPr id="12" name="Picture 11"/>
          <p:cNvPicPr>
            <a:picLocks noChangeAspect="1"/>
          </p:cNvPicPr>
          <p:nvPr/>
        </p:nvPicPr>
        <p:blipFill>
          <a:blip r:embed="rId2" cstate="print"/>
          <a:stretch>
            <a:fillRect/>
          </a:stretch>
        </p:blipFill>
        <p:spPr>
          <a:xfrm>
            <a:off x="4383936" y="3034260"/>
            <a:ext cx="229323" cy="457200"/>
          </a:xfrm>
          <a:prstGeom prst="rect">
            <a:avLst/>
          </a:prstGeom>
        </p:spPr>
      </p:pic>
      <p:pic>
        <p:nvPicPr>
          <p:cNvPr id="13" name="Picture 12"/>
          <p:cNvPicPr>
            <a:picLocks noChangeAspect="1"/>
          </p:cNvPicPr>
          <p:nvPr/>
        </p:nvPicPr>
        <p:blipFill>
          <a:blip r:embed="rId2" cstate="print"/>
          <a:stretch>
            <a:fillRect/>
          </a:stretch>
        </p:blipFill>
        <p:spPr>
          <a:xfrm>
            <a:off x="4643007" y="3262860"/>
            <a:ext cx="229323" cy="457200"/>
          </a:xfrm>
          <a:prstGeom prst="rect">
            <a:avLst/>
          </a:prstGeom>
        </p:spPr>
      </p:pic>
      <p:pic>
        <p:nvPicPr>
          <p:cNvPr id="14" name="Picture 13"/>
          <p:cNvPicPr>
            <a:picLocks noChangeAspect="1"/>
          </p:cNvPicPr>
          <p:nvPr/>
        </p:nvPicPr>
        <p:blipFill>
          <a:blip r:embed="rId2" cstate="print"/>
          <a:stretch>
            <a:fillRect/>
          </a:stretch>
        </p:blipFill>
        <p:spPr>
          <a:xfrm>
            <a:off x="4876077" y="3404018"/>
            <a:ext cx="229323" cy="457200"/>
          </a:xfrm>
          <a:prstGeom prst="rect">
            <a:avLst/>
          </a:prstGeom>
        </p:spPr>
      </p:pic>
      <p:pic>
        <p:nvPicPr>
          <p:cNvPr id="15" name="Picture 14"/>
          <p:cNvPicPr>
            <a:picLocks noChangeAspect="1"/>
          </p:cNvPicPr>
          <p:nvPr/>
        </p:nvPicPr>
        <p:blipFill>
          <a:blip r:embed="rId2" cstate="print"/>
          <a:stretch>
            <a:fillRect/>
          </a:stretch>
        </p:blipFill>
        <p:spPr>
          <a:xfrm>
            <a:off x="4185084" y="3462729"/>
            <a:ext cx="229323" cy="457200"/>
          </a:xfrm>
          <a:prstGeom prst="rect">
            <a:avLst/>
          </a:prstGeom>
        </p:spPr>
      </p:pic>
      <p:pic>
        <p:nvPicPr>
          <p:cNvPr id="16" name="Picture 15"/>
          <p:cNvPicPr>
            <a:picLocks noChangeAspect="1"/>
          </p:cNvPicPr>
          <p:nvPr/>
        </p:nvPicPr>
        <p:blipFill>
          <a:blip r:embed="rId2" cstate="print"/>
          <a:stretch>
            <a:fillRect/>
          </a:stretch>
        </p:blipFill>
        <p:spPr>
          <a:xfrm>
            <a:off x="4812111" y="2805660"/>
            <a:ext cx="229323" cy="457200"/>
          </a:xfrm>
          <a:prstGeom prst="rect">
            <a:avLst/>
          </a:prstGeom>
        </p:spPr>
      </p:pic>
      <p:pic>
        <p:nvPicPr>
          <p:cNvPr id="17" name="Picture 16"/>
          <p:cNvPicPr>
            <a:picLocks noChangeAspect="1"/>
          </p:cNvPicPr>
          <p:nvPr/>
        </p:nvPicPr>
        <p:blipFill>
          <a:blip r:embed="rId2" cstate="print"/>
          <a:stretch>
            <a:fillRect/>
          </a:stretch>
        </p:blipFill>
        <p:spPr>
          <a:xfrm>
            <a:off x="4697449" y="2286000"/>
            <a:ext cx="229323" cy="457200"/>
          </a:xfrm>
          <a:prstGeom prst="rect">
            <a:avLst/>
          </a:prstGeom>
        </p:spPr>
      </p:pic>
      <p:pic>
        <p:nvPicPr>
          <p:cNvPr id="18" name="Picture 17"/>
          <p:cNvPicPr>
            <a:picLocks noChangeAspect="1"/>
          </p:cNvPicPr>
          <p:nvPr/>
        </p:nvPicPr>
        <p:blipFill>
          <a:blip r:embed="rId2" cstate="print"/>
          <a:stretch>
            <a:fillRect/>
          </a:stretch>
        </p:blipFill>
        <p:spPr>
          <a:xfrm>
            <a:off x="1711190" y="2514600"/>
            <a:ext cx="229323" cy="457200"/>
          </a:xfrm>
          <a:prstGeom prst="rect">
            <a:avLst/>
          </a:prstGeom>
        </p:spPr>
      </p:pic>
      <p:pic>
        <p:nvPicPr>
          <p:cNvPr id="19" name="Picture 18"/>
          <p:cNvPicPr>
            <a:picLocks noChangeAspect="1"/>
          </p:cNvPicPr>
          <p:nvPr/>
        </p:nvPicPr>
        <p:blipFill>
          <a:blip r:embed="rId2" cstate="print"/>
          <a:stretch>
            <a:fillRect/>
          </a:stretch>
        </p:blipFill>
        <p:spPr>
          <a:xfrm>
            <a:off x="1406390" y="2286000"/>
            <a:ext cx="229323" cy="457200"/>
          </a:xfrm>
          <a:prstGeom prst="rect">
            <a:avLst/>
          </a:prstGeom>
        </p:spPr>
      </p:pic>
      <p:pic>
        <p:nvPicPr>
          <p:cNvPr id="20" name="Picture 19"/>
          <p:cNvPicPr>
            <a:picLocks noChangeAspect="1"/>
          </p:cNvPicPr>
          <p:nvPr/>
        </p:nvPicPr>
        <p:blipFill>
          <a:blip r:embed="rId2" cstate="print"/>
          <a:stretch>
            <a:fillRect/>
          </a:stretch>
        </p:blipFill>
        <p:spPr>
          <a:xfrm>
            <a:off x="1100867" y="2400925"/>
            <a:ext cx="229323" cy="457200"/>
          </a:xfrm>
          <a:prstGeom prst="rect">
            <a:avLst/>
          </a:prstGeom>
        </p:spPr>
      </p:pic>
      <p:pic>
        <p:nvPicPr>
          <p:cNvPr id="21" name="Picture 20"/>
          <p:cNvPicPr>
            <a:picLocks noChangeAspect="1"/>
          </p:cNvPicPr>
          <p:nvPr/>
        </p:nvPicPr>
        <p:blipFill>
          <a:blip r:embed="rId2" cstate="print"/>
          <a:stretch>
            <a:fillRect/>
          </a:stretch>
        </p:blipFill>
        <p:spPr>
          <a:xfrm>
            <a:off x="3343142" y="2538151"/>
            <a:ext cx="229323" cy="457200"/>
          </a:xfrm>
          <a:prstGeom prst="rect">
            <a:avLst/>
          </a:prstGeom>
        </p:spPr>
      </p:pic>
      <p:pic>
        <p:nvPicPr>
          <p:cNvPr id="22" name="Picture 21"/>
          <p:cNvPicPr>
            <a:picLocks noChangeAspect="1"/>
          </p:cNvPicPr>
          <p:nvPr/>
        </p:nvPicPr>
        <p:blipFill>
          <a:blip r:embed="rId2" cstate="print"/>
          <a:stretch>
            <a:fillRect/>
          </a:stretch>
        </p:blipFill>
        <p:spPr>
          <a:xfrm>
            <a:off x="2580253" y="2382187"/>
            <a:ext cx="229323" cy="457200"/>
          </a:xfrm>
          <a:prstGeom prst="rect">
            <a:avLst/>
          </a:prstGeom>
        </p:spPr>
      </p:pic>
      <p:pic>
        <p:nvPicPr>
          <p:cNvPr id="23" name="Picture 22"/>
          <p:cNvPicPr>
            <a:picLocks noChangeAspect="1"/>
          </p:cNvPicPr>
          <p:nvPr/>
        </p:nvPicPr>
        <p:blipFill>
          <a:blip r:embed="rId2" cstate="print"/>
          <a:stretch>
            <a:fillRect/>
          </a:stretch>
        </p:blipFill>
        <p:spPr>
          <a:xfrm>
            <a:off x="2771302" y="2766751"/>
            <a:ext cx="229323" cy="457200"/>
          </a:xfrm>
          <a:prstGeom prst="rect">
            <a:avLst/>
          </a:prstGeom>
        </p:spPr>
      </p:pic>
      <p:pic>
        <p:nvPicPr>
          <p:cNvPr id="24" name="Picture 23"/>
          <p:cNvPicPr>
            <a:picLocks noChangeAspect="1"/>
          </p:cNvPicPr>
          <p:nvPr/>
        </p:nvPicPr>
        <p:blipFill>
          <a:blip r:embed="rId2" cstate="print"/>
          <a:stretch>
            <a:fillRect/>
          </a:stretch>
        </p:blipFill>
        <p:spPr>
          <a:xfrm>
            <a:off x="2655918" y="3145253"/>
            <a:ext cx="229323" cy="457200"/>
          </a:xfrm>
          <a:prstGeom prst="rect">
            <a:avLst/>
          </a:prstGeom>
        </p:spPr>
      </p:pic>
      <p:pic>
        <p:nvPicPr>
          <p:cNvPr id="25" name="Picture 24"/>
          <p:cNvPicPr>
            <a:picLocks noChangeAspect="1"/>
          </p:cNvPicPr>
          <p:nvPr/>
        </p:nvPicPr>
        <p:blipFill>
          <a:blip r:embed="rId2" cstate="print"/>
          <a:stretch>
            <a:fillRect/>
          </a:stretch>
        </p:blipFill>
        <p:spPr>
          <a:xfrm>
            <a:off x="2914989" y="3373853"/>
            <a:ext cx="229323" cy="457200"/>
          </a:xfrm>
          <a:prstGeom prst="rect">
            <a:avLst/>
          </a:prstGeom>
        </p:spPr>
      </p:pic>
      <p:pic>
        <p:nvPicPr>
          <p:cNvPr id="26" name="Picture 25"/>
          <p:cNvPicPr>
            <a:picLocks noChangeAspect="1"/>
          </p:cNvPicPr>
          <p:nvPr/>
        </p:nvPicPr>
        <p:blipFill>
          <a:blip r:embed="rId2" cstate="print"/>
          <a:stretch>
            <a:fillRect/>
          </a:stretch>
        </p:blipFill>
        <p:spPr>
          <a:xfrm>
            <a:off x="3148059" y="3515011"/>
            <a:ext cx="229323" cy="457200"/>
          </a:xfrm>
          <a:prstGeom prst="rect">
            <a:avLst/>
          </a:prstGeom>
        </p:spPr>
      </p:pic>
      <p:pic>
        <p:nvPicPr>
          <p:cNvPr id="27" name="Picture 26"/>
          <p:cNvPicPr>
            <a:picLocks noChangeAspect="1"/>
          </p:cNvPicPr>
          <p:nvPr/>
        </p:nvPicPr>
        <p:blipFill>
          <a:blip r:embed="rId2" cstate="print"/>
          <a:stretch>
            <a:fillRect/>
          </a:stretch>
        </p:blipFill>
        <p:spPr>
          <a:xfrm>
            <a:off x="2457066" y="3573722"/>
            <a:ext cx="229323" cy="457200"/>
          </a:xfrm>
          <a:prstGeom prst="rect">
            <a:avLst/>
          </a:prstGeom>
        </p:spPr>
      </p:pic>
      <p:pic>
        <p:nvPicPr>
          <p:cNvPr id="28" name="Picture 27"/>
          <p:cNvPicPr>
            <a:picLocks noChangeAspect="1"/>
          </p:cNvPicPr>
          <p:nvPr/>
        </p:nvPicPr>
        <p:blipFill>
          <a:blip r:embed="rId2" cstate="print"/>
          <a:stretch>
            <a:fillRect/>
          </a:stretch>
        </p:blipFill>
        <p:spPr>
          <a:xfrm>
            <a:off x="3084093" y="2916653"/>
            <a:ext cx="229323" cy="457200"/>
          </a:xfrm>
          <a:prstGeom prst="rect">
            <a:avLst/>
          </a:prstGeom>
        </p:spPr>
      </p:pic>
      <p:pic>
        <p:nvPicPr>
          <p:cNvPr id="29" name="Picture 28"/>
          <p:cNvPicPr>
            <a:picLocks noChangeAspect="1"/>
          </p:cNvPicPr>
          <p:nvPr/>
        </p:nvPicPr>
        <p:blipFill>
          <a:blip r:embed="rId2" cstate="print"/>
          <a:stretch>
            <a:fillRect/>
          </a:stretch>
        </p:blipFill>
        <p:spPr>
          <a:xfrm>
            <a:off x="2969431" y="2396993"/>
            <a:ext cx="229323" cy="457200"/>
          </a:xfrm>
          <a:prstGeom prst="rect">
            <a:avLst/>
          </a:prstGeom>
        </p:spPr>
      </p:pic>
      <p:pic>
        <p:nvPicPr>
          <p:cNvPr id="30" name="Picture 29"/>
          <p:cNvPicPr>
            <a:picLocks noChangeAspect="1"/>
          </p:cNvPicPr>
          <p:nvPr/>
        </p:nvPicPr>
        <p:blipFill>
          <a:blip r:embed="rId2" cstate="print"/>
          <a:stretch>
            <a:fillRect/>
          </a:stretch>
        </p:blipFill>
        <p:spPr>
          <a:xfrm>
            <a:off x="3428800" y="3034261"/>
            <a:ext cx="229323" cy="457200"/>
          </a:xfrm>
          <a:prstGeom prst="rect">
            <a:avLst/>
          </a:prstGeom>
        </p:spPr>
      </p:pic>
      <p:pic>
        <p:nvPicPr>
          <p:cNvPr id="31" name="Picture 30"/>
          <p:cNvPicPr>
            <a:picLocks noChangeAspect="1"/>
          </p:cNvPicPr>
          <p:nvPr/>
        </p:nvPicPr>
        <p:blipFill>
          <a:blip r:embed="rId2" cstate="print"/>
          <a:stretch>
            <a:fillRect/>
          </a:stretch>
        </p:blipFill>
        <p:spPr>
          <a:xfrm>
            <a:off x="2869687" y="4013615"/>
            <a:ext cx="229323" cy="457200"/>
          </a:xfrm>
          <a:prstGeom prst="rect">
            <a:avLst/>
          </a:prstGeom>
        </p:spPr>
      </p:pic>
      <p:pic>
        <p:nvPicPr>
          <p:cNvPr id="32" name="Picture 31"/>
          <p:cNvPicPr>
            <a:picLocks noChangeAspect="1"/>
          </p:cNvPicPr>
          <p:nvPr/>
        </p:nvPicPr>
        <p:blipFill>
          <a:blip r:embed="rId2" cstate="print"/>
          <a:stretch>
            <a:fillRect/>
          </a:stretch>
        </p:blipFill>
        <p:spPr>
          <a:xfrm>
            <a:off x="3616301" y="3443809"/>
            <a:ext cx="229323" cy="457200"/>
          </a:xfrm>
          <a:prstGeom prst="rect">
            <a:avLst/>
          </a:prstGeom>
        </p:spPr>
      </p:pic>
      <p:pic>
        <p:nvPicPr>
          <p:cNvPr id="33" name="Picture 32"/>
          <p:cNvPicPr>
            <a:picLocks noChangeAspect="1"/>
          </p:cNvPicPr>
          <p:nvPr/>
        </p:nvPicPr>
        <p:blipFill>
          <a:blip r:embed="rId2" cstate="print"/>
          <a:stretch>
            <a:fillRect/>
          </a:stretch>
        </p:blipFill>
        <p:spPr>
          <a:xfrm>
            <a:off x="3500917" y="3822311"/>
            <a:ext cx="229323" cy="457200"/>
          </a:xfrm>
          <a:prstGeom prst="rect">
            <a:avLst/>
          </a:prstGeom>
        </p:spPr>
      </p:pic>
      <p:pic>
        <p:nvPicPr>
          <p:cNvPr id="34" name="Picture 33"/>
          <p:cNvPicPr>
            <a:picLocks noChangeAspect="1"/>
          </p:cNvPicPr>
          <p:nvPr/>
        </p:nvPicPr>
        <p:blipFill>
          <a:blip r:embed="rId2" cstate="print"/>
          <a:stretch>
            <a:fillRect/>
          </a:stretch>
        </p:blipFill>
        <p:spPr>
          <a:xfrm>
            <a:off x="3759988" y="4050911"/>
            <a:ext cx="229323" cy="457200"/>
          </a:xfrm>
          <a:prstGeom prst="rect">
            <a:avLst/>
          </a:prstGeom>
        </p:spPr>
      </p:pic>
      <p:pic>
        <p:nvPicPr>
          <p:cNvPr id="35" name="Picture 34"/>
          <p:cNvPicPr>
            <a:picLocks noChangeAspect="1"/>
          </p:cNvPicPr>
          <p:nvPr/>
        </p:nvPicPr>
        <p:blipFill>
          <a:blip r:embed="rId2" cstate="print"/>
          <a:stretch>
            <a:fillRect/>
          </a:stretch>
        </p:blipFill>
        <p:spPr>
          <a:xfrm>
            <a:off x="3993058" y="4192069"/>
            <a:ext cx="229323" cy="457200"/>
          </a:xfrm>
          <a:prstGeom prst="rect">
            <a:avLst/>
          </a:prstGeom>
        </p:spPr>
      </p:pic>
      <p:pic>
        <p:nvPicPr>
          <p:cNvPr id="36" name="Picture 35"/>
          <p:cNvPicPr>
            <a:picLocks noChangeAspect="1"/>
          </p:cNvPicPr>
          <p:nvPr/>
        </p:nvPicPr>
        <p:blipFill>
          <a:blip r:embed="rId2" cstate="print"/>
          <a:stretch>
            <a:fillRect/>
          </a:stretch>
        </p:blipFill>
        <p:spPr>
          <a:xfrm>
            <a:off x="3302065" y="4250780"/>
            <a:ext cx="229323" cy="457200"/>
          </a:xfrm>
          <a:prstGeom prst="rect">
            <a:avLst/>
          </a:prstGeom>
        </p:spPr>
      </p:pic>
      <p:pic>
        <p:nvPicPr>
          <p:cNvPr id="37" name="Picture 36"/>
          <p:cNvPicPr>
            <a:picLocks noChangeAspect="1"/>
          </p:cNvPicPr>
          <p:nvPr/>
        </p:nvPicPr>
        <p:blipFill>
          <a:blip r:embed="rId2" cstate="print"/>
          <a:stretch>
            <a:fillRect/>
          </a:stretch>
        </p:blipFill>
        <p:spPr>
          <a:xfrm>
            <a:off x="3929092" y="3593711"/>
            <a:ext cx="229323" cy="457200"/>
          </a:xfrm>
          <a:prstGeom prst="rect">
            <a:avLst/>
          </a:prstGeom>
        </p:spPr>
      </p:pic>
      <p:pic>
        <p:nvPicPr>
          <p:cNvPr id="38" name="Picture 37"/>
          <p:cNvPicPr>
            <a:picLocks noChangeAspect="1"/>
          </p:cNvPicPr>
          <p:nvPr/>
        </p:nvPicPr>
        <p:blipFill>
          <a:blip r:embed="rId2" cstate="print"/>
          <a:stretch>
            <a:fillRect/>
          </a:stretch>
        </p:blipFill>
        <p:spPr>
          <a:xfrm>
            <a:off x="3814430" y="3074051"/>
            <a:ext cx="229323" cy="457200"/>
          </a:xfrm>
          <a:prstGeom prst="rect">
            <a:avLst/>
          </a:prstGeom>
        </p:spPr>
      </p:pic>
      <p:pic>
        <p:nvPicPr>
          <p:cNvPr id="39" name="Picture 38"/>
          <p:cNvPicPr>
            <a:picLocks noChangeAspect="1"/>
          </p:cNvPicPr>
          <p:nvPr/>
        </p:nvPicPr>
        <p:blipFill>
          <a:blip r:embed="rId2" cstate="print"/>
          <a:stretch>
            <a:fillRect/>
          </a:stretch>
        </p:blipFill>
        <p:spPr>
          <a:xfrm>
            <a:off x="4113855" y="2414666"/>
            <a:ext cx="229323" cy="457200"/>
          </a:xfrm>
          <a:prstGeom prst="rect">
            <a:avLst/>
          </a:prstGeom>
        </p:spPr>
      </p:pic>
      <p:pic>
        <p:nvPicPr>
          <p:cNvPr id="40" name="Picture 39"/>
          <p:cNvPicPr>
            <a:picLocks noChangeAspect="1"/>
          </p:cNvPicPr>
          <p:nvPr/>
        </p:nvPicPr>
        <p:blipFill>
          <a:blip r:embed="rId2" cstate="print"/>
          <a:stretch>
            <a:fillRect/>
          </a:stretch>
        </p:blipFill>
        <p:spPr>
          <a:xfrm>
            <a:off x="3767832" y="2438400"/>
            <a:ext cx="229323" cy="457200"/>
          </a:xfrm>
          <a:prstGeom prst="rect">
            <a:avLst/>
          </a:prstGeom>
        </p:spPr>
      </p:pic>
    </p:spTree>
    <p:extLst>
      <p:ext uri="{BB962C8B-B14F-4D97-AF65-F5344CB8AC3E}">
        <p14:creationId xmlns:p14="http://schemas.microsoft.com/office/powerpoint/2010/main" xmlns="" val="1206123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AC8CBE"/>
                </a:solidFill>
                <a:latin typeface="Franklin Gothic Medium" panose="020B0603020102020204" pitchFamily="34" charset="0"/>
              </a:rPr>
              <a:t>Engaging Instruction</a:t>
            </a:r>
          </a:p>
        </p:txBody>
      </p:sp>
      <p:sp>
        <p:nvSpPr>
          <p:cNvPr id="3" name="Content Placeholder 2"/>
          <p:cNvSpPr>
            <a:spLocks noGrp="1"/>
          </p:cNvSpPr>
          <p:nvPr>
            <p:ph idx="1"/>
          </p:nvPr>
        </p:nvSpPr>
        <p:spPr/>
        <p:txBody>
          <a:bodyPr>
            <a:normAutofit/>
          </a:bodyPr>
          <a:lstStyle/>
          <a:p>
            <a:pPr marL="0" indent="0">
              <a:buNone/>
            </a:pPr>
            <a:r>
              <a:rPr lang="en-US" dirty="0" smtClean="0">
                <a:latin typeface="+mj-lt"/>
              </a:rPr>
              <a:t>In the future (this year and next):</a:t>
            </a:r>
          </a:p>
          <a:p>
            <a:r>
              <a:rPr lang="en-US" dirty="0" smtClean="0">
                <a:latin typeface="+mj-lt"/>
              </a:rPr>
              <a:t>What are the ingredients of engagement?</a:t>
            </a:r>
          </a:p>
          <a:p>
            <a:r>
              <a:rPr lang="en-US" dirty="0" smtClean="0">
                <a:latin typeface="+mj-lt"/>
              </a:rPr>
              <a:t>What school and classroom conditions promote engagement?</a:t>
            </a:r>
          </a:p>
          <a:p>
            <a:r>
              <a:rPr lang="en-US" dirty="0" smtClean="0">
                <a:latin typeface="+mj-lt"/>
              </a:rPr>
              <a:t>How do we plan for engagement?</a:t>
            </a:r>
          </a:p>
          <a:p>
            <a:r>
              <a:rPr lang="en-US" dirty="0" smtClean="0">
                <a:latin typeface="+mj-lt"/>
              </a:rPr>
              <a:t>How do we know students are engaged?</a:t>
            </a:r>
            <a:endParaRPr lang="en-US" dirty="0">
              <a:latin typeface="+mj-lt"/>
            </a:endParaRPr>
          </a:p>
          <a:p>
            <a:pPr marL="0" indent="0">
              <a:buNone/>
            </a:pPr>
            <a:endParaRPr lang="en-US" dirty="0">
              <a:latin typeface="+mj-lt"/>
            </a:endParaRPr>
          </a:p>
        </p:txBody>
      </p:sp>
      <p:sp>
        <p:nvSpPr>
          <p:cNvPr id="4" name="TextBox 3"/>
          <p:cNvSpPr txBox="1"/>
          <p:nvPr/>
        </p:nvSpPr>
        <p:spPr>
          <a:xfrm>
            <a:off x="1918084"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2</a:t>
            </a:r>
          </a:p>
        </p:txBody>
      </p:sp>
      <p:sp>
        <p:nvSpPr>
          <p:cNvPr id="5" name="TextBox 4"/>
          <p:cNvSpPr txBox="1"/>
          <p:nvPr/>
        </p:nvSpPr>
        <p:spPr>
          <a:xfrm>
            <a:off x="3333680"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3</a:t>
            </a:r>
          </a:p>
        </p:txBody>
      </p:sp>
      <p:sp>
        <p:nvSpPr>
          <p:cNvPr id="6" name="TextBox 5"/>
          <p:cNvSpPr txBox="1"/>
          <p:nvPr/>
        </p:nvSpPr>
        <p:spPr>
          <a:xfrm>
            <a:off x="4749275" y="5581471"/>
            <a:ext cx="1043796" cy="1200329"/>
          </a:xfrm>
          <a:prstGeom prst="rect">
            <a:avLst/>
          </a:prstGeom>
          <a:noFill/>
        </p:spPr>
        <p:txBody>
          <a:bodyPr wrap="square" rtlCol="0">
            <a:spAutoFit/>
          </a:bodyPr>
          <a:lstStyle/>
          <a:p>
            <a:pPr algn="ctr"/>
            <a:r>
              <a:rPr lang="en-US" sz="7200" dirty="0">
                <a:solidFill>
                  <a:srgbClr val="AC8CBC"/>
                </a:solidFill>
                <a:latin typeface="Franklin Gothic Medium" panose="020B0603020102020204" pitchFamily="34" charset="0"/>
              </a:rPr>
              <a:t>4</a:t>
            </a:r>
          </a:p>
        </p:txBody>
      </p:sp>
      <p:sp>
        <p:nvSpPr>
          <p:cNvPr id="7" name="TextBox 6"/>
          <p:cNvSpPr txBox="1"/>
          <p:nvPr/>
        </p:nvSpPr>
        <p:spPr>
          <a:xfrm>
            <a:off x="6164871"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5</a:t>
            </a:r>
          </a:p>
        </p:txBody>
      </p:sp>
      <p:sp>
        <p:nvSpPr>
          <p:cNvPr id="8" name="TextBox 7"/>
          <p:cNvSpPr txBox="1"/>
          <p:nvPr/>
        </p:nvSpPr>
        <p:spPr>
          <a:xfrm>
            <a:off x="7580466"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6</a:t>
            </a:r>
          </a:p>
        </p:txBody>
      </p:sp>
      <p:sp>
        <p:nvSpPr>
          <p:cNvPr id="9" name="TextBox 8"/>
          <p:cNvSpPr txBox="1"/>
          <p:nvPr/>
        </p:nvSpPr>
        <p:spPr>
          <a:xfrm>
            <a:off x="502488"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1</a:t>
            </a:r>
          </a:p>
        </p:txBody>
      </p:sp>
      <p:sp>
        <p:nvSpPr>
          <p:cNvPr id="10" name="Rectangle 9"/>
          <p:cNvSpPr/>
          <p:nvPr/>
        </p:nvSpPr>
        <p:spPr>
          <a:xfrm>
            <a:off x="5037479" y="6588394"/>
            <a:ext cx="480060" cy="102870"/>
          </a:xfrm>
          <a:prstGeom prst="rect">
            <a:avLst/>
          </a:prstGeom>
          <a:solidFill>
            <a:srgbClr val="AC8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AC8CBC"/>
              </a:solidFill>
            </a:endParaRPr>
          </a:p>
        </p:txBody>
      </p:sp>
    </p:spTree>
    <p:extLst>
      <p:ext uri="{BB962C8B-B14F-4D97-AF65-F5344CB8AC3E}">
        <p14:creationId xmlns:p14="http://schemas.microsoft.com/office/powerpoint/2010/main" xmlns="" val="2075360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6000" dirty="0">
                <a:solidFill>
                  <a:srgbClr val="AC8CBE"/>
                </a:solidFill>
                <a:latin typeface="Franklin Gothic Medium" panose="020B0603020102020204" pitchFamily="34" charset="0"/>
              </a:rPr>
              <a:t>Social Emotional Health</a:t>
            </a:r>
          </a:p>
        </p:txBody>
      </p:sp>
      <p:sp>
        <p:nvSpPr>
          <p:cNvPr id="3" name="Content Placeholder 2"/>
          <p:cNvSpPr>
            <a:spLocks noGrp="1"/>
          </p:cNvSpPr>
          <p:nvPr>
            <p:ph idx="1"/>
          </p:nvPr>
        </p:nvSpPr>
        <p:spPr/>
        <p:txBody>
          <a:bodyPr>
            <a:normAutofit/>
          </a:bodyPr>
          <a:lstStyle/>
          <a:p>
            <a:pPr marL="0" indent="0">
              <a:buNone/>
            </a:pPr>
            <a:r>
              <a:rPr lang="en-US" dirty="0">
                <a:latin typeface="+mj-lt"/>
              </a:rPr>
              <a:t>GOAL: Coordinated systems to support the social, emotional, physical, and academic well-being of all our students.</a:t>
            </a:r>
          </a:p>
          <a:p>
            <a:pPr marL="0" indent="0">
              <a:buNone/>
            </a:pPr>
            <a:endParaRPr lang="en-US" dirty="0">
              <a:latin typeface="+mj-lt"/>
            </a:endParaRPr>
          </a:p>
        </p:txBody>
      </p:sp>
      <p:sp>
        <p:nvSpPr>
          <p:cNvPr id="4" name="TextBox 3"/>
          <p:cNvSpPr txBox="1"/>
          <p:nvPr/>
        </p:nvSpPr>
        <p:spPr>
          <a:xfrm>
            <a:off x="1918084" y="55052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2</a:t>
            </a:r>
          </a:p>
        </p:txBody>
      </p:sp>
      <p:sp>
        <p:nvSpPr>
          <p:cNvPr id="5" name="TextBox 4"/>
          <p:cNvSpPr txBox="1"/>
          <p:nvPr/>
        </p:nvSpPr>
        <p:spPr>
          <a:xfrm>
            <a:off x="3333680" y="55052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3</a:t>
            </a:r>
          </a:p>
        </p:txBody>
      </p:sp>
      <p:sp>
        <p:nvSpPr>
          <p:cNvPr id="6" name="TextBox 5"/>
          <p:cNvSpPr txBox="1"/>
          <p:nvPr/>
        </p:nvSpPr>
        <p:spPr>
          <a:xfrm>
            <a:off x="4749275" y="55052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4</a:t>
            </a:r>
          </a:p>
        </p:txBody>
      </p:sp>
      <p:sp>
        <p:nvSpPr>
          <p:cNvPr id="7" name="TextBox 6"/>
          <p:cNvSpPr txBox="1"/>
          <p:nvPr/>
        </p:nvSpPr>
        <p:spPr>
          <a:xfrm>
            <a:off x="6164871" y="5505271"/>
            <a:ext cx="1043796" cy="1200329"/>
          </a:xfrm>
          <a:prstGeom prst="rect">
            <a:avLst/>
          </a:prstGeom>
          <a:noFill/>
        </p:spPr>
        <p:txBody>
          <a:bodyPr wrap="square" rtlCol="0">
            <a:spAutoFit/>
          </a:bodyPr>
          <a:lstStyle/>
          <a:p>
            <a:pPr algn="ctr"/>
            <a:r>
              <a:rPr lang="en-US" sz="7200" dirty="0">
                <a:solidFill>
                  <a:srgbClr val="AC8CBC"/>
                </a:solidFill>
                <a:latin typeface="Franklin Gothic Medium" panose="020B0603020102020204" pitchFamily="34" charset="0"/>
              </a:rPr>
              <a:t>5</a:t>
            </a:r>
          </a:p>
        </p:txBody>
      </p:sp>
      <p:sp>
        <p:nvSpPr>
          <p:cNvPr id="8" name="TextBox 7"/>
          <p:cNvSpPr txBox="1"/>
          <p:nvPr/>
        </p:nvSpPr>
        <p:spPr>
          <a:xfrm>
            <a:off x="7580466" y="55052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6</a:t>
            </a:r>
          </a:p>
        </p:txBody>
      </p:sp>
      <p:sp>
        <p:nvSpPr>
          <p:cNvPr id="9" name="TextBox 8"/>
          <p:cNvSpPr txBox="1"/>
          <p:nvPr/>
        </p:nvSpPr>
        <p:spPr>
          <a:xfrm>
            <a:off x="502488" y="55052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1</a:t>
            </a:r>
          </a:p>
        </p:txBody>
      </p:sp>
      <p:sp>
        <p:nvSpPr>
          <p:cNvPr id="10" name="Rectangle 9"/>
          <p:cNvSpPr/>
          <p:nvPr/>
        </p:nvSpPr>
        <p:spPr>
          <a:xfrm>
            <a:off x="6456985" y="6512194"/>
            <a:ext cx="480060" cy="102870"/>
          </a:xfrm>
          <a:prstGeom prst="rect">
            <a:avLst/>
          </a:prstGeom>
          <a:solidFill>
            <a:srgbClr val="AC8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AC8CBC"/>
              </a:solidFill>
            </a:endParaRPr>
          </a:p>
        </p:txBody>
      </p:sp>
    </p:spTree>
    <p:extLst>
      <p:ext uri="{BB962C8B-B14F-4D97-AF65-F5344CB8AC3E}">
        <p14:creationId xmlns:p14="http://schemas.microsoft.com/office/powerpoint/2010/main" xmlns="" val="4219363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8084"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2</a:t>
            </a:r>
          </a:p>
        </p:txBody>
      </p:sp>
      <p:sp>
        <p:nvSpPr>
          <p:cNvPr id="5" name="TextBox 4"/>
          <p:cNvSpPr txBox="1"/>
          <p:nvPr/>
        </p:nvSpPr>
        <p:spPr>
          <a:xfrm>
            <a:off x="3333680"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3</a:t>
            </a:r>
          </a:p>
        </p:txBody>
      </p:sp>
      <p:sp>
        <p:nvSpPr>
          <p:cNvPr id="6" name="TextBox 5"/>
          <p:cNvSpPr txBox="1"/>
          <p:nvPr/>
        </p:nvSpPr>
        <p:spPr>
          <a:xfrm>
            <a:off x="4749275"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4</a:t>
            </a:r>
          </a:p>
        </p:txBody>
      </p:sp>
      <p:sp>
        <p:nvSpPr>
          <p:cNvPr id="7" name="TextBox 6"/>
          <p:cNvSpPr txBox="1"/>
          <p:nvPr/>
        </p:nvSpPr>
        <p:spPr>
          <a:xfrm>
            <a:off x="6164871" y="5581471"/>
            <a:ext cx="1043796" cy="1200329"/>
          </a:xfrm>
          <a:prstGeom prst="rect">
            <a:avLst/>
          </a:prstGeom>
          <a:noFill/>
        </p:spPr>
        <p:txBody>
          <a:bodyPr wrap="square" rtlCol="0">
            <a:spAutoFit/>
          </a:bodyPr>
          <a:lstStyle/>
          <a:p>
            <a:pPr algn="ctr"/>
            <a:r>
              <a:rPr lang="en-US" sz="7200" dirty="0">
                <a:solidFill>
                  <a:srgbClr val="AC8CBC"/>
                </a:solidFill>
                <a:latin typeface="Franklin Gothic Medium" panose="020B0603020102020204" pitchFamily="34" charset="0"/>
              </a:rPr>
              <a:t>5</a:t>
            </a:r>
          </a:p>
        </p:txBody>
      </p:sp>
      <p:sp>
        <p:nvSpPr>
          <p:cNvPr id="8" name="TextBox 7"/>
          <p:cNvSpPr txBox="1"/>
          <p:nvPr/>
        </p:nvSpPr>
        <p:spPr>
          <a:xfrm>
            <a:off x="7580466"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6</a:t>
            </a:r>
          </a:p>
        </p:txBody>
      </p:sp>
      <p:sp>
        <p:nvSpPr>
          <p:cNvPr id="9" name="TextBox 8"/>
          <p:cNvSpPr txBox="1"/>
          <p:nvPr/>
        </p:nvSpPr>
        <p:spPr>
          <a:xfrm>
            <a:off x="502488"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1</a:t>
            </a:r>
          </a:p>
        </p:txBody>
      </p:sp>
      <p:sp>
        <p:nvSpPr>
          <p:cNvPr id="10" name="Rectangle 9"/>
          <p:cNvSpPr/>
          <p:nvPr/>
        </p:nvSpPr>
        <p:spPr>
          <a:xfrm>
            <a:off x="6456985" y="6588394"/>
            <a:ext cx="480060" cy="102870"/>
          </a:xfrm>
          <a:prstGeom prst="rect">
            <a:avLst/>
          </a:prstGeom>
          <a:solidFill>
            <a:srgbClr val="AC8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AC8CBC"/>
              </a:solidFill>
            </a:endParaRPr>
          </a:p>
        </p:txBody>
      </p:sp>
      <p:sp>
        <p:nvSpPr>
          <p:cNvPr id="2" name="Title 1"/>
          <p:cNvSpPr>
            <a:spLocks noGrp="1"/>
          </p:cNvSpPr>
          <p:nvPr>
            <p:ph type="title"/>
          </p:nvPr>
        </p:nvSpPr>
        <p:spPr>
          <a:xfrm>
            <a:off x="0" y="274638"/>
            <a:ext cx="9144000" cy="1143000"/>
          </a:xfrm>
        </p:spPr>
        <p:txBody>
          <a:bodyPr>
            <a:noAutofit/>
          </a:bodyPr>
          <a:lstStyle/>
          <a:p>
            <a:r>
              <a:rPr lang="en-US" sz="6000" dirty="0">
                <a:solidFill>
                  <a:srgbClr val="AC8CBE"/>
                </a:solidFill>
                <a:latin typeface="Franklin Gothic Medium" panose="020B0603020102020204" pitchFamily="34" charset="0"/>
              </a:rPr>
              <a:t>Social </a:t>
            </a:r>
            <a:r>
              <a:rPr lang="en-US" sz="6000" dirty="0" smtClean="0">
                <a:solidFill>
                  <a:srgbClr val="AC8CBE"/>
                </a:solidFill>
                <a:latin typeface="Franklin Gothic Medium" panose="020B0603020102020204" pitchFamily="34" charset="0"/>
              </a:rPr>
              <a:t>Emotional </a:t>
            </a:r>
            <a:r>
              <a:rPr lang="en-US" sz="6000" dirty="0">
                <a:solidFill>
                  <a:srgbClr val="AC8CBE"/>
                </a:solidFill>
                <a:latin typeface="Franklin Gothic Medium" panose="020B0603020102020204" pitchFamily="34" charset="0"/>
              </a:rPr>
              <a:t>Health</a:t>
            </a:r>
          </a:p>
        </p:txBody>
      </p:sp>
      <p:sp>
        <p:nvSpPr>
          <p:cNvPr id="3" name="Content Placeholder 2"/>
          <p:cNvSpPr>
            <a:spLocks noGrp="1"/>
          </p:cNvSpPr>
          <p:nvPr>
            <p:ph idx="1"/>
          </p:nvPr>
        </p:nvSpPr>
        <p:spPr>
          <a:xfrm>
            <a:off x="628650" y="1295400"/>
            <a:ext cx="8515350" cy="4572000"/>
          </a:xfrm>
        </p:spPr>
        <p:txBody>
          <a:bodyPr>
            <a:noAutofit/>
          </a:bodyPr>
          <a:lstStyle/>
          <a:p>
            <a:pPr marL="0" indent="0">
              <a:buNone/>
            </a:pPr>
            <a:r>
              <a:rPr lang="en-US" dirty="0">
                <a:solidFill>
                  <a:srgbClr val="AC8CBE"/>
                </a:solidFill>
                <a:latin typeface="+mj-lt"/>
              </a:rPr>
              <a:t>UPDATE: Drafts of three core competencies have been developed. Once finalized, they will guide decisions. </a:t>
            </a:r>
          </a:p>
          <a:p>
            <a:pPr marL="385763" indent="-385763">
              <a:buFont typeface="+mj-lt"/>
              <a:buAutoNum type="arabicPeriod"/>
            </a:pPr>
            <a:r>
              <a:rPr lang="en-US" sz="2800" dirty="0">
                <a:solidFill>
                  <a:srgbClr val="AC8CBE"/>
                </a:solidFill>
                <a:latin typeface="+mj-lt"/>
              </a:rPr>
              <a:t>Develop self-awareness and self-management skills to achieve school and life success.</a:t>
            </a:r>
          </a:p>
          <a:p>
            <a:pPr marL="385763" indent="-385763">
              <a:buFont typeface="+mj-lt"/>
              <a:buAutoNum type="arabicPeriod"/>
            </a:pPr>
            <a:r>
              <a:rPr lang="en-US" sz="2800" dirty="0">
                <a:solidFill>
                  <a:srgbClr val="AC8CBE"/>
                </a:solidFill>
                <a:latin typeface="+mj-lt"/>
              </a:rPr>
              <a:t>Use social-awareness and interpersonal skills to establish and maintain positive relationships.</a:t>
            </a:r>
          </a:p>
          <a:p>
            <a:pPr marL="385763" indent="-385763">
              <a:buFont typeface="+mj-lt"/>
              <a:buAutoNum type="arabicPeriod"/>
            </a:pPr>
            <a:r>
              <a:rPr lang="en-US" sz="2800" dirty="0">
                <a:solidFill>
                  <a:srgbClr val="AC8CBE"/>
                </a:solidFill>
                <a:latin typeface="+mj-lt"/>
              </a:rPr>
              <a:t>Demonstrate decision-making skills and responsible behaviors. </a:t>
            </a:r>
          </a:p>
          <a:p>
            <a:pPr marL="0" indent="0">
              <a:buNone/>
            </a:pPr>
            <a:endParaRPr lang="en-US" dirty="0">
              <a:latin typeface="+mj-lt"/>
            </a:endParaRPr>
          </a:p>
        </p:txBody>
      </p:sp>
    </p:spTree>
    <p:extLst>
      <p:ext uri="{BB962C8B-B14F-4D97-AF65-F5344CB8AC3E}">
        <p14:creationId xmlns:p14="http://schemas.microsoft.com/office/powerpoint/2010/main" xmlns="" val="3037912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b="1" dirty="0" smtClean="0">
                <a:solidFill>
                  <a:srgbClr val="AC8CBE"/>
                </a:solidFill>
              </a:rPr>
              <a:t>2017-2018</a:t>
            </a:r>
            <a:endParaRPr lang="en-US" sz="7200" b="1" dirty="0"/>
          </a:p>
        </p:txBody>
      </p:sp>
      <p:sp>
        <p:nvSpPr>
          <p:cNvPr id="3" name="Subtitle 2"/>
          <p:cNvSpPr>
            <a:spLocks noGrp="1"/>
          </p:cNvSpPr>
          <p:nvPr>
            <p:ph type="subTitle" idx="1"/>
          </p:nvPr>
        </p:nvSpPr>
        <p:spPr>
          <a:xfrm>
            <a:off x="0" y="3886200"/>
            <a:ext cx="9143999" cy="1752600"/>
          </a:xfrm>
        </p:spPr>
        <p:txBody>
          <a:bodyPr>
            <a:normAutofit/>
          </a:bodyPr>
          <a:lstStyle/>
          <a:p>
            <a:r>
              <a:rPr lang="en-US" sz="3600" dirty="0" smtClean="0">
                <a:solidFill>
                  <a:schemeClr val="bg1">
                    <a:lumMod val="65000"/>
                  </a:schemeClr>
                </a:solidFill>
              </a:rPr>
              <a:t>Budget Message</a:t>
            </a:r>
            <a:endParaRPr lang="en-US" sz="3600" dirty="0">
              <a:solidFill>
                <a:schemeClr val="bg1">
                  <a:lumMod val="65000"/>
                </a:schemeClr>
              </a:solidFill>
            </a:endParaRPr>
          </a:p>
        </p:txBody>
      </p:sp>
    </p:spTree>
    <p:extLst>
      <p:ext uri="{BB962C8B-B14F-4D97-AF65-F5344CB8AC3E}">
        <p14:creationId xmlns:p14="http://schemas.microsoft.com/office/powerpoint/2010/main" xmlns="" val="18118357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nSpc>
                <a:spcPct val="70000"/>
              </a:lnSpc>
            </a:pPr>
            <a:r>
              <a:rPr lang="en-US" sz="6000" dirty="0">
                <a:solidFill>
                  <a:srgbClr val="AC8CBE"/>
                </a:solidFill>
                <a:latin typeface="Franklin Gothic Medium" panose="020B0603020102020204" pitchFamily="34" charset="0"/>
              </a:rPr>
              <a:t>Community Engagement and Communication</a:t>
            </a:r>
          </a:p>
        </p:txBody>
      </p:sp>
      <p:sp>
        <p:nvSpPr>
          <p:cNvPr id="3" name="Content Placeholder 2"/>
          <p:cNvSpPr>
            <a:spLocks noGrp="1"/>
          </p:cNvSpPr>
          <p:nvPr>
            <p:ph idx="1"/>
          </p:nvPr>
        </p:nvSpPr>
        <p:spPr/>
        <p:txBody>
          <a:bodyPr>
            <a:normAutofit/>
          </a:bodyPr>
          <a:lstStyle/>
          <a:p>
            <a:pPr marL="0" indent="0">
              <a:buNone/>
            </a:pPr>
            <a:r>
              <a:rPr lang="en-US" dirty="0">
                <a:latin typeface="+mj-lt"/>
              </a:rPr>
              <a:t>GOAL: The educational community is aware of </a:t>
            </a:r>
            <a:r>
              <a:rPr lang="en-US" dirty="0" smtClean="0">
                <a:latin typeface="+mj-lt"/>
              </a:rPr>
              <a:t>and involved </a:t>
            </a:r>
            <a:r>
              <a:rPr lang="en-US" dirty="0">
                <a:latin typeface="+mj-lt"/>
              </a:rPr>
              <a:t>in district and school continuous improvement efforts.</a:t>
            </a:r>
          </a:p>
        </p:txBody>
      </p:sp>
      <p:sp>
        <p:nvSpPr>
          <p:cNvPr id="4" name="TextBox 3"/>
          <p:cNvSpPr txBox="1"/>
          <p:nvPr/>
        </p:nvSpPr>
        <p:spPr>
          <a:xfrm>
            <a:off x="1918084"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2</a:t>
            </a:r>
          </a:p>
        </p:txBody>
      </p:sp>
      <p:sp>
        <p:nvSpPr>
          <p:cNvPr id="5" name="TextBox 4"/>
          <p:cNvSpPr txBox="1"/>
          <p:nvPr/>
        </p:nvSpPr>
        <p:spPr>
          <a:xfrm>
            <a:off x="3333680"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3</a:t>
            </a:r>
          </a:p>
        </p:txBody>
      </p:sp>
      <p:sp>
        <p:nvSpPr>
          <p:cNvPr id="6" name="TextBox 5"/>
          <p:cNvSpPr txBox="1"/>
          <p:nvPr/>
        </p:nvSpPr>
        <p:spPr>
          <a:xfrm>
            <a:off x="4749275"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4</a:t>
            </a:r>
          </a:p>
        </p:txBody>
      </p:sp>
      <p:sp>
        <p:nvSpPr>
          <p:cNvPr id="7" name="TextBox 6"/>
          <p:cNvSpPr txBox="1"/>
          <p:nvPr/>
        </p:nvSpPr>
        <p:spPr>
          <a:xfrm>
            <a:off x="6164871"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5</a:t>
            </a:r>
          </a:p>
        </p:txBody>
      </p:sp>
      <p:sp>
        <p:nvSpPr>
          <p:cNvPr id="8" name="TextBox 7"/>
          <p:cNvSpPr txBox="1"/>
          <p:nvPr/>
        </p:nvSpPr>
        <p:spPr>
          <a:xfrm>
            <a:off x="7580466" y="5581471"/>
            <a:ext cx="1043796" cy="1200329"/>
          </a:xfrm>
          <a:prstGeom prst="rect">
            <a:avLst/>
          </a:prstGeom>
          <a:noFill/>
        </p:spPr>
        <p:txBody>
          <a:bodyPr wrap="square" rtlCol="0">
            <a:spAutoFit/>
          </a:bodyPr>
          <a:lstStyle/>
          <a:p>
            <a:pPr algn="ctr"/>
            <a:r>
              <a:rPr lang="en-US" sz="7200" dirty="0">
                <a:solidFill>
                  <a:srgbClr val="AC8CBC"/>
                </a:solidFill>
                <a:latin typeface="Franklin Gothic Medium" panose="020B0603020102020204" pitchFamily="34" charset="0"/>
              </a:rPr>
              <a:t>6</a:t>
            </a:r>
          </a:p>
        </p:txBody>
      </p:sp>
      <p:sp>
        <p:nvSpPr>
          <p:cNvPr id="9" name="TextBox 8"/>
          <p:cNvSpPr txBox="1"/>
          <p:nvPr/>
        </p:nvSpPr>
        <p:spPr>
          <a:xfrm>
            <a:off x="502488"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1</a:t>
            </a:r>
          </a:p>
        </p:txBody>
      </p:sp>
      <p:sp>
        <p:nvSpPr>
          <p:cNvPr id="10" name="Rectangle 9"/>
          <p:cNvSpPr/>
          <p:nvPr/>
        </p:nvSpPr>
        <p:spPr>
          <a:xfrm>
            <a:off x="7884465" y="6588394"/>
            <a:ext cx="480060" cy="102870"/>
          </a:xfrm>
          <a:prstGeom prst="rect">
            <a:avLst/>
          </a:prstGeom>
          <a:solidFill>
            <a:srgbClr val="AC8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AC8CBC"/>
              </a:solidFill>
            </a:endParaRPr>
          </a:p>
        </p:txBody>
      </p:sp>
    </p:spTree>
    <p:extLst>
      <p:ext uri="{BB962C8B-B14F-4D97-AF65-F5344CB8AC3E}">
        <p14:creationId xmlns:p14="http://schemas.microsoft.com/office/powerpoint/2010/main" xmlns="" val="2555470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nSpc>
                <a:spcPct val="70000"/>
              </a:lnSpc>
            </a:pPr>
            <a:r>
              <a:rPr lang="en-US" sz="6000" dirty="0">
                <a:solidFill>
                  <a:srgbClr val="AC8CBE"/>
                </a:solidFill>
                <a:latin typeface="Franklin Gothic Medium" panose="020B0603020102020204" pitchFamily="34" charset="0"/>
              </a:rPr>
              <a:t>Community Engagement and Communication</a:t>
            </a:r>
          </a:p>
        </p:txBody>
      </p:sp>
      <p:sp>
        <p:nvSpPr>
          <p:cNvPr id="3" name="Content Placeholder 2"/>
          <p:cNvSpPr>
            <a:spLocks noGrp="1"/>
          </p:cNvSpPr>
          <p:nvPr>
            <p:ph idx="1"/>
          </p:nvPr>
        </p:nvSpPr>
        <p:spPr/>
        <p:txBody>
          <a:bodyPr>
            <a:normAutofit/>
          </a:bodyPr>
          <a:lstStyle/>
          <a:p>
            <a:pPr marL="0" indent="0">
              <a:buNone/>
            </a:pPr>
            <a:r>
              <a:rPr lang="en-US" dirty="0">
                <a:solidFill>
                  <a:srgbClr val="AC8CBE"/>
                </a:solidFill>
                <a:latin typeface="+mj-lt"/>
              </a:rPr>
              <a:t>UPDATE: Communications committee has been </a:t>
            </a:r>
            <a:r>
              <a:rPr lang="en-US" dirty="0" smtClean="0">
                <a:solidFill>
                  <a:srgbClr val="AC8CBE"/>
                </a:solidFill>
                <a:latin typeface="+mj-lt"/>
              </a:rPr>
              <a:t>formed.</a:t>
            </a:r>
          </a:p>
          <a:p>
            <a:pPr marL="0" indent="0">
              <a:buNone/>
            </a:pPr>
            <a:r>
              <a:rPr lang="en-US" dirty="0" smtClean="0">
                <a:solidFill>
                  <a:srgbClr val="AC8CBE"/>
                </a:solidFill>
                <a:latin typeface="+mj-lt"/>
              </a:rPr>
              <a:t>A communications </a:t>
            </a:r>
            <a:r>
              <a:rPr lang="en-US" dirty="0">
                <a:solidFill>
                  <a:srgbClr val="AC8CBE"/>
                </a:solidFill>
                <a:latin typeface="+mj-lt"/>
              </a:rPr>
              <a:t>plan for </a:t>
            </a:r>
            <a:r>
              <a:rPr lang="en-US" dirty="0" smtClean="0">
                <a:solidFill>
                  <a:srgbClr val="AC8CBE"/>
                </a:solidFill>
                <a:latin typeface="+mj-lt"/>
              </a:rPr>
              <a:t>the district is under development.</a:t>
            </a:r>
          </a:p>
          <a:p>
            <a:pPr marL="0" indent="0">
              <a:buNone/>
            </a:pPr>
            <a:r>
              <a:rPr lang="en-US" dirty="0" smtClean="0">
                <a:solidFill>
                  <a:srgbClr val="AC8CBE"/>
                </a:solidFill>
                <a:latin typeface="+mj-lt"/>
              </a:rPr>
              <a:t>Results </a:t>
            </a:r>
            <a:r>
              <a:rPr lang="en-US" dirty="0">
                <a:solidFill>
                  <a:srgbClr val="AC8CBE"/>
                </a:solidFill>
                <a:latin typeface="+mj-lt"/>
              </a:rPr>
              <a:t>from latest community survey just arrived. </a:t>
            </a:r>
            <a:endParaRPr lang="en-US" dirty="0">
              <a:latin typeface="+mj-lt"/>
            </a:endParaRPr>
          </a:p>
        </p:txBody>
      </p:sp>
      <p:sp>
        <p:nvSpPr>
          <p:cNvPr id="4" name="TextBox 3"/>
          <p:cNvSpPr txBox="1"/>
          <p:nvPr/>
        </p:nvSpPr>
        <p:spPr>
          <a:xfrm>
            <a:off x="1918084"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2</a:t>
            </a:r>
          </a:p>
        </p:txBody>
      </p:sp>
      <p:sp>
        <p:nvSpPr>
          <p:cNvPr id="5" name="TextBox 4"/>
          <p:cNvSpPr txBox="1"/>
          <p:nvPr/>
        </p:nvSpPr>
        <p:spPr>
          <a:xfrm>
            <a:off x="3333680"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3</a:t>
            </a:r>
          </a:p>
        </p:txBody>
      </p:sp>
      <p:sp>
        <p:nvSpPr>
          <p:cNvPr id="6" name="TextBox 5"/>
          <p:cNvSpPr txBox="1"/>
          <p:nvPr/>
        </p:nvSpPr>
        <p:spPr>
          <a:xfrm>
            <a:off x="4749275"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4</a:t>
            </a:r>
          </a:p>
        </p:txBody>
      </p:sp>
      <p:sp>
        <p:nvSpPr>
          <p:cNvPr id="7" name="TextBox 6"/>
          <p:cNvSpPr txBox="1"/>
          <p:nvPr/>
        </p:nvSpPr>
        <p:spPr>
          <a:xfrm>
            <a:off x="6164871"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5</a:t>
            </a:r>
          </a:p>
        </p:txBody>
      </p:sp>
      <p:sp>
        <p:nvSpPr>
          <p:cNvPr id="8" name="TextBox 7"/>
          <p:cNvSpPr txBox="1"/>
          <p:nvPr/>
        </p:nvSpPr>
        <p:spPr>
          <a:xfrm>
            <a:off x="7580466" y="5581471"/>
            <a:ext cx="1043796" cy="1200329"/>
          </a:xfrm>
          <a:prstGeom prst="rect">
            <a:avLst/>
          </a:prstGeom>
          <a:noFill/>
        </p:spPr>
        <p:txBody>
          <a:bodyPr wrap="square" rtlCol="0">
            <a:spAutoFit/>
          </a:bodyPr>
          <a:lstStyle/>
          <a:p>
            <a:pPr algn="ctr"/>
            <a:r>
              <a:rPr lang="en-US" sz="7200" dirty="0">
                <a:solidFill>
                  <a:srgbClr val="AC8CBC"/>
                </a:solidFill>
                <a:latin typeface="Franklin Gothic Medium" panose="020B0603020102020204" pitchFamily="34" charset="0"/>
              </a:rPr>
              <a:t>6</a:t>
            </a:r>
          </a:p>
        </p:txBody>
      </p:sp>
      <p:sp>
        <p:nvSpPr>
          <p:cNvPr id="9" name="TextBox 8"/>
          <p:cNvSpPr txBox="1"/>
          <p:nvPr/>
        </p:nvSpPr>
        <p:spPr>
          <a:xfrm>
            <a:off x="502488" y="55814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1</a:t>
            </a:r>
          </a:p>
        </p:txBody>
      </p:sp>
      <p:sp>
        <p:nvSpPr>
          <p:cNvPr id="10" name="Rectangle 9"/>
          <p:cNvSpPr/>
          <p:nvPr/>
        </p:nvSpPr>
        <p:spPr>
          <a:xfrm>
            <a:off x="7884465" y="6588394"/>
            <a:ext cx="480060" cy="102870"/>
          </a:xfrm>
          <a:prstGeom prst="rect">
            <a:avLst/>
          </a:prstGeom>
          <a:solidFill>
            <a:srgbClr val="AC8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AC8CBC"/>
              </a:solidFill>
            </a:endParaRPr>
          </a:p>
        </p:txBody>
      </p:sp>
    </p:spTree>
    <p:extLst>
      <p:ext uri="{BB962C8B-B14F-4D97-AF65-F5344CB8AC3E}">
        <p14:creationId xmlns:p14="http://schemas.microsoft.com/office/powerpoint/2010/main" xmlns="" val="384072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AC8CBE"/>
                </a:solidFill>
                <a:latin typeface="Franklin Gothic Medium" panose="020B0603020102020204" pitchFamily="34" charset="0"/>
              </a:rPr>
              <a:t>Communication</a:t>
            </a:r>
            <a:endParaRPr lang="en-US" sz="6000" dirty="0"/>
          </a:p>
        </p:txBody>
      </p:sp>
      <p:sp>
        <p:nvSpPr>
          <p:cNvPr id="3" name="Content Placeholder 2"/>
          <p:cNvSpPr>
            <a:spLocks noGrp="1"/>
          </p:cNvSpPr>
          <p:nvPr>
            <p:ph idx="1"/>
          </p:nvPr>
        </p:nvSpPr>
        <p:spPr>
          <a:xfrm>
            <a:off x="628650" y="1676400"/>
            <a:ext cx="8390267" cy="5029200"/>
          </a:xfrm>
        </p:spPr>
        <p:txBody>
          <a:bodyPr>
            <a:noAutofit/>
          </a:bodyPr>
          <a:lstStyle/>
          <a:p>
            <a:r>
              <a:rPr lang="en-US" dirty="0" smtClean="0">
                <a:latin typeface="Arial" panose="020B0604020202020204" pitchFamily="34" charset="0"/>
                <a:cs typeface="Arial" panose="020B0604020202020204" pitchFamily="34" charset="0"/>
              </a:rPr>
              <a:t>Monday Message</a:t>
            </a:r>
          </a:p>
          <a:p>
            <a:pPr lvl="1"/>
            <a:r>
              <a:rPr lang="en-US" dirty="0" smtClean="0">
                <a:latin typeface="Arial" panose="020B0604020202020204" pitchFamily="34" charset="0"/>
                <a:cs typeface="Arial" panose="020B0604020202020204" pitchFamily="34" charset="0"/>
              </a:rPr>
              <a:t>Instructional messages</a:t>
            </a:r>
          </a:p>
          <a:p>
            <a:pPr lvl="1"/>
            <a:r>
              <a:rPr lang="en-US" dirty="0" smtClean="0">
                <a:latin typeface="Arial" panose="020B0604020202020204" pitchFamily="34" charset="0"/>
                <a:cs typeface="Arial" panose="020B0604020202020204" pitchFamily="34" charset="0"/>
              </a:rPr>
              <a:t>Technical messages</a:t>
            </a:r>
          </a:p>
          <a:p>
            <a:pPr lvl="1"/>
            <a:r>
              <a:rPr lang="en-US" dirty="0" smtClean="0">
                <a:latin typeface="Arial" panose="020B0604020202020204" pitchFamily="34" charset="0"/>
                <a:cs typeface="Arial" panose="020B0604020202020204" pitchFamily="34" charset="0"/>
              </a:rPr>
              <a:t>PD messages</a:t>
            </a:r>
          </a:p>
          <a:p>
            <a:pPr lvl="1"/>
            <a:r>
              <a:rPr lang="en-US" dirty="0" smtClean="0">
                <a:latin typeface="Arial" panose="020B0604020202020204" pitchFamily="34" charset="0"/>
                <a:cs typeface="Arial" panose="020B0604020202020204" pitchFamily="34" charset="0"/>
              </a:rPr>
              <a:t>Functional messages</a:t>
            </a:r>
          </a:p>
          <a:p>
            <a:r>
              <a:rPr lang="en-US" dirty="0" smtClean="0">
                <a:latin typeface="Arial" panose="020B0604020202020204" pitchFamily="34" charset="0"/>
                <a:cs typeface="Arial" panose="020B0604020202020204" pitchFamily="34" charset="0"/>
              </a:rPr>
              <a:t>Payday! Active Learning Strategies</a:t>
            </a:r>
          </a:p>
          <a:p>
            <a:pPr lvl="1"/>
            <a:r>
              <a:rPr lang="en-US" dirty="0" smtClean="0">
                <a:latin typeface="Arial" panose="020B0604020202020204" pitchFamily="34" charset="0"/>
                <a:cs typeface="Arial" panose="020B0604020202020204" pitchFamily="34" charset="0"/>
              </a:rPr>
              <a:t>Give ‘em a try!</a:t>
            </a:r>
          </a:p>
          <a:p>
            <a:pPr lvl="1"/>
            <a:r>
              <a:rPr lang="en-US" dirty="0" smtClean="0">
                <a:latin typeface="Arial" panose="020B0604020202020204" pitchFamily="34" charset="0"/>
                <a:cs typeface="Arial" panose="020B0604020202020204" pitchFamily="34" charset="0"/>
              </a:rPr>
              <a:t>Make suggestions</a:t>
            </a:r>
          </a:p>
          <a:p>
            <a:r>
              <a:rPr lang="en-US" dirty="0" smtClean="0">
                <a:latin typeface="Arial" panose="020B0604020202020204" pitchFamily="34" charset="0"/>
                <a:cs typeface="Arial" panose="020B0604020202020204" pitchFamily="34" charset="0"/>
              </a:rPr>
              <a:t>Social media prep for next year</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31860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AC8CBE"/>
                </a:solidFill>
                <a:latin typeface="Franklin Gothic Medium" panose="020B0603020102020204" pitchFamily="34" charset="0"/>
              </a:rPr>
              <a:t>c</a:t>
            </a:r>
            <a:r>
              <a:rPr lang="en-US" sz="6000" dirty="0" smtClean="0">
                <a:solidFill>
                  <a:srgbClr val="AC8CBE"/>
                </a:solidFill>
                <a:latin typeface="Franklin Gothic Medium" panose="020B0603020102020204" pitchFamily="34" charset="0"/>
              </a:rPr>
              <a:t>ortlandschools.org</a:t>
            </a:r>
            <a:endParaRPr lang="en-US" sz="6000" dirty="0"/>
          </a:p>
        </p:txBody>
      </p:sp>
      <p:sp>
        <p:nvSpPr>
          <p:cNvPr id="3" name="Content Placeholder 2"/>
          <p:cNvSpPr>
            <a:spLocks noGrp="1"/>
          </p:cNvSpPr>
          <p:nvPr>
            <p:ph idx="1"/>
          </p:nvPr>
        </p:nvSpPr>
        <p:spPr>
          <a:xfrm>
            <a:off x="628650" y="1676400"/>
            <a:ext cx="8390267" cy="5029200"/>
          </a:xfrm>
        </p:spPr>
        <p:txBody>
          <a:bodyPr>
            <a:noAutofit/>
          </a:bodyPr>
          <a:lstStyle/>
          <a:p>
            <a:r>
              <a:rPr lang="en-US" dirty="0" smtClean="0">
                <a:latin typeface="Arial" panose="020B0604020202020204" pitchFamily="34" charset="0"/>
                <a:cs typeface="Arial" panose="020B0604020202020204" pitchFamily="34" charset="0"/>
              </a:rPr>
              <a:t>We have a new look</a:t>
            </a:r>
          </a:p>
          <a:p>
            <a:r>
              <a:rPr lang="en-US" dirty="0" smtClean="0">
                <a:latin typeface="Arial" panose="020B0604020202020204" pitchFamily="34" charset="0"/>
                <a:cs typeface="Arial" panose="020B0604020202020204" pitchFamily="34" charset="0"/>
              </a:rPr>
              <a:t>Many old and dead pages have been purged</a:t>
            </a:r>
          </a:p>
          <a:p>
            <a:r>
              <a:rPr lang="en-US" dirty="0" smtClean="0">
                <a:latin typeface="Arial" panose="020B0604020202020204" pitchFamily="34" charset="0"/>
                <a:cs typeface="Arial" panose="020B0604020202020204" pitchFamily="34" charset="0"/>
              </a:rPr>
              <a:t>It is ALWAYS a work in progress</a:t>
            </a:r>
          </a:p>
          <a:p>
            <a:r>
              <a:rPr lang="en-US" dirty="0" smtClean="0">
                <a:latin typeface="Arial" panose="020B0604020202020204" pitchFamily="34" charset="0"/>
                <a:cs typeface="Arial" panose="020B0604020202020204" pitchFamily="34" charset="0"/>
              </a:rPr>
              <a:t>The key is to maintain the content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998520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AC8CBE"/>
                </a:solidFill>
                <a:latin typeface="Franklin Gothic Medium" panose="020B0603020102020204" pitchFamily="34" charset="0"/>
              </a:rPr>
              <a:t>SchoolTool</a:t>
            </a:r>
            <a:endParaRPr lang="en-US" sz="6000" dirty="0"/>
          </a:p>
        </p:txBody>
      </p:sp>
      <p:sp>
        <p:nvSpPr>
          <p:cNvPr id="3" name="Content Placeholder 2"/>
          <p:cNvSpPr>
            <a:spLocks noGrp="1"/>
          </p:cNvSpPr>
          <p:nvPr>
            <p:ph idx="1"/>
          </p:nvPr>
        </p:nvSpPr>
        <p:spPr>
          <a:xfrm>
            <a:off x="628650" y="1676400"/>
            <a:ext cx="8390267" cy="5029200"/>
          </a:xfrm>
        </p:spPr>
        <p:txBody>
          <a:bodyPr>
            <a:noAutofit/>
          </a:bodyPr>
          <a:lstStyle/>
          <a:p>
            <a:r>
              <a:rPr lang="en-US" dirty="0" smtClean="0">
                <a:latin typeface="Arial" panose="020B0604020202020204" pitchFamily="34" charset="0"/>
                <a:cs typeface="Arial" panose="020B0604020202020204" pitchFamily="34" charset="0"/>
              </a:rPr>
              <a:t>The move was inevitable</a:t>
            </a:r>
          </a:p>
          <a:p>
            <a:r>
              <a:rPr lang="en-US" dirty="0" smtClean="0">
                <a:latin typeface="Arial" panose="020B0604020202020204" pitchFamily="34" charset="0"/>
                <a:cs typeface="Arial" panose="020B0604020202020204" pitchFamily="34" charset="0"/>
              </a:rPr>
              <a:t>Saving $100 K by doing it now</a:t>
            </a:r>
          </a:p>
          <a:p>
            <a:r>
              <a:rPr lang="en-US" dirty="0" smtClean="0">
                <a:latin typeface="Arial" panose="020B0604020202020204" pitchFamily="34" charset="0"/>
                <a:cs typeface="Arial" panose="020B0604020202020204" pitchFamily="34" charset="0"/>
              </a:rPr>
              <a:t>July 1 “live”</a:t>
            </a:r>
          </a:p>
          <a:p>
            <a:r>
              <a:rPr lang="en-US" dirty="0" smtClean="0">
                <a:latin typeface="Arial" panose="020B0604020202020204" pitchFamily="34" charset="0"/>
                <a:cs typeface="Arial" panose="020B0604020202020204" pitchFamily="34" charset="0"/>
              </a:rPr>
              <a:t>Training</a:t>
            </a:r>
          </a:p>
          <a:p>
            <a:pPr lvl="1"/>
            <a:r>
              <a:rPr lang="en-US" dirty="0" smtClean="0">
                <a:latin typeface="Arial" panose="020B0604020202020204" pitchFamily="34" charset="0"/>
                <a:cs typeface="Arial" panose="020B0604020202020204" pitchFamily="34" charset="0"/>
              </a:rPr>
              <a:t>Support staff and admins now &amp; summer</a:t>
            </a:r>
          </a:p>
          <a:p>
            <a:pPr lvl="1"/>
            <a:r>
              <a:rPr lang="en-US" dirty="0" smtClean="0">
                <a:latin typeface="Arial" panose="020B0604020202020204" pitchFamily="34" charset="0"/>
                <a:cs typeface="Arial" panose="020B0604020202020204" pitchFamily="34" charset="0"/>
              </a:rPr>
              <a:t>Teachers September 6</a:t>
            </a:r>
            <a:r>
              <a:rPr lang="en-US" baseline="30000" dirty="0" smtClean="0">
                <a:latin typeface="Arial" panose="020B0604020202020204" pitchFamily="34" charset="0"/>
                <a:cs typeface="Arial" panose="020B0604020202020204" pitchFamily="34" charset="0"/>
              </a:rPr>
              <a:t>th</a:t>
            </a:r>
            <a:r>
              <a:rPr lang="en-US" dirty="0" smtClean="0">
                <a:latin typeface="Arial" panose="020B0604020202020204" pitchFamily="34" charset="0"/>
                <a:cs typeface="Arial" panose="020B0604020202020204" pitchFamily="34" charset="0"/>
              </a:rPr>
              <a:t> &amp; November 10</a:t>
            </a:r>
            <a:r>
              <a:rPr lang="en-US" baseline="30000" dirty="0" smtClean="0">
                <a:latin typeface="Arial" panose="020B0604020202020204" pitchFamily="34" charset="0"/>
                <a:cs typeface="Arial" panose="020B0604020202020204" pitchFamily="34" charset="0"/>
              </a:rPr>
              <a:t>th</a:t>
            </a:r>
            <a:r>
              <a:rPr lang="en-US" dirty="0" smtClean="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109716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70000"/>
              </a:lnSpc>
            </a:pPr>
            <a:r>
              <a:rPr lang="en-US" sz="6000" dirty="0">
                <a:solidFill>
                  <a:srgbClr val="AC8CBE"/>
                </a:solidFill>
                <a:latin typeface="Franklin Gothic Medium" panose="020B0603020102020204" pitchFamily="34" charset="0"/>
              </a:rPr>
              <a:t>Guaranteed and Viable Curriculum</a:t>
            </a:r>
          </a:p>
        </p:txBody>
      </p:sp>
      <p:sp>
        <p:nvSpPr>
          <p:cNvPr id="3" name="Content Placeholder 2"/>
          <p:cNvSpPr>
            <a:spLocks noGrp="1"/>
          </p:cNvSpPr>
          <p:nvPr>
            <p:ph idx="1"/>
          </p:nvPr>
        </p:nvSpPr>
        <p:spPr/>
        <p:txBody>
          <a:bodyPr>
            <a:normAutofit/>
          </a:bodyPr>
          <a:lstStyle/>
          <a:p>
            <a:pPr marL="0" indent="0">
              <a:buNone/>
            </a:pPr>
            <a:r>
              <a:rPr lang="en-US" dirty="0">
                <a:latin typeface="+mj-lt"/>
              </a:rPr>
              <a:t>GOAL: Identify essential learning so that we ensure that all students will learn </a:t>
            </a:r>
            <a:r>
              <a:rPr lang="en-US" dirty="0" smtClean="0">
                <a:latin typeface="+mj-lt"/>
              </a:rPr>
              <a:t>via the </a:t>
            </a:r>
            <a:r>
              <a:rPr lang="en-US" dirty="0">
                <a:latin typeface="+mj-lt"/>
              </a:rPr>
              <a:t>teaching-learning </a:t>
            </a:r>
            <a:r>
              <a:rPr lang="en-US" dirty="0" smtClean="0">
                <a:latin typeface="+mj-lt"/>
              </a:rPr>
              <a:t>cycle.</a:t>
            </a:r>
            <a:endParaRPr lang="en-US" dirty="0">
              <a:latin typeface="+mj-lt"/>
            </a:endParaRPr>
          </a:p>
        </p:txBody>
      </p:sp>
      <p:sp>
        <p:nvSpPr>
          <p:cNvPr id="4" name="TextBox 3"/>
          <p:cNvSpPr txBox="1"/>
          <p:nvPr/>
        </p:nvSpPr>
        <p:spPr>
          <a:xfrm>
            <a:off x="1918084" y="55052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2</a:t>
            </a:r>
          </a:p>
        </p:txBody>
      </p:sp>
      <p:sp>
        <p:nvSpPr>
          <p:cNvPr id="5" name="TextBox 4"/>
          <p:cNvSpPr txBox="1"/>
          <p:nvPr/>
        </p:nvSpPr>
        <p:spPr>
          <a:xfrm>
            <a:off x="3333680" y="5505271"/>
            <a:ext cx="1043796" cy="1200329"/>
          </a:xfrm>
          <a:prstGeom prst="rect">
            <a:avLst/>
          </a:prstGeom>
          <a:noFill/>
        </p:spPr>
        <p:txBody>
          <a:bodyPr wrap="square" rtlCol="0">
            <a:spAutoFit/>
          </a:bodyPr>
          <a:lstStyle/>
          <a:p>
            <a:pPr algn="ctr"/>
            <a:r>
              <a:rPr lang="en-US" sz="7200" dirty="0">
                <a:solidFill>
                  <a:srgbClr val="AC8CBE"/>
                </a:solidFill>
                <a:latin typeface="Franklin Gothic Medium" panose="020B0603020102020204" pitchFamily="34" charset="0"/>
              </a:rPr>
              <a:t>3</a:t>
            </a:r>
          </a:p>
        </p:txBody>
      </p:sp>
      <p:sp>
        <p:nvSpPr>
          <p:cNvPr id="6" name="TextBox 5"/>
          <p:cNvSpPr txBox="1"/>
          <p:nvPr/>
        </p:nvSpPr>
        <p:spPr>
          <a:xfrm>
            <a:off x="4749275" y="55052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4</a:t>
            </a:r>
          </a:p>
        </p:txBody>
      </p:sp>
      <p:sp>
        <p:nvSpPr>
          <p:cNvPr id="7" name="TextBox 6"/>
          <p:cNvSpPr txBox="1"/>
          <p:nvPr/>
        </p:nvSpPr>
        <p:spPr>
          <a:xfrm>
            <a:off x="6164871" y="55052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5</a:t>
            </a:r>
          </a:p>
        </p:txBody>
      </p:sp>
      <p:sp>
        <p:nvSpPr>
          <p:cNvPr id="8" name="TextBox 7"/>
          <p:cNvSpPr txBox="1"/>
          <p:nvPr/>
        </p:nvSpPr>
        <p:spPr>
          <a:xfrm>
            <a:off x="7580466" y="55052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6</a:t>
            </a:r>
          </a:p>
        </p:txBody>
      </p:sp>
      <p:sp>
        <p:nvSpPr>
          <p:cNvPr id="9" name="TextBox 8"/>
          <p:cNvSpPr txBox="1"/>
          <p:nvPr/>
        </p:nvSpPr>
        <p:spPr>
          <a:xfrm>
            <a:off x="502488" y="5505271"/>
            <a:ext cx="1043796" cy="1200329"/>
          </a:xfrm>
          <a:prstGeom prst="rect">
            <a:avLst/>
          </a:prstGeom>
          <a:noFill/>
        </p:spPr>
        <p:txBody>
          <a:bodyPr wrap="square" rtlCol="0">
            <a:spAutoFit/>
          </a:bodyPr>
          <a:lstStyle/>
          <a:p>
            <a:pPr algn="ctr"/>
            <a:r>
              <a:rPr lang="en-US" sz="7200" dirty="0">
                <a:solidFill>
                  <a:schemeClr val="bg1">
                    <a:lumMod val="65000"/>
                  </a:schemeClr>
                </a:solidFill>
                <a:latin typeface="Franklin Gothic Medium" panose="020B0603020102020204" pitchFamily="34" charset="0"/>
              </a:rPr>
              <a:t>1</a:t>
            </a:r>
          </a:p>
        </p:txBody>
      </p:sp>
      <p:sp>
        <p:nvSpPr>
          <p:cNvPr id="10" name="Rectangle 9"/>
          <p:cNvSpPr/>
          <p:nvPr/>
        </p:nvSpPr>
        <p:spPr>
          <a:xfrm>
            <a:off x="3609999" y="6512194"/>
            <a:ext cx="480060" cy="102870"/>
          </a:xfrm>
          <a:prstGeom prst="rect">
            <a:avLst/>
          </a:prstGeom>
          <a:solidFill>
            <a:srgbClr val="AC8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AC8CBC"/>
              </a:solidFill>
            </a:endParaRPr>
          </a:p>
        </p:txBody>
      </p:sp>
    </p:spTree>
    <p:extLst>
      <p:ext uri="{BB962C8B-B14F-4D97-AF65-F5344CB8AC3E}">
        <p14:creationId xmlns:p14="http://schemas.microsoft.com/office/powerpoint/2010/main" xmlns="" val="2438821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AC8CBE"/>
                </a:solidFill>
                <a:latin typeface="Franklin Gothic Medium" panose="020B0603020102020204" pitchFamily="34" charset="0"/>
              </a:rPr>
              <a:t>The G&amp;V Work</a:t>
            </a:r>
            <a:endParaRPr lang="en-US" sz="6000" dirty="0"/>
          </a:p>
        </p:txBody>
      </p:sp>
      <p:sp>
        <p:nvSpPr>
          <p:cNvPr id="3" name="Content Placeholder 2"/>
          <p:cNvSpPr>
            <a:spLocks noGrp="1"/>
          </p:cNvSpPr>
          <p:nvPr>
            <p:ph idx="1"/>
          </p:nvPr>
        </p:nvSpPr>
        <p:spPr>
          <a:xfrm>
            <a:off x="628650" y="1676400"/>
            <a:ext cx="8390267" cy="5029200"/>
          </a:xfrm>
        </p:spPr>
        <p:txBody>
          <a:bodyPr>
            <a:noAutofit/>
          </a:bodyPr>
          <a:lstStyle/>
          <a:p>
            <a:pPr marL="514350" indent="-514350">
              <a:lnSpc>
                <a:spcPts val="3400"/>
              </a:lnSpc>
              <a:buFont typeface="+mj-lt"/>
              <a:buAutoNum type="arabicPeriod"/>
            </a:pPr>
            <a:r>
              <a:rPr lang="en-US" dirty="0" smtClean="0">
                <a:latin typeface="Arial" panose="020B0604020202020204" pitchFamily="34" charset="0"/>
                <a:cs typeface="Arial" panose="020B0604020202020204" pitchFamily="34" charset="0"/>
              </a:rPr>
              <a:t>Identify essential standards</a:t>
            </a:r>
          </a:p>
          <a:p>
            <a:pPr marL="514350" indent="-514350">
              <a:lnSpc>
                <a:spcPts val="3400"/>
              </a:lnSpc>
              <a:buFont typeface="+mj-lt"/>
              <a:buAutoNum type="arabicPeriod"/>
            </a:pPr>
            <a:r>
              <a:rPr lang="en-US" dirty="0" smtClean="0">
                <a:latin typeface="Arial" panose="020B0604020202020204" pitchFamily="34" charset="0"/>
                <a:cs typeface="Arial" panose="020B0604020202020204" pitchFamily="34" charset="0"/>
              </a:rPr>
              <a:t>Break the standards down into manageable skills and understandings</a:t>
            </a:r>
          </a:p>
          <a:p>
            <a:pPr marL="514350" indent="-514350">
              <a:lnSpc>
                <a:spcPts val="3400"/>
              </a:lnSpc>
              <a:buFont typeface="+mj-lt"/>
              <a:buAutoNum type="arabicPeriod"/>
            </a:pPr>
            <a:r>
              <a:rPr lang="en-US" dirty="0" smtClean="0">
                <a:latin typeface="Arial" panose="020B0604020202020204" pitchFamily="34" charset="0"/>
                <a:cs typeface="Arial" panose="020B0604020202020204" pitchFamily="34" charset="0"/>
              </a:rPr>
              <a:t>Translate into learning targets</a:t>
            </a:r>
          </a:p>
          <a:p>
            <a:pPr marL="514350" indent="-514350">
              <a:lnSpc>
                <a:spcPts val="3400"/>
              </a:lnSpc>
              <a:buFont typeface="+mj-lt"/>
              <a:buAutoNum type="arabicPeriod"/>
            </a:pPr>
            <a:r>
              <a:rPr lang="en-US" dirty="0" smtClean="0">
                <a:latin typeface="Arial" panose="020B0604020202020204" pitchFamily="34" charset="0"/>
                <a:cs typeface="Arial" panose="020B0604020202020204" pitchFamily="34" charset="0"/>
              </a:rPr>
              <a:t>Develop common formative assessments for learning targets</a:t>
            </a:r>
          </a:p>
          <a:p>
            <a:pPr marL="514350" indent="-514350">
              <a:lnSpc>
                <a:spcPts val="3400"/>
              </a:lnSpc>
              <a:buFont typeface="+mj-lt"/>
              <a:buAutoNum type="arabicPeriod"/>
            </a:pPr>
            <a:r>
              <a:rPr lang="en-US" dirty="0" smtClean="0">
                <a:latin typeface="Arial" panose="020B0604020202020204" pitchFamily="34" charset="0"/>
                <a:cs typeface="Arial" panose="020B0604020202020204" pitchFamily="34" charset="0"/>
              </a:rPr>
              <a:t>Look at student work on the common formative assessments</a:t>
            </a:r>
          </a:p>
          <a:p>
            <a:pPr marL="514350" indent="-514350">
              <a:lnSpc>
                <a:spcPts val="3400"/>
              </a:lnSpc>
              <a:buFont typeface="+mj-lt"/>
              <a:buAutoNum type="arabicPeriod"/>
            </a:pPr>
            <a:r>
              <a:rPr lang="en-US" dirty="0" smtClean="0">
                <a:latin typeface="Arial" panose="020B0604020202020204" pitchFamily="34" charset="0"/>
                <a:cs typeface="Arial" panose="020B0604020202020204" pitchFamily="34" charset="0"/>
              </a:rPr>
              <a:t>Make individual and team instructional decisions</a:t>
            </a:r>
          </a:p>
          <a:p>
            <a:pPr marL="514350" indent="-514350">
              <a:lnSpc>
                <a:spcPts val="3400"/>
              </a:lnSpc>
              <a:buFont typeface="+mj-lt"/>
              <a:buAutoNum type="arabicPeriod"/>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556403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981200" y="838200"/>
            <a:ext cx="5394960" cy="5394960"/>
          </a:xfrm>
          <a:prstGeom prst="rect">
            <a:avLst/>
          </a:prstGeom>
        </p:spPr>
      </p:pic>
    </p:spTree>
    <p:extLst>
      <p:ext uri="{BB962C8B-B14F-4D97-AF65-F5344CB8AC3E}">
        <p14:creationId xmlns:p14="http://schemas.microsoft.com/office/powerpoint/2010/main" xmlns="" val="3123764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AC8CBE"/>
                </a:solidFill>
                <a:latin typeface="Franklin Gothic Medium" panose="020B0603020102020204" pitchFamily="34" charset="0"/>
              </a:rPr>
              <a:t>The G&amp;V Work</a:t>
            </a:r>
            <a:endParaRPr lang="en-US" sz="6000" dirty="0"/>
          </a:p>
        </p:txBody>
      </p:sp>
      <p:sp>
        <p:nvSpPr>
          <p:cNvPr id="3" name="Content Placeholder 2"/>
          <p:cNvSpPr>
            <a:spLocks noGrp="1"/>
          </p:cNvSpPr>
          <p:nvPr>
            <p:ph idx="1"/>
          </p:nvPr>
        </p:nvSpPr>
        <p:spPr>
          <a:xfrm>
            <a:off x="628650" y="1676400"/>
            <a:ext cx="8390267" cy="5029200"/>
          </a:xfrm>
        </p:spPr>
        <p:txBody>
          <a:bodyPr>
            <a:noAutofit/>
          </a:bodyPr>
          <a:lstStyle/>
          <a:p>
            <a:pPr marL="514350" indent="-514350">
              <a:lnSpc>
                <a:spcPts val="3400"/>
              </a:lnSpc>
              <a:buFont typeface="+mj-lt"/>
              <a:buAutoNum type="arabicPeriod"/>
            </a:pPr>
            <a:r>
              <a:rPr lang="en-US" dirty="0" smtClean="0">
                <a:latin typeface="Arial" panose="020B0604020202020204" pitchFamily="34" charset="0"/>
                <a:cs typeface="Arial" panose="020B0604020202020204" pitchFamily="34" charset="0"/>
              </a:rPr>
              <a:t>Identify essential standards</a:t>
            </a:r>
          </a:p>
          <a:p>
            <a:pPr marL="514350" indent="-514350">
              <a:lnSpc>
                <a:spcPts val="3400"/>
              </a:lnSpc>
              <a:buFont typeface="+mj-lt"/>
              <a:buAutoNum type="arabicPeriod"/>
            </a:pPr>
            <a:r>
              <a:rPr lang="en-US" dirty="0" smtClean="0">
                <a:latin typeface="Arial" panose="020B0604020202020204" pitchFamily="34" charset="0"/>
                <a:cs typeface="Arial" panose="020B0604020202020204" pitchFamily="34" charset="0"/>
              </a:rPr>
              <a:t>Break the standards down into manageable skills and understandings</a:t>
            </a:r>
          </a:p>
          <a:p>
            <a:pPr marL="514350" indent="-514350">
              <a:lnSpc>
                <a:spcPts val="3400"/>
              </a:lnSpc>
              <a:buFont typeface="+mj-lt"/>
              <a:buAutoNum type="arabicPeriod"/>
            </a:pPr>
            <a:r>
              <a:rPr lang="en-US" dirty="0" smtClean="0">
                <a:latin typeface="Arial" panose="020B0604020202020204" pitchFamily="34" charset="0"/>
                <a:cs typeface="Arial" panose="020B0604020202020204" pitchFamily="34" charset="0"/>
              </a:rPr>
              <a:t>Translate into learning targets</a:t>
            </a:r>
          </a:p>
          <a:p>
            <a:pPr marL="514350" indent="-514350">
              <a:lnSpc>
                <a:spcPts val="3400"/>
              </a:lnSpc>
              <a:buFont typeface="+mj-lt"/>
              <a:buAutoNum type="arabicPeriod"/>
            </a:pPr>
            <a:r>
              <a:rPr lang="en-US" dirty="0" smtClean="0">
                <a:latin typeface="Arial" panose="020B0604020202020204" pitchFamily="34" charset="0"/>
                <a:cs typeface="Arial" panose="020B0604020202020204" pitchFamily="34" charset="0"/>
              </a:rPr>
              <a:t>Develop common formative assessments for learning targets</a:t>
            </a:r>
          </a:p>
          <a:p>
            <a:pPr marL="514350" indent="-514350">
              <a:lnSpc>
                <a:spcPts val="3400"/>
              </a:lnSpc>
              <a:buFont typeface="+mj-lt"/>
              <a:buAutoNum type="arabicPeriod"/>
            </a:pPr>
            <a:r>
              <a:rPr lang="en-US" dirty="0" smtClean="0">
                <a:latin typeface="Arial" panose="020B0604020202020204" pitchFamily="34" charset="0"/>
                <a:cs typeface="Arial" panose="020B0604020202020204" pitchFamily="34" charset="0"/>
              </a:rPr>
              <a:t>Look at student work on the common formative assessments</a:t>
            </a:r>
          </a:p>
          <a:p>
            <a:pPr marL="514350" indent="-514350">
              <a:lnSpc>
                <a:spcPts val="3400"/>
              </a:lnSpc>
              <a:buFont typeface="+mj-lt"/>
              <a:buAutoNum type="arabicPeriod"/>
            </a:pPr>
            <a:r>
              <a:rPr lang="en-US" dirty="0" smtClean="0">
                <a:latin typeface="Arial" panose="020B0604020202020204" pitchFamily="34" charset="0"/>
                <a:cs typeface="Arial" panose="020B0604020202020204" pitchFamily="34" charset="0"/>
              </a:rPr>
              <a:t>Make individual and team instructional decisions</a:t>
            </a:r>
          </a:p>
          <a:p>
            <a:pPr marL="514350" indent="-514350">
              <a:lnSpc>
                <a:spcPts val="3400"/>
              </a:lnSpc>
              <a:buFont typeface="+mj-lt"/>
              <a:buAutoNum type="arabicPeriod"/>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7983460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AC8CBE"/>
                </a:solidFill>
                <a:latin typeface="Franklin Gothic Medium" panose="020B0603020102020204" pitchFamily="34" charset="0"/>
              </a:rPr>
              <a:t>October 7th Work</a:t>
            </a:r>
            <a:endParaRPr lang="en-US" sz="6000" dirty="0"/>
          </a:p>
        </p:txBody>
      </p:sp>
      <p:sp>
        <p:nvSpPr>
          <p:cNvPr id="3" name="Content Placeholder 2"/>
          <p:cNvSpPr>
            <a:spLocks noGrp="1"/>
          </p:cNvSpPr>
          <p:nvPr>
            <p:ph idx="1"/>
          </p:nvPr>
        </p:nvSpPr>
        <p:spPr>
          <a:xfrm>
            <a:off x="628650" y="1676400"/>
            <a:ext cx="8390267" cy="5029200"/>
          </a:xfrm>
        </p:spPr>
        <p:txBody>
          <a:bodyPr>
            <a:noAutofit/>
          </a:bodyPr>
          <a:lstStyle/>
          <a:p>
            <a:pPr marL="514350" indent="-514350">
              <a:lnSpc>
                <a:spcPts val="3400"/>
              </a:lnSpc>
              <a:buFont typeface="+mj-lt"/>
              <a:buAutoNum type="arabicPeriod"/>
            </a:pPr>
            <a:r>
              <a:rPr lang="en-US" dirty="0" smtClean="0">
                <a:solidFill>
                  <a:srgbClr val="AC8CBE"/>
                </a:solidFill>
                <a:latin typeface="Arial" panose="020B0604020202020204" pitchFamily="34" charset="0"/>
                <a:cs typeface="Arial" panose="020B0604020202020204" pitchFamily="34" charset="0"/>
              </a:rPr>
              <a:t>Identify essential standards</a:t>
            </a:r>
          </a:p>
          <a:p>
            <a:pPr marL="514350" indent="-514350">
              <a:lnSpc>
                <a:spcPts val="3400"/>
              </a:lnSpc>
              <a:buFont typeface="+mj-lt"/>
              <a:buAutoNum type="arabicPeriod"/>
            </a:pPr>
            <a:r>
              <a:rPr lang="en-US" dirty="0" smtClean="0">
                <a:solidFill>
                  <a:srgbClr val="AC8CBE"/>
                </a:solidFill>
                <a:latin typeface="Arial" panose="020B0604020202020204" pitchFamily="34" charset="0"/>
                <a:cs typeface="Arial" panose="020B0604020202020204" pitchFamily="34" charset="0"/>
              </a:rPr>
              <a:t>Break the standards down into manageable skills and understandings</a:t>
            </a:r>
          </a:p>
          <a:p>
            <a:pPr marL="514350" indent="-514350">
              <a:lnSpc>
                <a:spcPts val="3400"/>
              </a:lnSpc>
              <a:buFont typeface="+mj-lt"/>
              <a:buAutoNum type="arabicPeriod"/>
            </a:pPr>
            <a:r>
              <a:rPr lang="en-US" dirty="0" smtClean="0">
                <a:solidFill>
                  <a:srgbClr val="AC8CBE"/>
                </a:solidFill>
                <a:latin typeface="Arial" panose="020B0604020202020204" pitchFamily="34" charset="0"/>
                <a:cs typeface="Arial" panose="020B0604020202020204" pitchFamily="34" charset="0"/>
              </a:rPr>
              <a:t>Translate into learning targets</a:t>
            </a:r>
          </a:p>
          <a:p>
            <a:pPr marL="514350" indent="-514350">
              <a:lnSpc>
                <a:spcPts val="3400"/>
              </a:lnSpc>
              <a:buFont typeface="+mj-lt"/>
              <a:buAutoNum type="arabicPeriod"/>
            </a:pPr>
            <a:r>
              <a:rPr lang="en-US" dirty="0" smtClean="0">
                <a:latin typeface="Arial" panose="020B0604020202020204" pitchFamily="34" charset="0"/>
                <a:cs typeface="Arial" panose="020B0604020202020204" pitchFamily="34" charset="0"/>
              </a:rPr>
              <a:t>Develop common formative assessments for learning targets</a:t>
            </a:r>
          </a:p>
          <a:p>
            <a:pPr marL="514350" indent="-514350">
              <a:lnSpc>
                <a:spcPts val="3400"/>
              </a:lnSpc>
              <a:buFont typeface="+mj-lt"/>
              <a:buAutoNum type="arabicPeriod"/>
            </a:pPr>
            <a:r>
              <a:rPr lang="en-US" dirty="0" smtClean="0">
                <a:latin typeface="Arial" panose="020B0604020202020204" pitchFamily="34" charset="0"/>
                <a:cs typeface="Arial" panose="020B0604020202020204" pitchFamily="34" charset="0"/>
              </a:rPr>
              <a:t>Look at student work on the common formative assessments</a:t>
            </a:r>
          </a:p>
          <a:p>
            <a:pPr marL="514350" indent="-514350">
              <a:lnSpc>
                <a:spcPts val="3400"/>
              </a:lnSpc>
              <a:buFont typeface="+mj-lt"/>
              <a:buAutoNum type="arabicPeriod"/>
            </a:pPr>
            <a:r>
              <a:rPr lang="en-US" dirty="0" smtClean="0">
                <a:latin typeface="Arial" panose="020B0604020202020204" pitchFamily="34" charset="0"/>
                <a:cs typeface="Arial" panose="020B0604020202020204" pitchFamily="34" charset="0"/>
              </a:rPr>
              <a:t>Make individual and team instructional decisions</a:t>
            </a:r>
          </a:p>
          <a:p>
            <a:pPr marL="514350" indent="-514350">
              <a:lnSpc>
                <a:spcPts val="3400"/>
              </a:lnSpc>
              <a:buFont typeface="+mj-lt"/>
              <a:buAutoNum type="arabicPeriod"/>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4259753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AC8CBE"/>
                </a:solidFill>
                <a:latin typeface="Franklin Gothic Medium" panose="020B0603020102020204" pitchFamily="34" charset="0"/>
              </a:rPr>
              <a:t>Budget Message</a:t>
            </a:r>
            <a:endParaRPr lang="en-US" sz="6000" dirty="0"/>
          </a:p>
        </p:txBody>
      </p:sp>
      <p:sp>
        <p:nvSpPr>
          <p:cNvPr id="3" name="Content Placeholder 2"/>
          <p:cNvSpPr>
            <a:spLocks noGrp="1"/>
          </p:cNvSpPr>
          <p:nvPr>
            <p:ph idx="1"/>
          </p:nvPr>
        </p:nvSpPr>
        <p:spPr>
          <a:xfrm>
            <a:off x="628650" y="1417638"/>
            <a:ext cx="8390267" cy="4391175"/>
          </a:xfrm>
        </p:spPr>
        <p:txBody>
          <a:bodyPr>
            <a:noAutofit/>
          </a:bodyPr>
          <a:lstStyle/>
          <a:p>
            <a:pPr>
              <a:lnSpc>
                <a:spcPct val="80000"/>
              </a:lnSpc>
              <a:buNone/>
            </a:pPr>
            <a:r>
              <a:rPr lang="en-US" b="1" dirty="0" smtClean="0">
                <a:latin typeface="Arial" panose="020B0604020202020204" pitchFamily="34" charset="0"/>
                <a:cs typeface="Arial" panose="020B0604020202020204" pitchFamily="34" charset="0"/>
              </a:rPr>
              <a:t>We remain committed to preparing “world-ready” graduates</a:t>
            </a:r>
            <a:r>
              <a:rPr lang="en-US" b="1" dirty="0" smtClean="0">
                <a:latin typeface="Arial" panose="020B0604020202020204" pitchFamily="34" charset="0"/>
                <a:cs typeface="Arial" panose="020B0604020202020204" pitchFamily="34" charset="0"/>
              </a:rPr>
              <a:t>.</a:t>
            </a:r>
          </a:p>
          <a:p>
            <a:pPr>
              <a:lnSpc>
                <a:spcPct val="80000"/>
              </a:lnSpc>
            </a:pPr>
            <a:r>
              <a:rPr lang="en-US" sz="2400" b="1" dirty="0" smtClean="0">
                <a:latin typeface="Arial" panose="020B0604020202020204" pitchFamily="34" charset="0"/>
                <a:cs typeface="Arial" panose="020B0604020202020204" pitchFamily="34" charset="0"/>
              </a:rPr>
              <a:t>Preserve the opportunities we have now for children: </a:t>
            </a:r>
            <a:r>
              <a:rPr lang="en-US" sz="2400" dirty="0" smtClean="0">
                <a:latin typeface="Arial" panose="020B0604020202020204" pitchFamily="34" charset="0"/>
                <a:cs typeface="Arial" panose="020B0604020202020204" pitchFamily="34" charset="0"/>
              </a:rPr>
              <a:t>We will continue our current efforts to provide a well-rounded educational experience for our students in a safe environment.</a:t>
            </a:r>
          </a:p>
          <a:p>
            <a:pPr>
              <a:lnSpc>
                <a:spcPct val="80000"/>
              </a:lnSpc>
            </a:pPr>
            <a:r>
              <a:rPr lang="en-US" sz="2400" b="1" dirty="0" smtClean="0">
                <a:latin typeface="Arial" panose="020B0604020202020204" pitchFamily="34" charset="0"/>
                <a:cs typeface="Arial" panose="020B0604020202020204" pitchFamily="34" charset="0"/>
              </a:rPr>
              <a:t>Responsibly expand course offerings and opportunities: </a:t>
            </a:r>
            <a:r>
              <a:rPr lang="en-US" sz="2400" dirty="0" smtClean="0">
                <a:latin typeface="Arial" panose="020B0604020202020204" pitchFamily="34" charset="0"/>
                <a:cs typeface="Arial" panose="020B0604020202020204" pitchFamily="34" charset="0"/>
              </a:rPr>
              <a:t>Our teachers and administrators are proposing new courses as opportunities arise. We are committed to offering relevant and engaging courses s</a:t>
            </a:r>
            <a:r>
              <a:rPr lang="en-US" sz="2400" dirty="0" smtClean="0">
                <a:latin typeface="Arial" panose="020B0604020202020204" pitchFamily="34" charset="0"/>
                <a:cs typeface="Arial" panose="020B0604020202020204" pitchFamily="34" charset="0"/>
              </a:rPr>
              <a:t>o </a:t>
            </a:r>
            <a:r>
              <a:rPr lang="en-US" sz="2400" dirty="0" smtClean="0">
                <a:latin typeface="Arial" panose="020B0604020202020204" pitchFamily="34" charset="0"/>
                <a:cs typeface="Arial" panose="020B0604020202020204" pitchFamily="34" charset="0"/>
              </a:rPr>
              <a:t>that our students are prepared for their future.  </a:t>
            </a:r>
          </a:p>
          <a:p>
            <a:pPr>
              <a:lnSpc>
                <a:spcPct val="80000"/>
              </a:lnSpc>
            </a:pPr>
            <a:r>
              <a:rPr lang="en-US" sz="2400" b="1" dirty="0" smtClean="0">
                <a:latin typeface="Arial" panose="020B0604020202020204" pitchFamily="34" charset="0"/>
                <a:cs typeface="Arial" panose="020B0604020202020204" pitchFamily="34" charset="0"/>
              </a:rPr>
              <a:t>Keep cuts away from students: </a:t>
            </a:r>
            <a:r>
              <a:rPr lang="en-US" sz="2400" dirty="0" smtClean="0">
                <a:latin typeface="Arial" panose="020B0604020202020204" pitchFamily="34" charset="0"/>
                <a:cs typeface="Arial" panose="020B0604020202020204" pitchFamily="34" charset="0"/>
              </a:rPr>
              <a:t>Our goal is to make any necessary reductions in force through attrition and to cut other expenses that do not directly affect students.</a:t>
            </a:r>
            <a:endParaRPr lang="en-US" dirty="0" smtClean="0">
              <a:latin typeface="Arial" panose="020B0604020202020204" pitchFamily="34" charset="0"/>
              <a:cs typeface="Arial" panose="020B0604020202020204" pitchFamily="34" charset="0"/>
            </a:endParaRPr>
          </a:p>
          <a:p>
            <a:pPr>
              <a:lnSpc>
                <a:spcPct val="80000"/>
              </a:lnSpc>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64927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AC8CBE"/>
                </a:solidFill>
                <a:latin typeface="Franklin Gothic Medium" panose="020B0603020102020204" pitchFamily="34" charset="0"/>
              </a:rPr>
              <a:t>Since October 7th</a:t>
            </a:r>
            <a:endParaRPr lang="en-US" sz="6000" dirty="0"/>
          </a:p>
        </p:txBody>
      </p:sp>
      <p:sp>
        <p:nvSpPr>
          <p:cNvPr id="3" name="Content Placeholder 2"/>
          <p:cNvSpPr>
            <a:spLocks noGrp="1"/>
          </p:cNvSpPr>
          <p:nvPr>
            <p:ph idx="1"/>
          </p:nvPr>
        </p:nvSpPr>
        <p:spPr>
          <a:xfrm>
            <a:off x="628650" y="1676400"/>
            <a:ext cx="8390267" cy="5029200"/>
          </a:xfrm>
        </p:spPr>
        <p:txBody>
          <a:bodyPr>
            <a:noAutofit/>
          </a:bodyPr>
          <a:lstStyle/>
          <a:p>
            <a:pPr marL="514350" indent="-514350">
              <a:lnSpc>
                <a:spcPts val="3400"/>
              </a:lnSpc>
              <a:buFont typeface="+mj-lt"/>
              <a:buAutoNum type="arabicPeriod"/>
            </a:pPr>
            <a:r>
              <a:rPr lang="en-US" dirty="0" smtClean="0">
                <a:latin typeface="Arial" panose="020B0604020202020204" pitchFamily="34" charset="0"/>
                <a:cs typeface="Arial" panose="020B0604020202020204" pitchFamily="34" charset="0"/>
              </a:rPr>
              <a:t>Identify essential standards</a:t>
            </a:r>
          </a:p>
          <a:p>
            <a:pPr marL="514350" indent="-514350">
              <a:lnSpc>
                <a:spcPts val="3400"/>
              </a:lnSpc>
              <a:buFont typeface="+mj-lt"/>
              <a:buAutoNum type="arabicPeriod"/>
            </a:pPr>
            <a:r>
              <a:rPr lang="en-US" dirty="0" smtClean="0">
                <a:latin typeface="Arial" panose="020B0604020202020204" pitchFamily="34" charset="0"/>
                <a:cs typeface="Arial" panose="020B0604020202020204" pitchFamily="34" charset="0"/>
              </a:rPr>
              <a:t>Break the standards down into manageable skills and understandings</a:t>
            </a:r>
          </a:p>
          <a:p>
            <a:pPr marL="514350" indent="-514350">
              <a:lnSpc>
                <a:spcPts val="3400"/>
              </a:lnSpc>
              <a:buFont typeface="+mj-lt"/>
              <a:buAutoNum type="arabicPeriod"/>
            </a:pPr>
            <a:r>
              <a:rPr lang="en-US" dirty="0" smtClean="0">
                <a:latin typeface="Arial" panose="020B0604020202020204" pitchFamily="34" charset="0"/>
                <a:cs typeface="Arial" panose="020B0604020202020204" pitchFamily="34" charset="0"/>
              </a:rPr>
              <a:t>Translate into learning targets</a:t>
            </a:r>
          </a:p>
          <a:p>
            <a:pPr marL="514350" indent="-514350">
              <a:lnSpc>
                <a:spcPts val="3400"/>
              </a:lnSpc>
              <a:buFont typeface="+mj-lt"/>
              <a:buAutoNum type="arabicPeriod"/>
            </a:pPr>
            <a:r>
              <a:rPr lang="en-US" dirty="0" smtClean="0">
                <a:solidFill>
                  <a:srgbClr val="AC8CBE"/>
                </a:solidFill>
                <a:latin typeface="Arial" panose="020B0604020202020204" pitchFamily="34" charset="0"/>
                <a:cs typeface="Arial" panose="020B0604020202020204" pitchFamily="34" charset="0"/>
              </a:rPr>
              <a:t>Develop common formative assessments for learning targets</a:t>
            </a:r>
          </a:p>
          <a:p>
            <a:pPr marL="514350" indent="-514350">
              <a:lnSpc>
                <a:spcPts val="3400"/>
              </a:lnSpc>
              <a:buFont typeface="+mj-lt"/>
              <a:buAutoNum type="arabicPeriod"/>
            </a:pPr>
            <a:r>
              <a:rPr lang="en-US" dirty="0" smtClean="0">
                <a:latin typeface="Arial" panose="020B0604020202020204" pitchFamily="34" charset="0"/>
                <a:cs typeface="Arial" panose="020B0604020202020204" pitchFamily="34" charset="0"/>
              </a:rPr>
              <a:t>Look at student work on the common formative assessments</a:t>
            </a:r>
          </a:p>
          <a:p>
            <a:pPr marL="514350" indent="-514350">
              <a:lnSpc>
                <a:spcPts val="3400"/>
              </a:lnSpc>
              <a:buFont typeface="+mj-lt"/>
              <a:buAutoNum type="arabicPeriod"/>
            </a:pPr>
            <a:r>
              <a:rPr lang="en-US" dirty="0" smtClean="0">
                <a:latin typeface="Arial" panose="020B0604020202020204" pitchFamily="34" charset="0"/>
                <a:cs typeface="Arial" panose="020B0604020202020204" pitchFamily="34" charset="0"/>
              </a:rPr>
              <a:t>Make individual and team instructional decisions</a:t>
            </a:r>
          </a:p>
          <a:p>
            <a:pPr marL="514350" indent="-514350">
              <a:lnSpc>
                <a:spcPts val="3400"/>
              </a:lnSpc>
              <a:buFont typeface="+mj-lt"/>
              <a:buAutoNum type="arabicPeriod"/>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6325554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AC8CBE"/>
                </a:solidFill>
                <a:latin typeface="Franklin Gothic Medium" panose="020B0603020102020204" pitchFamily="34" charset="0"/>
              </a:rPr>
              <a:t>Today’s Work</a:t>
            </a:r>
            <a:endParaRPr lang="en-US" sz="6000" dirty="0"/>
          </a:p>
        </p:txBody>
      </p:sp>
      <p:sp>
        <p:nvSpPr>
          <p:cNvPr id="3" name="Content Placeholder 2"/>
          <p:cNvSpPr>
            <a:spLocks noGrp="1"/>
          </p:cNvSpPr>
          <p:nvPr>
            <p:ph idx="1"/>
          </p:nvPr>
        </p:nvSpPr>
        <p:spPr>
          <a:xfrm>
            <a:off x="628650" y="1676400"/>
            <a:ext cx="8390267" cy="5029200"/>
          </a:xfrm>
        </p:spPr>
        <p:txBody>
          <a:bodyPr>
            <a:noAutofit/>
          </a:bodyPr>
          <a:lstStyle/>
          <a:p>
            <a:pPr marL="514350" indent="-514350">
              <a:lnSpc>
                <a:spcPts val="3400"/>
              </a:lnSpc>
              <a:buFont typeface="+mj-lt"/>
              <a:buAutoNum type="arabicPeriod"/>
            </a:pPr>
            <a:r>
              <a:rPr lang="en-US" dirty="0" smtClean="0">
                <a:latin typeface="Arial" panose="020B0604020202020204" pitchFamily="34" charset="0"/>
                <a:cs typeface="Arial" panose="020B0604020202020204" pitchFamily="34" charset="0"/>
              </a:rPr>
              <a:t>Identify essential standards</a:t>
            </a:r>
          </a:p>
          <a:p>
            <a:pPr marL="514350" indent="-514350">
              <a:lnSpc>
                <a:spcPts val="3400"/>
              </a:lnSpc>
              <a:buFont typeface="+mj-lt"/>
              <a:buAutoNum type="arabicPeriod"/>
            </a:pPr>
            <a:r>
              <a:rPr lang="en-US" dirty="0" smtClean="0">
                <a:latin typeface="Arial" panose="020B0604020202020204" pitchFamily="34" charset="0"/>
                <a:cs typeface="Arial" panose="020B0604020202020204" pitchFamily="34" charset="0"/>
              </a:rPr>
              <a:t>Break the standards down into manageable skills and understandings</a:t>
            </a:r>
          </a:p>
          <a:p>
            <a:pPr marL="514350" indent="-514350">
              <a:lnSpc>
                <a:spcPts val="3400"/>
              </a:lnSpc>
              <a:buFont typeface="+mj-lt"/>
              <a:buAutoNum type="arabicPeriod"/>
            </a:pPr>
            <a:r>
              <a:rPr lang="en-US" dirty="0" smtClean="0">
                <a:latin typeface="Arial" panose="020B0604020202020204" pitchFamily="34" charset="0"/>
                <a:cs typeface="Arial" panose="020B0604020202020204" pitchFamily="34" charset="0"/>
              </a:rPr>
              <a:t>Translate into learning targets</a:t>
            </a:r>
          </a:p>
          <a:p>
            <a:pPr marL="514350" indent="-514350">
              <a:lnSpc>
                <a:spcPts val="3400"/>
              </a:lnSpc>
              <a:buFont typeface="+mj-lt"/>
              <a:buAutoNum type="arabicPeriod"/>
            </a:pPr>
            <a:r>
              <a:rPr lang="en-US" dirty="0" smtClean="0">
                <a:latin typeface="Arial" panose="020B0604020202020204" pitchFamily="34" charset="0"/>
                <a:cs typeface="Arial" panose="020B0604020202020204" pitchFamily="34" charset="0"/>
              </a:rPr>
              <a:t>Develop common formative assessments for learning targets</a:t>
            </a:r>
          </a:p>
          <a:p>
            <a:pPr marL="514350" indent="-514350">
              <a:lnSpc>
                <a:spcPts val="3400"/>
              </a:lnSpc>
              <a:buFont typeface="+mj-lt"/>
              <a:buAutoNum type="arabicPeriod"/>
            </a:pPr>
            <a:r>
              <a:rPr lang="en-US" dirty="0" smtClean="0">
                <a:solidFill>
                  <a:srgbClr val="AC8CBE"/>
                </a:solidFill>
                <a:latin typeface="Arial" panose="020B0604020202020204" pitchFamily="34" charset="0"/>
                <a:cs typeface="Arial" panose="020B0604020202020204" pitchFamily="34" charset="0"/>
              </a:rPr>
              <a:t>Look at student work on the common formative assessments</a:t>
            </a:r>
          </a:p>
          <a:p>
            <a:pPr marL="514350" indent="-514350">
              <a:lnSpc>
                <a:spcPts val="3400"/>
              </a:lnSpc>
              <a:buFont typeface="+mj-lt"/>
              <a:buAutoNum type="arabicPeriod"/>
            </a:pPr>
            <a:r>
              <a:rPr lang="en-US" dirty="0" smtClean="0">
                <a:solidFill>
                  <a:srgbClr val="AC8CBE"/>
                </a:solidFill>
                <a:latin typeface="Arial" panose="020B0604020202020204" pitchFamily="34" charset="0"/>
                <a:cs typeface="Arial" panose="020B0604020202020204" pitchFamily="34" charset="0"/>
              </a:rPr>
              <a:t>Make individual and team instructional decisions</a:t>
            </a:r>
          </a:p>
          <a:p>
            <a:pPr marL="514350" indent="-514350">
              <a:lnSpc>
                <a:spcPts val="3400"/>
              </a:lnSpc>
              <a:buFont typeface="+mj-lt"/>
              <a:buAutoNum type="arabicPeriod"/>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1007003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AC8CBE"/>
                </a:solidFill>
                <a:latin typeface="Franklin Gothic Medium" panose="020B0603020102020204" pitchFamily="34" charset="0"/>
              </a:rPr>
              <a:t>Learning Targets</a:t>
            </a:r>
            <a:endParaRPr lang="en-US" sz="6000" dirty="0"/>
          </a:p>
        </p:txBody>
      </p:sp>
      <p:sp>
        <p:nvSpPr>
          <p:cNvPr id="3" name="Content Placeholder 2"/>
          <p:cNvSpPr>
            <a:spLocks noGrp="1"/>
          </p:cNvSpPr>
          <p:nvPr>
            <p:ph idx="1"/>
          </p:nvPr>
        </p:nvSpPr>
        <p:spPr>
          <a:xfrm>
            <a:off x="628650" y="1676400"/>
            <a:ext cx="8390267" cy="5029200"/>
          </a:xfrm>
        </p:spPr>
        <p:txBody>
          <a:bodyPr>
            <a:noAutofit/>
          </a:bodyPr>
          <a:lstStyle/>
          <a:p>
            <a:pPr marL="0" indent="0">
              <a:buNone/>
            </a:pPr>
            <a:r>
              <a:rPr lang="en-US" dirty="0" smtClean="0">
                <a:latin typeface="Arial" panose="020B0604020202020204" pitchFamily="34" charset="0"/>
                <a:cs typeface="Arial" panose="020B0604020202020204" pitchFamily="34" charset="0"/>
              </a:rPr>
              <a:t>I can explain why the teaching-learning cycle is important. </a:t>
            </a:r>
          </a:p>
          <a:p>
            <a:pPr marL="0" indent="0">
              <a:buNone/>
            </a:pPr>
            <a:r>
              <a:rPr lang="en-US" dirty="0" smtClean="0">
                <a:latin typeface="Arial" panose="020B0604020202020204" pitchFamily="34" charset="0"/>
                <a:cs typeface="Arial" panose="020B0604020202020204" pitchFamily="34" charset="0"/>
              </a:rPr>
              <a:t>I can look at student work to identify patterns of understanding, misunderstanding, and lack of understanding</a:t>
            </a:r>
          </a:p>
          <a:p>
            <a:pPr marL="0" indent="0">
              <a:buNone/>
            </a:pPr>
            <a:r>
              <a:rPr lang="en-US" dirty="0" smtClean="0">
                <a:latin typeface="Arial" panose="020B0604020202020204" pitchFamily="34" charset="0"/>
                <a:cs typeface="Arial" panose="020B0604020202020204" pitchFamily="34" charset="0"/>
              </a:rPr>
              <a:t>I can plan instructional responses based on the student work</a:t>
            </a:r>
          </a:p>
          <a:p>
            <a:pPr marL="0" indent="0">
              <a:buNone/>
            </a:pPr>
            <a:r>
              <a:rPr lang="en-US" dirty="0" smtClean="0">
                <a:latin typeface="Arial" panose="020B0604020202020204" pitchFamily="34" charset="0"/>
                <a:cs typeface="Arial" panose="020B0604020202020204" pitchFamily="34" charset="0"/>
              </a:rPr>
              <a:t>I can work interdependently with my team of teachers to achieve these goals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677154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6000" dirty="0" smtClean="0">
                <a:solidFill>
                  <a:srgbClr val="AC8CBE"/>
                </a:solidFill>
                <a:latin typeface="Franklin Gothic Medium" panose="020B0603020102020204" pitchFamily="34" charset="0"/>
              </a:rPr>
              <a:t>Why Common Assessment?</a:t>
            </a:r>
            <a:endParaRPr lang="en-US" sz="6000" dirty="0"/>
          </a:p>
        </p:txBody>
      </p:sp>
      <p:pic>
        <p:nvPicPr>
          <p:cNvPr id="5" name="Picture 4">
            <a:hlinkClick r:id="rId3"/>
          </p:cNvPr>
          <p:cNvPicPr>
            <a:picLocks noChangeAspect="1"/>
          </p:cNvPicPr>
          <p:nvPr/>
        </p:nvPicPr>
        <p:blipFill rotWithShape="1">
          <a:blip r:embed="rId4" cstate="print"/>
          <a:srcRect l="16875" t="36666" r="46250" b="26667"/>
          <a:stretch/>
        </p:blipFill>
        <p:spPr>
          <a:xfrm>
            <a:off x="730131" y="1828800"/>
            <a:ext cx="7683738" cy="4297680"/>
          </a:xfrm>
          <a:prstGeom prst="rect">
            <a:avLst/>
          </a:prstGeom>
        </p:spPr>
      </p:pic>
    </p:spTree>
    <p:extLst>
      <p:ext uri="{BB962C8B-B14F-4D97-AF65-F5344CB8AC3E}">
        <p14:creationId xmlns:p14="http://schemas.microsoft.com/office/powerpoint/2010/main" xmlns="" val="24073508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AC8CBE"/>
                </a:solidFill>
                <a:latin typeface="Arial" panose="020B0604020202020204" pitchFamily="34" charset="0"/>
                <a:cs typeface="Arial" panose="020B0604020202020204" pitchFamily="34" charset="0"/>
              </a:rPr>
              <a:t>Our Goal</a:t>
            </a:r>
            <a:endParaRPr lang="en-US" sz="6000" b="1" dirty="0">
              <a:solidFill>
                <a:srgbClr val="AC8CB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dirty="0" smtClean="0">
                <a:latin typeface="Arial" panose="020B0604020202020204" pitchFamily="34" charset="0"/>
                <a:cs typeface="Arial" panose="020B0604020202020204" pitchFamily="34" charset="0"/>
              </a:rPr>
              <a:t>To create a systematic process that ensures every child receives additional time and support needed to learn at high levels…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So that our students are “world-ready.”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44911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AC8CBE"/>
                </a:solidFill>
                <a:latin typeface="Arial" panose="020B0604020202020204" pitchFamily="34" charset="0"/>
                <a:cs typeface="Arial" panose="020B0604020202020204" pitchFamily="34" charset="0"/>
              </a:rPr>
              <a:t>The Mission</a:t>
            </a:r>
            <a:endParaRPr lang="en-US" sz="6000" b="1" dirty="0">
              <a:solidFill>
                <a:srgbClr val="AC8CB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Arial" panose="020B0604020202020204" pitchFamily="34" charset="0"/>
                <a:cs typeface="Arial" panose="020B0604020202020204" pitchFamily="34" charset="0"/>
              </a:rPr>
              <a:t>To ensure high levels of learning for all students.</a:t>
            </a:r>
            <a:endParaRPr lang="en-US" i="1" dirty="0" smtClean="0">
              <a:latin typeface="Arial" panose="020B0604020202020204" pitchFamily="34" charset="0"/>
              <a:cs typeface="Arial" panose="020B0604020202020204" pitchFamily="34" charset="0"/>
            </a:endParaRPr>
          </a:p>
          <a:p>
            <a:pPr marL="0" indent="0">
              <a:buNone/>
            </a:pPr>
            <a:endParaRPr lang="en-US" i="1"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High levels means:</a:t>
            </a:r>
          </a:p>
          <a:p>
            <a:r>
              <a:rPr lang="en-US" dirty="0" smtClean="0">
                <a:latin typeface="Arial" panose="020B0604020202020204" pitchFamily="34" charset="0"/>
                <a:cs typeface="Arial" panose="020B0604020202020204" pitchFamily="34" charset="0"/>
              </a:rPr>
              <a:t>High school plus</a:t>
            </a:r>
          </a:p>
          <a:p>
            <a:r>
              <a:rPr lang="en-US" dirty="0" smtClean="0">
                <a:latin typeface="Arial" panose="020B0604020202020204" pitchFamily="34" charset="0"/>
                <a:cs typeface="Arial" panose="020B0604020202020204" pitchFamily="34" charset="0"/>
              </a:rPr>
              <a:t>Grade-level or better</a:t>
            </a:r>
          </a:p>
          <a:p>
            <a:r>
              <a:rPr lang="en-US" dirty="0" smtClean="0">
                <a:latin typeface="Arial" panose="020B0604020202020204" pitchFamily="34" charset="0"/>
                <a:cs typeface="Arial" panose="020B0604020202020204" pitchFamily="34" charset="0"/>
              </a:rPr>
              <a:t>Ready for whatever comes next</a:t>
            </a:r>
          </a:p>
        </p:txBody>
      </p:sp>
    </p:spTree>
    <p:extLst>
      <p:ext uri="{BB962C8B-B14F-4D97-AF65-F5344CB8AC3E}">
        <p14:creationId xmlns:p14="http://schemas.microsoft.com/office/powerpoint/2010/main" xmlns="" val="2873657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6000" b="1" spc="-300" dirty="0" smtClean="0">
                <a:solidFill>
                  <a:srgbClr val="AC8CBE"/>
                </a:solidFill>
                <a:latin typeface="Arial" panose="020B0604020202020204" pitchFamily="34" charset="0"/>
                <a:cs typeface="Arial" panose="020B0604020202020204" pitchFamily="34" charset="0"/>
              </a:rPr>
              <a:t>Fundamental Assumptions</a:t>
            </a:r>
            <a:endParaRPr lang="en-US" sz="6000" b="1" spc="-300" dirty="0">
              <a:solidFill>
                <a:srgbClr val="AC8CB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Not all students learn in the same way.</a:t>
            </a:r>
          </a:p>
          <a:p>
            <a:r>
              <a:rPr lang="en-US" dirty="0" smtClean="0">
                <a:latin typeface="Arial" panose="020B0604020202020204" pitchFamily="34" charset="0"/>
                <a:cs typeface="Arial" panose="020B0604020202020204" pitchFamily="34" charset="0"/>
              </a:rPr>
              <a:t>Not all students learn at the same speed.</a:t>
            </a:r>
          </a:p>
          <a:p>
            <a:r>
              <a:rPr lang="en-US" dirty="0" smtClean="0">
                <a:latin typeface="Arial" panose="020B0604020202020204" pitchFamily="34" charset="0"/>
                <a:cs typeface="Arial" panose="020B0604020202020204" pitchFamily="34" charset="0"/>
              </a:rPr>
              <a:t>Some students lack prior knowledge and skills.</a:t>
            </a:r>
          </a:p>
          <a:p>
            <a:r>
              <a:rPr lang="en-US" dirty="0" smtClean="0">
                <a:latin typeface="Arial" panose="020B0604020202020204" pitchFamily="34" charset="0"/>
                <a:cs typeface="Arial" panose="020B0604020202020204" pitchFamily="34" charset="0"/>
              </a:rPr>
              <a:t>Some students lack proper behaviors.</a:t>
            </a:r>
          </a:p>
          <a:p>
            <a:r>
              <a:rPr lang="en-US" dirty="0" smtClean="0">
                <a:latin typeface="Arial" panose="020B0604020202020204" pitchFamily="34" charset="0"/>
                <a:cs typeface="Arial" panose="020B0604020202020204" pitchFamily="34" charset="0"/>
              </a:rPr>
              <a:t>Some students have a home life that is counterproductive to academic success.</a:t>
            </a:r>
          </a:p>
        </p:txBody>
      </p:sp>
    </p:spTree>
    <p:extLst>
      <p:ext uri="{BB962C8B-B14F-4D97-AF65-F5344CB8AC3E}">
        <p14:creationId xmlns:p14="http://schemas.microsoft.com/office/powerpoint/2010/main" xmlns="" val="21864596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latin typeface="Arial" panose="020B0604020202020204" pitchFamily="34" charset="0"/>
                <a:cs typeface="Arial" panose="020B0604020202020204" pitchFamily="34" charset="0"/>
              </a:rPr>
              <a:t>“Creating a collaborative culture is the single most important factor for successful school improvement initiatives and the first order of business for those seeking to enhance the effectiveness of their schools.”</a:t>
            </a:r>
          </a:p>
          <a:p>
            <a:pPr marL="0" indent="0" algn="r">
              <a:buNone/>
            </a:pPr>
            <a:endParaRPr lang="en-US" sz="2400" dirty="0" smtClean="0">
              <a:latin typeface="Arial" panose="020B0604020202020204" pitchFamily="34" charset="0"/>
              <a:cs typeface="Arial" panose="020B0604020202020204" pitchFamily="34" charset="0"/>
            </a:endParaRPr>
          </a:p>
          <a:p>
            <a:pPr marL="0" indent="0" algn="r">
              <a:buNone/>
            </a:pPr>
            <a:r>
              <a:rPr lang="en-US" sz="2400" dirty="0" smtClean="0">
                <a:latin typeface="Arial" panose="020B0604020202020204" pitchFamily="34" charset="0"/>
                <a:cs typeface="Arial" panose="020B0604020202020204" pitchFamily="34" charset="0"/>
              </a:rPr>
              <a:t>-Eastwood &amp; Lewis. (2002).</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Restructuring that lasts: Managing the performance gap. </a:t>
            </a:r>
            <a:r>
              <a:rPr lang="en-US" sz="2400" i="1" dirty="0" smtClean="0">
                <a:latin typeface="Arial" panose="020B0604020202020204" pitchFamily="34" charset="0"/>
                <a:cs typeface="Arial" panose="020B0604020202020204" pitchFamily="34" charset="0"/>
              </a:rPr>
              <a:t>Journal of School Leadership.</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782443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latin typeface="Arial" panose="020B0604020202020204" pitchFamily="34" charset="0"/>
                <a:cs typeface="Arial" panose="020B0604020202020204" pitchFamily="34" charset="0"/>
              </a:rPr>
              <a:t>Two fundamental beliefs:</a:t>
            </a:r>
          </a:p>
          <a:p>
            <a:pPr marL="457200" indent="-457200">
              <a:buFont typeface="+mj-lt"/>
              <a:buAutoNum type="arabicPeriod"/>
            </a:pPr>
            <a:r>
              <a:rPr lang="en-US" dirty="0" smtClean="0">
                <a:latin typeface="Arial" panose="020B0604020202020204" pitchFamily="34" charset="0"/>
                <a:cs typeface="Arial" panose="020B0604020202020204" pitchFamily="34" charset="0"/>
              </a:rPr>
              <a:t>We, as educators, accept responsibility to ensure high levels of learning for every child</a:t>
            </a:r>
          </a:p>
          <a:p>
            <a:pPr marL="457200" indent="-457200">
              <a:buFont typeface="+mj-lt"/>
              <a:buAutoNum type="arabicPeriod"/>
            </a:pPr>
            <a:r>
              <a:rPr lang="en-US" dirty="0" smtClean="0">
                <a:latin typeface="Arial" panose="020B0604020202020204" pitchFamily="34" charset="0"/>
                <a:cs typeface="Arial" panose="020B0604020202020204" pitchFamily="34" charset="0"/>
              </a:rPr>
              <a:t>We assume all students can learn at high levels</a:t>
            </a:r>
            <a:endParaRPr lang="en-US"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274638"/>
            <a:ext cx="9144000" cy="1143000"/>
          </a:xfrm>
        </p:spPr>
        <p:txBody>
          <a:bodyPr>
            <a:noAutofit/>
          </a:bodyPr>
          <a:lstStyle/>
          <a:p>
            <a:r>
              <a:rPr lang="en-US" sz="6000" b="1" spc="-150" dirty="0" smtClean="0">
                <a:solidFill>
                  <a:srgbClr val="AC8CBE"/>
                </a:solidFill>
                <a:latin typeface="Arial" panose="020B0604020202020204" pitchFamily="34" charset="0"/>
                <a:cs typeface="Arial" panose="020B0604020202020204" pitchFamily="34" charset="0"/>
              </a:rPr>
              <a:t>Collective Responsibility</a:t>
            </a:r>
            <a:endParaRPr lang="en-US" sz="6000" b="1" spc="-150" dirty="0">
              <a:solidFill>
                <a:srgbClr val="AC8CB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04317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AC8CBE"/>
                </a:solidFill>
              </a:rPr>
              <a:t>The “Right Work”</a:t>
            </a:r>
            <a:endParaRPr lang="en-US" sz="6000" dirty="0">
              <a:solidFill>
                <a:srgbClr val="AC8CBE"/>
              </a:solidFill>
            </a:endParaRPr>
          </a:p>
        </p:txBody>
      </p:sp>
      <p:grpSp>
        <p:nvGrpSpPr>
          <p:cNvPr id="4" name="Group 3"/>
          <p:cNvGrpSpPr/>
          <p:nvPr/>
        </p:nvGrpSpPr>
        <p:grpSpPr>
          <a:xfrm>
            <a:off x="304800" y="1676400"/>
            <a:ext cx="2438400" cy="1676400"/>
            <a:chOff x="838200" y="2133600"/>
            <a:chExt cx="2438400" cy="1676400"/>
          </a:xfrm>
        </p:grpSpPr>
        <p:sp>
          <p:nvSpPr>
            <p:cNvPr id="5" name="TextBox 4"/>
            <p:cNvSpPr txBox="1"/>
            <p:nvPr/>
          </p:nvSpPr>
          <p:spPr>
            <a:xfrm>
              <a:off x="838200" y="2186970"/>
              <a:ext cx="2438400" cy="1569660"/>
            </a:xfrm>
            <a:prstGeom prst="rect">
              <a:avLst/>
            </a:prstGeom>
            <a:noFill/>
            <a:ln w="25400">
              <a:noFill/>
            </a:ln>
          </p:spPr>
          <p:txBody>
            <a:bodyPr wrap="square" rtlCol="0">
              <a:spAutoFit/>
            </a:bodyPr>
            <a:lstStyle/>
            <a:p>
              <a:pPr algn="ctr"/>
              <a:r>
                <a:rPr lang="en-US" sz="3200" dirty="0" smtClean="0">
                  <a:solidFill>
                    <a:prstClr val="black"/>
                  </a:solidFill>
                  <a:cs typeface="Arial" panose="020B0604020202020204" pitchFamily="34" charset="0"/>
                </a:rPr>
                <a:t>Essential Learning (Targets)</a:t>
              </a:r>
              <a:endParaRPr lang="en-US" sz="3200" dirty="0">
                <a:solidFill>
                  <a:prstClr val="black"/>
                </a:solidFill>
                <a:cs typeface="Arial" panose="020B0604020202020204" pitchFamily="34" charset="0"/>
              </a:endParaRPr>
            </a:p>
          </p:txBody>
        </p:sp>
        <p:sp>
          <p:nvSpPr>
            <p:cNvPr id="6" name="Rounded Rectangle 5"/>
            <p:cNvSpPr/>
            <p:nvPr/>
          </p:nvSpPr>
          <p:spPr>
            <a:xfrm>
              <a:off x="838200" y="2133600"/>
              <a:ext cx="2438400" cy="1676400"/>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3" name="Group 12"/>
          <p:cNvGrpSpPr/>
          <p:nvPr/>
        </p:nvGrpSpPr>
        <p:grpSpPr>
          <a:xfrm>
            <a:off x="6400800" y="1676400"/>
            <a:ext cx="2438400" cy="1676400"/>
            <a:chOff x="6057900" y="2590800"/>
            <a:chExt cx="2438400" cy="1676400"/>
          </a:xfrm>
        </p:grpSpPr>
        <p:sp>
          <p:nvSpPr>
            <p:cNvPr id="7" name="TextBox 6"/>
            <p:cNvSpPr txBox="1"/>
            <p:nvPr/>
          </p:nvSpPr>
          <p:spPr>
            <a:xfrm>
              <a:off x="6057900" y="2682895"/>
              <a:ext cx="2438400" cy="1508105"/>
            </a:xfrm>
            <a:prstGeom prst="rect">
              <a:avLst/>
            </a:prstGeom>
            <a:noFill/>
            <a:ln w="25400">
              <a:noFill/>
            </a:ln>
          </p:spPr>
          <p:txBody>
            <a:bodyPr wrap="square" rtlCol="0">
              <a:spAutoFit/>
            </a:bodyPr>
            <a:lstStyle/>
            <a:p>
              <a:pPr algn="ctr"/>
              <a:r>
                <a:rPr lang="en-US" sz="3200" dirty="0" smtClean="0">
                  <a:solidFill>
                    <a:prstClr val="black"/>
                  </a:solidFill>
                  <a:cs typeface="Arial" panose="020B0604020202020204" pitchFamily="34" charset="0"/>
                </a:rPr>
                <a:t>Instructional Response </a:t>
              </a:r>
              <a:r>
                <a:rPr lang="en-US" sz="2800" dirty="0" smtClean="0">
                  <a:solidFill>
                    <a:prstClr val="black"/>
                  </a:solidFill>
                  <a:cs typeface="Arial" panose="020B0604020202020204" pitchFamily="34" charset="0"/>
                </a:rPr>
                <a:t>(Intervention)</a:t>
              </a:r>
              <a:endParaRPr lang="en-US" sz="2800" dirty="0">
                <a:solidFill>
                  <a:prstClr val="black"/>
                </a:solidFill>
                <a:cs typeface="Arial" panose="020B0604020202020204" pitchFamily="34" charset="0"/>
              </a:endParaRPr>
            </a:p>
          </p:txBody>
        </p:sp>
        <p:sp>
          <p:nvSpPr>
            <p:cNvPr id="8" name="Rounded Rectangle 7"/>
            <p:cNvSpPr/>
            <p:nvPr/>
          </p:nvSpPr>
          <p:spPr>
            <a:xfrm>
              <a:off x="6057900" y="2590800"/>
              <a:ext cx="2438400" cy="1676400"/>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0" name="TextBox 9"/>
          <p:cNvSpPr txBox="1"/>
          <p:nvPr/>
        </p:nvSpPr>
        <p:spPr>
          <a:xfrm>
            <a:off x="3352800" y="1981200"/>
            <a:ext cx="2438400" cy="1077218"/>
          </a:xfrm>
          <a:prstGeom prst="rect">
            <a:avLst/>
          </a:prstGeom>
          <a:noFill/>
          <a:ln w="25400">
            <a:noFill/>
          </a:ln>
        </p:spPr>
        <p:txBody>
          <a:bodyPr wrap="square" rtlCol="0">
            <a:spAutoFit/>
          </a:bodyPr>
          <a:lstStyle/>
          <a:p>
            <a:pPr algn="ctr"/>
            <a:r>
              <a:rPr lang="en-US" sz="3200" dirty="0" smtClean="0">
                <a:solidFill>
                  <a:prstClr val="black"/>
                </a:solidFill>
                <a:cs typeface="Arial" panose="020B0604020202020204" pitchFamily="34" charset="0"/>
              </a:rPr>
              <a:t>Assessment Evidence</a:t>
            </a:r>
            <a:endParaRPr lang="en-US" sz="3200" dirty="0">
              <a:solidFill>
                <a:prstClr val="black"/>
              </a:solidFill>
              <a:cs typeface="Arial" panose="020B0604020202020204" pitchFamily="34" charset="0"/>
            </a:endParaRPr>
          </a:p>
        </p:txBody>
      </p:sp>
      <p:sp>
        <p:nvSpPr>
          <p:cNvPr id="11" name="Rounded Rectangle 10"/>
          <p:cNvSpPr/>
          <p:nvPr/>
        </p:nvSpPr>
        <p:spPr>
          <a:xfrm>
            <a:off x="3352800" y="1676400"/>
            <a:ext cx="2438400" cy="1676400"/>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Down Arrow 11"/>
          <p:cNvSpPr/>
          <p:nvPr/>
        </p:nvSpPr>
        <p:spPr>
          <a:xfrm rot="16200000">
            <a:off x="2667000" y="2286000"/>
            <a:ext cx="762000" cy="457200"/>
          </a:xfrm>
          <a:prstGeom prst="downArrow">
            <a:avLst/>
          </a:prstGeom>
          <a:solidFill>
            <a:srgbClr val="AC8CBE"/>
          </a:solidFill>
          <a:ln>
            <a:solidFill>
              <a:srgbClr val="AC8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Down Arrow 13"/>
          <p:cNvSpPr/>
          <p:nvPr/>
        </p:nvSpPr>
        <p:spPr>
          <a:xfrm rot="16200000">
            <a:off x="5707380" y="2291209"/>
            <a:ext cx="762000" cy="457200"/>
          </a:xfrm>
          <a:prstGeom prst="downArrow">
            <a:avLst/>
          </a:prstGeom>
          <a:solidFill>
            <a:srgbClr val="AC8CBE"/>
          </a:solidFill>
          <a:ln>
            <a:solidFill>
              <a:srgbClr val="AC8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extBox 14"/>
          <p:cNvSpPr txBox="1"/>
          <p:nvPr/>
        </p:nvSpPr>
        <p:spPr>
          <a:xfrm>
            <a:off x="304800" y="3733800"/>
            <a:ext cx="2438400" cy="1938992"/>
          </a:xfrm>
          <a:prstGeom prst="rect">
            <a:avLst/>
          </a:prstGeom>
          <a:noFill/>
        </p:spPr>
        <p:txBody>
          <a:bodyPr wrap="square" rtlCol="0">
            <a:spAutoFit/>
          </a:bodyPr>
          <a:lstStyle/>
          <a:p>
            <a:pPr marL="114300" indent="-114300">
              <a:buFont typeface="Arial" panose="020B0604020202020204" pitchFamily="34" charset="0"/>
              <a:buChar char="•"/>
            </a:pPr>
            <a:r>
              <a:rPr lang="en-US" sz="2000" dirty="0" smtClean="0">
                <a:solidFill>
                  <a:prstClr val="black"/>
                </a:solidFill>
                <a:cs typeface="Arial" panose="020B0604020202020204" pitchFamily="34" charset="0"/>
              </a:rPr>
              <a:t>Prioritize standards; identify the essentials</a:t>
            </a:r>
          </a:p>
          <a:p>
            <a:pPr marL="114300" indent="-114300">
              <a:buFont typeface="Arial" panose="020B0604020202020204" pitchFamily="34" charset="0"/>
              <a:buChar char="•"/>
            </a:pPr>
            <a:r>
              <a:rPr lang="en-US" sz="2000" dirty="0" smtClean="0">
                <a:solidFill>
                  <a:prstClr val="black"/>
                </a:solidFill>
                <a:cs typeface="Arial" panose="020B0604020202020204" pitchFamily="34" charset="0"/>
              </a:rPr>
              <a:t>Unwrap standards to identify learning targets</a:t>
            </a:r>
            <a:endParaRPr lang="en-US" sz="2000" dirty="0">
              <a:solidFill>
                <a:prstClr val="black"/>
              </a:solidFill>
              <a:cs typeface="Arial" panose="020B0604020202020204" pitchFamily="34" charset="0"/>
            </a:endParaRPr>
          </a:p>
        </p:txBody>
      </p:sp>
      <p:sp>
        <p:nvSpPr>
          <p:cNvPr id="16" name="TextBox 15"/>
          <p:cNvSpPr txBox="1"/>
          <p:nvPr/>
        </p:nvSpPr>
        <p:spPr>
          <a:xfrm>
            <a:off x="3352800" y="3733800"/>
            <a:ext cx="2438400" cy="2862322"/>
          </a:xfrm>
          <a:prstGeom prst="rect">
            <a:avLst/>
          </a:prstGeom>
          <a:noFill/>
        </p:spPr>
        <p:txBody>
          <a:bodyPr wrap="square" rtlCol="0">
            <a:spAutoFit/>
          </a:bodyPr>
          <a:lstStyle/>
          <a:p>
            <a:pPr marL="114300" indent="-114300">
              <a:buFont typeface="Arial" panose="020B0604020202020204" pitchFamily="34" charset="0"/>
              <a:buChar char="•"/>
            </a:pPr>
            <a:r>
              <a:rPr lang="en-US" sz="2000" dirty="0" smtClean="0">
                <a:solidFill>
                  <a:prstClr val="black"/>
                </a:solidFill>
                <a:cs typeface="Arial" panose="020B0604020202020204" pitchFamily="34" charset="0"/>
              </a:rPr>
              <a:t>Plan assessment evidence from learning targets and standards</a:t>
            </a:r>
          </a:p>
          <a:p>
            <a:pPr marL="114300" indent="-114300">
              <a:buFont typeface="Arial" panose="020B0604020202020204" pitchFamily="34" charset="0"/>
              <a:buChar char="•"/>
            </a:pPr>
            <a:r>
              <a:rPr lang="en-US" sz="2000" dirty="0" smtClean="0">
                <a:solidFill>
                  <a:prstClr val="black"/>
                </a:solidFill>
                <a:cs typeface="Arial" panose="020B0604020202020204" pitchFamily="34" charset="0"/>
              </a:rPr>
              <a:t>Understand rigor and item design</a:t>
            </a:r>
          </a:p>
          <a:p>
            <a:pPr marL="114300" indent="-114300">
              <a:buFont typeface="Arial" panose="020B0604020202020204" pitchFamily="34" charset="0"/>
              <a:buChar char="•"/>
            </a:pPr>
            <a:r>
              <a:rPr lang="en-US" sz="2000" dirty="0" smtClean="0">
                <a:solidFill>
                  <a:prstClr val="black"/>
                </a:solidFill>
                <a:cs typeface="Arial" panose="020B0604020202020204" pitchFamily="34" charset="0"/>
              </a:rPr>
              <a:t>Administer common assessments</a:t>
            </a:r>
            <a:endParaRPr lang="en-US" sz="2000" dirty="0">
              <a:solidFill>
                <a:prstClr val="black"/>
              </a:solidFill>
              <a:cs typeface="Arial" panose="020B0604020202020204" pitchFamily="34" charset="0"/>
            </a:endParaRPr>
          </a:p>
        </p:txBody>
      </p:sp>
      <p:sp>
        <p:nvSpPr>
          <p:cNvPr id="17" name="TextBox 16"/>
          <p:cNvSpPr txBox="1"/>
          <p:nvPr/>
        </p:nvSpPr>
        <p:spPr>
          <a:xfrm>
            <a:off x="6400800" y="3733800"/>
            <a:ext cx="2438400" cy="1631216"/>
          </a:xfrm>
          <a:prstGeom prst="rect">
            <a:avLst/>
          </a:prstGeom>
          <a:noFill/>
        </p:spPr>
        <p:txBody>
          <a:bodyPr wrap="square" rtlCol="0">
            <a:spAutoFit/>
          </a:bodyPr>
          <a:lstStyle/>
          <a:p>
            <a:pPr marL="114300" indent="-114300">
              <a:buFont typeface="Arial" panose="020B0604020202020204" pitchFamily="34" charset="0"/>
              <a:buChar char="•"/>
            </a:pPr>
            <a:r>
              <a:rPr lang="en-US" sz="2000" dirty="0" smtClean="0">
                <a:solidFill>
                  <a:prstClr val="black"/>
                </a:solidFill>
                <a:cs typeface="Arial" panose="020B0604020202020204" pitchFamily="34" charset="0"/>
              </a:rPr>
              <a:t>Plan instructional response based on student work</a:t>
            </a:r>
          </a:p>
          <a:p>
            <a:pPr marL="114300" indent="-114300">
              <a:buFont typeface="Arial" panose="020B0604020202020204" pitchFamily="34" charset="0"/>
              <a:buChar char="•"/>
            </a:pPr>
            <a:r>
              <a:rPr lang="en-US" sz="2000" dirty="0" smtClean="0">
                <a:solidFill>
                  <a:prstClr val="black"/>
                </a:solidFill>
                <a:cs typeface="Arial" panose="020B0604020202020204" pitchFamily="34" charset="0"/>
              </a:rPr>
              <a:t>Involve students in the process</a:t>
            </a:r>
            <a:endParaRPr lang="en-US" sz="2000" dirty="0">
              <a:solidFill>
                <a:prstClr val="black"/>
              </a:solidFill>
              <a:cs typeface="Arial" panose="020B0604020202020204" pitchFamily="34" charset="0"/>
            </a:endParaRPr>
          </a:p>
        </p:txBody>
      </p:sp>
    </p:spTree>
    <p:extLst>
      <p:ext uri="{BB962C8B-B14F-4D97-AF65-F5344CB8AC3E}">
        <p14:creationId xmlns:p14="http://schemas.microsoft.com/office/powerpoint/2010/main" xmlns="" val="4060040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AC8CBE"/>
                </a:solidFill>
                <a:latin typeface="Franklin Gothic Medium" panose="020B0603020102020204" pitchFamily="34" charset="0"/>
              </a:rPr>
              <a:t>Budget Message</a:t>
            </a:r>
            <a:endParaRPr lang="en-US" sz="6000" dirty="0"/>
          </a:p>
        </p:txBody>
      </p:sp>
      <p:sp>
        <p:nvSpPr>
          <p:cNvPr id="3" name="Content Placeholder 2"/>
          <p:cNvSpPr>
            <a:spLocks noGrp="1"/>
          </p:cNvSpPr>
          <p:nvPr>
            <p:ph idx="1"/>
          </p:nvPr>
        </p:nvSpPr>
        <p:spPr>
          <a:xfrm>
            <a:off x="628650" y="1417638"/>
            <a:ext cx="8390267" cy="4391175"/>
          </a:xfrm>
        </p:spPr>
        <p:txBody>
          <a:bodyPr>
            <a:noAutofit/>
          </a:bodyPr>
          <a:lstStyle/>
          <a:p>
            <a:pPr>
              <a:lnSpc>
                <a:spcPct val="80000"/>
              </a:lnSpc>
              <a:buNone/>
            </a:pPr>
            <a:r>
              <a:rPr lang="en-US" b="1" dirty="0" smtClean="0">
                <a:latin typeface="Arial" panose="020B0604020202020204" pitchFamily="34" charset="0"/>
                <a:cs typeface="Arial" panose="020B0604020202020204" pitchFamily="34" charset="0"/>
              </a:rPr>
              <a:t>The fiscal challenges are very real.</a:t>
            </a:r>
          </a:p>
          <a:p>
            <a:pPr>
              <a:lnSpc>
                <a:spcPct val="80000"/>
              </a:lnSpc>
            </a:pPr>
            <a:r>
              <a:rPr lang="en-US" sz="2400" b="1" dirty="0" smtClean="0">
                <a:latin typeface="Arial" panose="020B0604020202020204" pitchFamily="34" charset="0"/>
                <a:cs typeface="Arial" panose="020B0604020202020204" pitchFamily="34" charset="0"/>
              </a:rPr>
              <a:t>Legacy costs continue to go up: </a:t>
            </a:r>
            <a:r>
              <a:rPr lang="en-US" sz="2400" dirty="0" smtClean="0">
                <a:latin typeface="Arial" panose="020B0604020202020204" pitchFamily="34" charset="0"/>
                <a:cs typeface="Arial" panose="020B0604020202020204" pitchFamily="34" charset="0"/>
              </a:rPr>
              <a:t>Health care and retiree benefits (over which we have no control) continue to increase in rates that far exceed inflation or any increase in State Aid.</a:t>
            </a:r>
          </a:p>
          <a:p>
            <a:pPr>
              <a:lnSpc>
                <a:spcPct val="80000"/>
              </a:lnSpc>
            </a:pPr>
            <a:r>
              <a:rPr lang="en-US" sz="2400" b="1" dirty="0" smtClean="0">
                <a:latin typeface="Arial" panose="020B0604020202020204" pitchFamily="34" charset="0"/>
                <a:cs typeface="Arial" panose="020B0604020202020204" pitchFamily="34" charset="0"/>
              </a:rPr>
              <a:t>Albany has not fulfilled its obligations to the taxpayers: </a:t>
            </a:r>
            <a:r>
              <a:rPr lang="en-US" sz="2400" dirty="0" smtClean="0">
                <a:latin typeface="Arial" panose="020B0604020202020204" pitchFamily="34" charset="0"/>
                <a:cs typeface="Arial" panose="020B0604020202020204" pitchFamily="34" charset="0"/>
              </a:rPr>
              <a:t>Albany took $7.7 million from Cortland taxpayers over the course of six years with the Gap Elimination Adjustment and is behind $3.3 million in court-ordered foundation aid.</a:t>
            </a:r>
          </a:p>
          <a:p>
            <a:pPr>
              <a:lnSpc>
                <a:spcPct val="80000"/>
              </a:lnSpc>
            </a:pPr>
            <a:r>
              <a:rPr lang="en-US" sz="2400" b="1" dirty="0" smtClean="0">
                <a:latin typeface="Arial" panose="020B0604020202020204" pitchFamily="34" charset="0"/>
                <a:cs typeface="Arial" panose="020B0604020202020204" pitchFamily="34" charset="0"/>
              </a:rPr>
              <a:t>We must stop depleting our reserves to balance the budget: </a:t>
            </a:r>
            <a:r>
              <a:rPr lang="en-US" sz="2400" dirty="0" smtClean="0">
                <a:latin typeface="Arial" panose="020B0604020202020204" pitchFamily="34" charset="0"/>
                <a:cs typeface="Arial" panose="020B0604020202020204" pitchFamily="34" charset="0"/>
              </a:rPr>
              <a:t>The use of reserves is not healthy for the district. Our savings accounts will run out in the next year or two</a:t>
            </a:r>
            <a:r>
              <a:rPr lang="en-US" sz="2400" dirty="0" smtClean="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649276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AC8CBE"/>
                </a:solidFill>
              </a:rPr>
              <a:t>Essentials</a:t>
            </a:r>
            <a:endParaRPr lang="en-US" sz="6000" dirty="0">
              <a:solidFill>
                <a:srgbClr val="AC8CB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latin typeface="Arial" panose="020B0604020202020204" pitchFamily="34" charset="0"/>
                <a:cs typeface="Arial" panose="020B0604020202020204" pitchFamily="34" charset="0"/>
              </a:rPr>
              <a:t>Essential Standards:</a:t>
            </a:r>
          </a:p>
          <a:p>
            <a:r>
              <a:rPr lang="en-US" dirty="0" smtClean="0">
                <a:latin typeface="Arial" panose="020B0604020202020204" pitchFamily="34" charset="0"/>
                <a:cs typeface="Arial" panose="020B0604020202020204" pitchFamily="34" charset="0"/>
              </a:rPr>
              <a:t>A subset of the entire list of state content and performance standards</a:t>
            </a:r>
          </a:p>
          <a:p>
            <a:r>
              <a:rPr lang="en-US" dirty="0" smtClean="0">
                <a:latin typeface="Arial" panose="020B0604020202020204" pitchFamily="34" charset="0"/>
                <a:cs typeface="Arial" panose="020B0604020202020204" pitchFamily="34" charset="0"/>
              </a:rPr>
              <a:t>Priority standards that are essential for student understanding and success</a:t>
            </a:r>
          </a:p>
          <a:p>
            <a:r>
              <a:rPr lang="en-US" dirty="0" smtClean="0">
                <a:latin typeface="Arial" panose="020B0604020202020204" pitchFamily="34" charset="0"/>
                <a:cs typeface="Arial" panose="020B0604020202020204" pitchFamily="34" charset="0"/>
              </a:rPr>
              <a:t>The standards that every teacher makes sure that every student learns prior to leaving the current grade</a:t>
            </a:r>
          </a:p>
          <a:p>
            <a:r>
              <a:rPr lang="en-US" dirty="0" smtClean="0">
                <a:latin typeface="Arial" panose="020B0604020202020204" pitchFamily="34" charset="0"/>
                <a:cs typeface="Arial" panose="020B0604020202020204" pitchFamily="34" charset="0"/>
              </a:rPr>
              <a:t>The focus of instructional and assessment time and energy (including interventions and remediation)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533668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AC8CBE"/>
                </a:solidFill>
              </a:rPr>
              <a:t>Essentials</a:t>
            </a:r>
            <a:endParaRPr lang="en-US" sz="6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pPr marL="0" indent="0">
              <a:buNone/>
            </a:pPr>
            <a:r>
              <a:rPr lang="en-US" sz="3500" dirty="0" smtClean="0">
                <a:latin typeface="Arial" panose="020B0604020202020204" pitchFamily="34" charset="0"/>
                <a:cs typeface="Arial" panose="020B0604020202020204" pitchFamily="34" charset="0"/>
              </a:rPr>
              <a:t>Essential Standards have:</a:t>
            </a:r>
          </a:p>
          <a:p>
            <a:r>
              <a:rPr lang="en-US" sz="3500" b="1" dirty="0" smtClean="0">
                <a:latin typeface="Arial" panose="020B0604020202020204" pitchFamily="34" charset="0"/>
                <a:cs typeface="Arial" panose="020B0604020202020204" pitchFamily="34" charset="0"/>
              </a:rPr>
              <a:t>Endurance</a:t>
            </a:r>
            <a:r>
              <a:rPr lang="en-US" sz="3500" dirty="0" smtClean="0">
                <a:latin typeface="Arial" panose="020B0604020202020204" pitchFamily="34" charset="0"/>
                <a:cs typeface="Arial" panose="020B0604020202020204" pitchFamily="34" charset="0"/>
              </a:rPr>
              <a:t> (is important beyond a particular grade or course)</a:t>
            </a:r>
          </a:p>
          <a:p>
            <a:r>
              <a:rPr lang="en-US" sz="3500" b="1" dirty="0" smtClean="0">
                <a:latin typeface="Arial" panose="020B0604020202020204" pitchFamily="34" charset="0"/>
                <a:cs typeface="Arial" panose="020B0604020202020204" pitchFamily="34" charset="0"/>
              </a:rPr>
              <a:t>Leverage</a:t>
            </a:r>
            <a:r>
              <a:rPr lang="en-US" sz="3500" dirty="0" smtClean="0">
                <a:latin typeface="Arial" panose="020B0604020202020204" pitchFamily="34" charset="0"/>
                <a:cs typeface="Arial" panose="020B0604020202020204" pitchFamily="34" charset="0"/>
              </a:rPr>
              <a:t> (crosses disciplinary boundaries)</a:t>
            </a:r>
          </a:p>
          <a:p>
            <a:r>
              <a:rPr lang="en-US" sz="3500" b="1" dirty="0" smtClean="0">
                <a:latin typeface="Arial" panose="020B0604020202020204" pitchFamily="34" charset="0"/>
                <a:cs typeface="Arial" panose="020B0604020202020204" pitchFamily="34" charset="0"/>
              </a:rPr>
              <a:t>Readiness</a:t>
            </a:r>
            <a:r>
              <a:rPr lang="en-US" sz="3500" dirty="0" smtClean="0">
                <a:latin typeface="Arial" panose="020B0604020202020204" pitchFamily="34" charset="0"/>
                <a:cs typeface="Arial" panose="020B0604020202020204" pitchFamily="34" charset="0"/>
              </a:rPr>
              <a:t> (needed for the next level of learning)</a:t>
            </a:r>
          </a:p>
          <a:p>
            <a:endParaRPr lang="en-US" dirty="0">
              <a:latin typeface="Arial" panose="020B0604020202020204" pitchFamily="34" charset="0"/>
              <a:cs typeface="Arial" panose="020B0604020202020204" pitchFamily="34" charset="0"/>
            </a:endParaRPr>
          </a:p>
          <a:p>
            <a:pPr marL="0" indent="0" algn="r">
              <a:buNone/>
            </a:pPr>
            <a:r>
              <a:rPr lang="en-US" dirty="0" smtClean="0">
                <a:latin typeface="Arial" panose="020B0604020202020204" pitchFamily="34" charset="0"/>
                <a:cs typeface="Arial" panose="020B0604020202020204" pitchFamily="34" charset="0"/>
              </a:rPr>
              <a:t>-Reeves. (2002).</a:t>
            </a:r>
            <a:br>
              <a:rPr lang="en-US"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The Leader’s Guide to Standards: A Blueprint for Educational Equity and Excellence</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992165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AC8CBE"/>
                </a:solidFill>
              </a:rPr>
              <a:t>Essentials</a:t>
            </a:r>
            <a:endParaRPr lang="en-US" sz="6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Arial" panose="020B0604020202020204" pitchFamily="34" charset="0"/>
                <a:cs typeface="Arial" panose="020B0604020202020204" pitchFamily="34" charset="0"/>
              </a:rPr>
              <a:t>Essential Standards:</a:t>
            </a:r>
          </a:p>
          <a:p>
            <a:r>
              <a:rPr lang="en-US" dirty="0" smtClean="0">
                <a:latin typeface="Arial" panose="020B0604020202020204" pitchFamily="34" charset="0"/>
                <a:cs typeface="Arial" panose="020B0604020202020204" pitchFamily="34" charset="0"/>
              </a:rPr>
              <a:t>Which standards are essential at each grade level and course?</a:t>
            </a:r>
          </a:p>
          <a:p>
            <a:r>
              <a:rPr lang="en-US" dirty="0" smtClean="0">
                <a:latin typeface="Arial" panose="020B0604020202020204" pitchFamily="34" charset="0"/>
                <a:cs typeface="Arial" panose="020B0604020202020204" pitchFamily="34" charset="0"/>
              </a:rPr>
              <a:t>Which standards have endurance, leverage, and readiness?</a:t>
            </a:r>
          </a:p>
          <a:p>
            <a:r>
              <a:rPr lang="en-US" dirty="0" smtClean="0">
                <a:latin typeface="Arial" panose="020B0604020202020204" pitchFamily="34" charset="0"/>
                <a:cs typeface="Arial" panose="020B0604020202020204" pitchFamily="34" charset="0"/>
              </a:rPr>
              <a:t>Which standards have our students failed to master on state assessments?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044765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AC8CBE"/>
                </a:solidFill>
              </a:rPr>
              <a:t>Essentials</a:t>
            </a:r>
            <a:endParaRPr lang="en-US" sz="6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Arial" panose="020B0604020202020204" pitchFamily="34" charset="0"/>
                <a:cs typeface="Arial" panose="020B0604020202020204" pitchFamily="34" charset="0"/>
              </a:rPr>
              <a:t>Four Steps:</a:t>
            </a:r>
          </a:p>
          <a:p>
            <a:r>
              <a:rPr lang="en-US" dirty="0" smtClean="0">
                <a:latin typeface="Arial" panose="020B0604020202020204" pitchFamily="34" charset="0"/>
                <a:cs typeface="Arial" panose="020B0604020202020204" pitchFamily="34" charset="0"/>
              </a:rPr>
              <a:t>Use criteria to filter individually</a:t>
            </a:r>
          </a:p>
          <a:p>
            <a:r>
              <a:rPr lang="en-US" dirty="0" smtClean="0">
                <a:latin typeface="Arial" panose="020B0604020202020204" pitchFamily="34" charset="0"/>
                <a:cs typeface="Arial" panose="020B0604020202020204" pitchFamily="34" charset="0"/>
              </a:rPr>
              <a:t>Develop a draft consensus list</a:t>
            </a:r>
          </a:p>
          <a:p>
            <a:r>
              <a:rPr lang="en-US" dirty="0" smtClean="0">
                <a:latin typeface="Arial" panose="020B0604020202020204" pitchFamily="34" charset="0"/>
                <a:cs typeface="Arial" panose="020B0604020202020204" pitchFamily="34" charset="0"/>
              </a:rPr>
              <a:t>Compare with data and test blueprints</a:t>
            </a:r>
          </a:p>
          <a:p>
            <a:r>
              <a:rPr lang="en-US" dirty="0" smtClean="0">
                <a:latin typeface="Arial" panose="020B0604020202020204" pitchFamily="34" charset="0"/>
                <a:cs typeface="Arial" panose="020B0604020202020204" pitchFamily="34" charset="0"/>
              </a:rPr>
              <a:t>Review for vertical alignment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80296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AC8CBE"/>
                </a:solidFill>
              </a:rPr>
              <a:t>Unpacking </a:t>
            </a:r>
            <a:r>
              <a:rPr lang="en-US" b="1" dirty="0" smtClean="0">
                <a:solidFill>
                  <a:srgbClr val="AC8CBE"/>
                </a:solidFill>
              </a:rPr>
              <a:t>(unwrapping)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Arial" panose="020B0604020202020204" pitchFamily="34" charset="0"/>
                <a:cs typeface="Arial" panose="020B0604020202020204" pitchFamily="34" charset="0"/>
              </a:rPr>
              <a:t>For each essential standard:</a:t>
            </a:r>
          </a:p>
          <a:p>
            <a:r>
              <a:rPr lang="en-US" dirty="0" smtClean="0">
                <a:latin typeface="Arial" panose="020B0604020202020204" pitchFamily="34" charset="0"/>
                <a:cs typeface="Arial" panose="020B0604020202020204" pitchFamily="34" charset="0"/>
              </a:rPr>
              <a:t>Focus on the key words</a:t>
            </a:r>
          </a:p>
          <a:p>
            <a:r>
              <a:rPr lang="en-US" dirty="0" smtClean="0">
                <a:latin typeface="Arial" panose="020B0604020202020204" pitchFamily="34" charset="0"/>
                <a:cs typeface="Arial" panose="020B0604020202020204" pitchFamily="34" charset="0"/>
              </a:rPr>
              <a:t>Identify skills &amp; knowledge</a:t>
            </a:r>
          </a:p>
          <a:p>
            <a:r>
              <a:rPr lang="en-US" dirty="0" smtClean="0">
                <a:latin typeface="Arial" panose="020B0604020202020204" pitchFamily="34" charset="0"/>
                <a:cs typeface="Arial" panose="020B0604020202020204" pitchFamily="34" charset="0"/>
              </a:rPr>
              <a:t>Identify academic &amp; technical vocabulary</a:t>
            </a:r>
          </a:p>
          <a:p>
            <a:r>
              <a:rPr lang="en-US" dirty="0" smtClean="0">
                <a:latin typeface="Arial" panose="020B0604020202020204" pitchFamily="34" charset="0"/>
                <a:cs typeface="Arial" panose="020B0604020202020204" pitchFamily="34" charset="0"/>
              </a:rPr>
              <a:t>Identify level of rigor</a:t>
            </a:r>
          </a:p>
          <a:p>
            <a:r>
              <a:rPr lang="en-US" dirty="0" smtClean="0">
                <a:latin typeface="Arial" panose="020B0604020202020204" pitchFamily="34" charset="0"/>
                <a:cs typeface="Arial" panose="020B0604020202020204" pitchFamily="34" charset="0"/>
              </a:rPr>
              <a:t>Identify big ideas behind the standard</a:t>
            </a:r>
          </a:p>
          <a:p>
            <a:r>
              <a:rPr lang="en-US" dirty="0" smtClean="0">
                <a:latin typeface="Arial" panose="020B0604020202020204" pitchFamily="34" charset="0"/>
                <a:cs typeface="Arial" panose="020B0604020202020204" pitchFamily="34" charset="0"/>
              </a:rPr>
              <a:t>Identify essential and guiding questions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596121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AC8CBE"/>
                </a:solidFill>
                <a:latin typeface="Arial" panose="020B0604020202020204" pitchFamily="34" charset="0"/>
                <a:cs typeface="Arial" panose="020B0604020202020204" pitchFamily="34" charset="0"/>
              </a:rPr>
              <a:t>Guaranteed &amp; Viable</a:t>
            </a:r>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a:latin typeface="Arial" panose="020B0604020202020204" pitchFamily="34" charset="0"/>
                <a:cs typeface="Arial" panose="020B0604020202020204" pitchFamily="34" charset="0"/>
              </a:rPr>
              <a:t>To get to a guaranteed and viable curriculum, we use the teaching-learning cycle and these steps:</a:t>
            </a:r>
          </a:p>
          <a:p>
            <a:r>
              <a:rPr lang="en-US" sz="2800" dirty="0">
                <a:latin typeface="Arial" panose="020B0604020202020204" pitchFamily="34" charset="0"/>
                <a:cs typeface="Arial" panose="020B0604020202020204" pitchFamily="34" charset="0"/>
              </a:rPr>
              <a:t>Identifying essentials</a:t>
            </a:r>
          </a:p>
          <a:p>
            <a:r>
              <a:rPr lang="en-US" sz="2800" dirty="0">
                <a:latin typeface="Arial" panose="020B0604020202020204" pitchFamily="34" charset="0"/>
                <a:cs typeface="Arial" panose="020B0604020202020204" pitchFamily="34" charset="0"/>
              </a:rPr>
              <a:t>Agenda for identifying essentials</a:t>
            </a:r>
          </a:p>
          <a:p>
            <a:r>
              <a:rPr lang="en-US" sz="2800" dirty="0">
                <a:latin typeface="Arial" panose="020B0604020202020204" pitchFamily="34" charset="0"/>
                <a:cs typeface="Arial" panose="020B0604020202020204" pitchFamily="34" charset="0"/>
              </a:rPr>
              <a:t>Agenda for unpacking/unwrapping (organizer)</a:t>
            </a:r>
          </a:p>
          <a:p>
            <a:r>
              <a:rPr lang="en-US" sz="2800" dirty="0">
                <a:latin typeface="Arial" panose="020B0604020202020204" pitchFamily="34" charset="0"/>
                <a:cs typeface="Arial" panose="020B0604020202020204" pitchFamily="34" charset="0"/>
              </a:rPr>
              <a:t>Agenda for developing "I Can" statements</a:t>
            </a:r>
          </a:p>
          <a:p>
            <a:r>
              <a:rPr lang="en-US" sz="2800" dirty="0">
                <a:latin typeface="Arial" panose="020B0604020202020204" pitchFamily="34" charset="0"/>
                <a:cs typeface="Arial" panose="020B0604020202020204" pitchFamily="34" charset="0"/>
              </a:rPr>
              <a:t>Common formative assessment development</a:t>
            </a:r>
          </a:p>
          <a:p>
            <a:r>
              <a:rPr lang="en-US" sz="2800" dirty="0">
                <a:latin typeface="Arial" panose="020B0604020202020204" pitchFamily="34" charset="0"/>
                <a:cs typeface="Arial" panose="020B0604020202020204" pitchFamily="34" charset="0"/>
              </a:rPr>
              <a:t>Protocol identification/selection/preparation</a:t>
            </a:r>
          </a:p>
          <a:p>
            <a:r>
              <a:rPr lang="en-US" sz="2800" dirty="0">
                <a:latin typeface="Arial" panose="020B0604020202020204" pitchFamily="34" charset="0"/>
                <a:cs typeface="Arial" panose="020B0604020202020204" pitchFamily="34" charset="0"/>
              </a:rPr>
              <a:t>Looking at student work</a:t>
            </a:r>
          </a:p>
          <a:p>
            <a:r>
              <a:rPr lang="en-US" sz="2800" dirty="0">
                <a:latin typeface="Arial" panose="020B0604020202020204" pitchFamily="34" charset="0"/>
                <a:cs typeface="Arial" panose="020B0604020202020204" pitchFamily="34" charset="0"/>
              </a:rPr>
              <a:t>Making instructional and curriculum decisions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707044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AC8CBE"/>
                </a:solidFill>
                <a:latin typeface="Arial" panose="020B0604020202020204" pitchFamily="34" charset="0"/>
                <a:cs typeface="Arial" panose="020B0604020202020204" pitchFamily="34" charset="0"/>
              </a:rPr>
              <a:t>Our Timeline</a:t>
            </a:r>
            <a:endParaRPr lang="en-US" sz="6000" b="1" dirty="0">
              <a:solidFill>
                <a:srgbClr val="AC8CB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dirty="0" smtClean="0">
                <a:latin typeface="Arial" panose="020B0604020202020204" pitchFamily="34" charset="0"/>
                <a:cs typeface="Arial" panose="020B0604020202020204" pitchFamily="34" charset="0"/>
              </a:rPr>
              <a:t>2016-2017:</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Q1: Essentials and Learning Targets</a:t>
            </a:r>
          </a:p>
          <a:p>
            <a:pPr marL="0" indent="0">
              <a:buNone/>
            </a:pPr>
            <a:r>
              <a:rPr lang="en-US" dirty="0" smtClean="0">
                <a:latin typeface="Arial" panose="020B0604020202020204" pitchFamily="34" charset="0"/>
                <a:cs typeface="Arial" panose="020B0604020202020204" pitchFamily="34" charset="0"/>
              </a:rPr>
              <a:t>	Q2: Common Formative Assessments</a:t>
            </a:r>
          </a:p>
          <a:p>
            <a:pPr marL="0" indent="0">
              <a:buNone/>
            </a:pPr>
            <a:r>
              <a:rPr lang="en-US" dirty="0" smtClean="0">
                <a:latin typeface="Arial" panose="020B0604020202020204" pitchFamily="34" charset="0"/>
                <a:cs typeface="Arial" panose="020B0604020202020204" pitchFamily="34" charset="0"/>
              </a:rPr>
              <a:t>	Q3: Teaching Learning Cycle</a:t>
            </a:r>
          </a:p>
          <a:p>
            <a:pPr marL="0" indent="0">
              <a:buNone/>
            </a:pPr>
            <a:r>
              <a:rPr lang="en-US" dirty="0" smtClean="0">
                <a:latin typeface="Arial" panose="020B0604020202020204" pitchFamily="34" charset="0"/>
                <a:cs typeface="Arial" panose="020B0604020202020204" pitchFamily="34" charset="0"/>
              </a:rPr>
              <a:t>	Q4: Teaching Learning Cycle</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All courses 7-12, math K-2,</a:t>
            </a:r>
          </a:p>
          <a:p>
            <a:pPr marL="0" indent="0">
              <a:buNone/>
            </a:pPr>
            <a:r>
              <a:rPr lang="en-US" dirty="0" smtClean="0">
                <a:latin typeface="Arial" panose="020B0604020202020204" pitchFamily="34" charset="0"/>
                <a:cs typeface="Arial" panose="020B0604020202020204" pitchFamily="34" charset="0"/>
              </a:rPr>
              <a:t>math &amp; ELA 3-6</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82224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AC8CBE"/>
                </a:solidFill>
                <a:latin typeface="Arial" panose="020B0604020202020204" pitchFamily="34" charset="0"/>
                <a:cs typeface="Arial" panose="020B0604020202020204" pitchFamily="34" charset="0"/>
              </a:rPr>
              <a:t>Our Timeline</a:t>
            </a:r>
            <a:endParaRPr lang="en-US" sz="6000" b="1" dirty="0">
              <a:solidFill>
                <a:srgbClr val="AC8CB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smtClean="0">
                <a:latin typeface="Arial" panose="020B0604020202020204" pitchFamily="34" charset="0"/>
                <a:cs typeface="Arial" panose="020B0604020202020204" pitchFamily="34" charset="0"/>
              </a:rPr>
              <a:t>2017-2018 (year 2 courses):</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Q1: Essentials and Learning Targets</a:t>
            </a:r>
          </a:p>
          <a:p>
            <a:pPr marL="0" indent="0">
              <a:buNone/>
            </a:pPr>
            <a:r>
              <a:rPr lang="en-US" dirty="0" smtClean="0">
                <a:latin typeface="Arial" panose="020B0604020202020204" pitchFamily="34" charset="0"/>
                <a:cs typeface="Arial" panose="020B0604020202020204" pitchFamily="34" charset="0"/>
              </a:rPr>
              <a:t>	Q2: Common Formative Assessments</a:t>
            </a:r>
          </a:p>
          <a:p>
            <a:pPr marL="0" indent="0">
              <a:buNone/>
            </a:pPr>
            <a:r>
              <a:rPr lang="en-US" dirty="0" smtClean="0">
                <a:latin typeface="Arial" panose="020B0604020202020204" pitchFamily="34" charset="0"/>
                <a:cs typeface="Arial" panose="020B0604020202020204" pitchFamily="34" charset="0"/>
              </a:rPr>
              <a:t>	Q3: Teaching Learning Cycle</a:t>
            </a:r>
          </a:p>
          <a:p>
            <a:pPr marL="0" indent="0">
              <a:buNone/>
            </a:pPr>
            <a:r>
              <a:rPr lang="en-US" dirty="0" smtClean="0">
                <a:latin typeface="Arial" panose="020B0604020202020204" pitchFamily="34" charset="0"/>
                <a:cs typeface="Arial" panose="020B0604020202020204" pitchFamily="34" charset="0"/>
              </a:rPr>
              <a:t>	Q4: Teaching Learning Cycle</a:t>
            </a:r>
          </a:p>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Year 1 (courses </a:t>
            </a:r>
            <a:r>
              <a:rPr lang="en-US" dirty="0">
                <a:latin typeface="Arial" panose="020B0604020202020204" pitchFamily="34" charset="0"/>
                <a:cs typeface="Arial" panose="020B0604020202020204" pitchFamily="34" charset="0"/>
              </a:rPr>
              <a:t>7-12, math </a:t>
            </a:r>
            <a:r>
              <a:rPr lang="en-US" dirty="0" smtClean="0">
                <a:latin typeface="Arial" panose="020B0604020202020204" pitchFamily="34" charset="0"/>
                <a:cs typeface="Arial" panose="020B0604020202020204" pitchFamily="34" charset="0"/>
              </a:rPr>
              <a:t>K-2, math </a:t>
            </a:r>
            <a:r>
              <a:rPr lang="en-US" dirty="0">
                <a:latin typeface="Arial" panose="020B0604020202020204" pitchFamily="34" charset="0"/>
                <a:cs typeface="Arial" panose="020B0604020202020204" pitchFamily="34" charset="0"/>
              </a:rPr>
              <a:t>&amp; ELA </a:t>
            </a:r>
            <a:r>
              <a:rPr lang="en-US" dirty="0" smtClean="0">
                <a:latin typeface="Arial" panose="020B0604020202020204" pitchFamily="34" charset="0"/>
                <a:cs typeface="Arial" panose="020B0604020202020204" pitchFamily="34" charset="0"/>
              </a:rPr>
              <a:t>3-6) continue with at least one “Cycle”</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each Q</a:t>
            </a:r>
            <a:endParaRPr lang="en-US"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620252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143000"/>
          </a:xfrm>
        </p:spPr>
        <p:txBody>
          <a:bodyPr>
            <a:normAutofit fontScale="90000"/>
          </a:bodyPr>
          <a:lstStyle/>
          <a:p>
            <a:r>
              <a:rPr lang="en-US" sz="6000" b="1" dirty="0" smtClean="0">
                <a:solidFill>
                  <a:srgbClr val="AC8CBE"/>
                </a:solidFill>
                <a:latin typeface="Arial" panose="020B0604020202020204" pitchFamily="34" charset="0"/>
                <a:cs typeface="Arial" panose="020B0604020202020204" pitchFamily="34" charset="0"/>
              </a:rPr>
              <a:t>Teaching Learning Cycle</a:t>
            </a:r>
            <a:endParaRPr lang="en-US" sz="60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5874530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74110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6000" dirty="0" smtClean="0">
                <a:solidFill>
                  <a:srgbClr val="AC8CBE"/>
                </a:solidFill>
                <a:latin typeface="Franklin Gothic Medium" panose="020B0603020102020204" pitchFamily="34" charset="0"/>
              </a:rPr>
              <a:t>Looking at Student Work</a:t>
            </a:r>
            <a:endParaRPr lang="en-US" sz="6000" dirty="0"/>
          </a:p>
        </p:txBody>
      </p:sp>
      <p:sp>
        <p:nvSpPr>
          <p:cNvPr id="3" name="Content Placeholder 2"/>
          <p:cNvSpPr>
            <a:spLocks noGrp="1"/>
          </p:cNvSpPr>
          <p:nvPr>
            <p:ph idx="1"/>
          </p:nvPr>
        </p:nvSpPr>
        <p:spPr>
          <a:xfrm>
            <a:off x="628650" y="1676400"/>
            <a:ext cx="8390267" cy="5029200"/>
          </a:xfrm>
        </p:spPr>
        <p:txBody>
          <a:bodyPr>
            <a:noAutofit/>
          </a:bodyPr>
          <a:lstStyle/>
          <a:p>
            <a:pPr marL="0" indent="0">
              <a:buNone/>
            </a:pPr>
            <a:r>
              <a:rPr lang="en-US" dirty="0" smtClean="0">
                <a:latin typeface="Arial" panose="020B0604020202020204" pitchFamily="34" charset="0"/>
                <a:cs typeface="Arial" panose="020B0604020202020204" pitchFamily="34" charset="0"/>
              </a:rPr>
              <a:t>Using the 3A protocol:</a:t>
            </a:r>
          </a:p>
          <a:p>
            <a:pPr marL="400050" lvl="1" indent="0">
              <a:buNone/>
            </a:pPr>
            <a:r>
              <a:rPr lang="en-US" b="1" dirty="0" smtClean="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nalysis</a:t>
            </a:r>
          </a:p>
          <a:p>
            <a:pPr marL="400050" lvl="1" indent="0">
              <a:buNone/>
            </a:pPr>
            <a:r>
              <a:rPr lang="en-US" b="1" dirty="0" smtClean="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ction</a:t>
            </a:r>
          </a:p>
          <a:p>
            <a:pPr marL="400050" lvl="1" indent="0">
              <a:buNone/>
            </a:pPr>
            <a:r>
              <a:rPr lang="en-US" b="1" dirty="0" smtClean="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ssessment</a:t>
            </a:r>
          </a:p>
          <a:p>
            <a:pPr marL="0" indent="0">
              <a:buNone/>
            </a:pPr>
            <a:r>
              <a:rPr lang="en-US" dirty="0" smtClean="0">
                <a:latin typeface="Arial" panose="020B0604020202020204" pitchFamily="34" charset="0"/>
                <a:cs typeface="Arial" panose="020B0604020202020204" pitchFamily="34" charset="0"/>
              </a:rPr>
              <a:t>The 3A protocol is a scaffold</a:t>
            </a:r>
          </a:p>
          <a:p>
            <a:pPr marL="400050" lvl="1" indent="0">
              <a:buNone/>
            </a:pPr>
            <a:r>
              <a:rPr lang="en-US" dirty="0" smtClean="0">
                <a:latin typeface="Arial" panose="020B0604020202020204" pitchFamily="34" charset="0"/>
                <a:cs typeface="Arial" panose="020B0604020202020204" pitchFamily="34" charset="0"/>
              </a:rPr>
              <a:t>The sheet is not the point</a:t>
            </a:r>
          </a:p>
          <a:p>
            <a:pPr marL="400050" lvl="1" indent="0">
              <a:buNone/>
            </a:pPr>
            <a:r>
              <a:rPr lang="en-US" dirty="0" smtClean="0">
                <a:latin typeface="Arial" panose="020B0604020202020204" pitchFamily="34" charset="0"/>
                <a:cs typeface="Arial" panose="020B0604020202020204" pitchFamily="34" charset="0"/>
              </a:rPr>
              <a:t>Filling out boxes is not the point</a:t>
            </a:r>
          </a:p>
          <a:p>
            <a:pPr marL="400050" lvl="1" indent="0">
              <a:buNone/>
            </a:pPr>
            <a:r>
              <a:rPr lang="en-US" dirty="0" smtClean="0">
                <a:latin typeface="Arial" panose="020B0604020202020204" pitchFamily="34" charset="0"/>
                <a:cs typeface="Arial" panose="020B0604020202020204" pitchFamily="34" charset="0"/>
              </a:rPr>
              <a:t>It’s a scaffold until it’s cultural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19480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AC8CBE"/>
                </a:solidFill>
                <a:latin typeface="Franklin Gothic Medium" panose="020B0603020102020204" pitchFamily="34" charset="0"/>
              </a:rPr>
              <a:t>Budget Message</a:t>
            </a:r>
            <a:endParaRPr lang="en-US" sz="6000" dirty="0"/>
          </a:p>
        </p:txBody>
      </p:sp>
      <p:sp>
        <p:nvSpPr>
          <p:cNvPr id="3" name="Content Placeholder 2"/>
          <p:cNvSpPr>
            <a:spLocks noGrp="1"/>
          </p:cNvSpPr>
          <p:nvPr>
            <p:ph idx="1"/>
          </p:nvPr>
        </p:nvSpPr>
        <p:spPr>
          <a:xfrm>
            <a:off x="628650" y="1417638"/>
            <a:ext cx="8390267" cy="4391175"/>
          </a:xfrm>
        </p:spPr>
        <p:txBody>
          <a:bodyPr>
            <a:noAutofit/>
          </a:bodyPr>
          <a:lstStyle/>
          <a:p>
            <a:pPr>
              <a:lnSpc>
                <a:spcPct val="80000"/>
              </a:lnSpc>
              <a:buNone/>
            </a:pPr>
            <a:r>
              <a:rPr lang="en-US" b="1" dirty="0" smtClean="0">
                <a:latin typeface="Arial" panose="020B0604020202020204" pitchFamily="34" charset="0"/>
                <a:cs typeface="Arial" panose="020B0604020202020204" pitchFamily="34" charset="0"/>
              </a:rPr>
              <a:t>We’re building a budget for next year and beyond.</a:t>
            </a:r>
          </a:p>
          <a:p>
            <a:pPr>
              <a:lnSpc>
                <a:spcPct val="80000"/>
              </a:lnSpc>
            </a:pPr>
            <a:r>
              <a:rPr lang="en-US" sz="2400" b="1" dirty="0" smtClean="0">
                <a:latin typeface="Arial" panose="020B0604020202020204" pitchFamily="34" charset="0"/>
                <a:cs typeface="Arial" panose="020B0604020202020204" pitchFamily="34" charset="0"/>
              </a:rPr>
              <a:t>We must continue to take care of our facilities: </a:t>
            </a:r>
            <a:r>
              <a:rPr lang="en-US" sz="2400" dirty="0" smtClean="0">
                <a:latin typeface="Arial" panose="020B0604020202020204" pitchFamily="34" charset="0"/>
                <a:cs typeface="Arial" panose="020B0604020202020204" pitchFamily="34" charset="0"/>
              </a:rPr>
              <a:t>The Board of Education has commissioned a study to explore more efficient ways to utilize our existing buildings as well as maximize the educational opportunities for students.</a:t>
            </a:r>
          </a:p>
          <a:p>
            <a:pPr>
              <a:lnSpc>
                <a:spcPct val="80000"/>
              </a:lnSpc>
            </a:pPr>
            <a:r>
              <a:rPr lang="en-US" sz="2400" b="1" dirty="0" smtClean="0">
                <a:latin typeface="Arial" panose="020B0604020202020204" pitchFamily="34" charset="0"/>
                <a:cs typeface="Arial" panose="020B0604020202020204" pitchFamily="34" charset="0"/>
              </a:rPr>
              <a:t>We must contain legacy costs:  </a:t>
            </a:r>
            <a:r>
              <a:rPr lang="en-US" sz="2400" dirty="0" smtClean="0">
                <a:latin typeface="Arial" panose="020B0604020202020204" pitchFamily="34" charset="0"/>
                <a:cs typeface="Arial" panose="020B0604020202020204" pitchFamily="34" charset="0"/>
              </a:rPr>
              <a:t>Costs for retirement systems and health care are out of our direct control. We will continue to work with our bargaining units to contain costs. Many retirees are living longer than they worked with the district.</a:t>
            </a:r>
          </a:p>
          <a:p>
            <a:pPr>
              <a:lnSpc>
                <a:spcPct val="80000"/>
              </a:lnSpc>
            </a:pPr>
            <a:r>
              <a:rPr lang="en-US" sz="2400" b="1" dirty="0" smtClean="0">
                <a:latin typeface="Arial" panose="020B0604020202020204" pitchFamily="34" charset="0"/>
                <a:cs typeface="Arial" panose="020B0604020202020204" pitchFamily="34" charset="0"/>
              </a:rPr>
              <a:t>We must continue to keep “students </a:t>
            </a:r>
            <a:r>
              <a:rPr lang="en-US" sz="2400" b="1" dirty="0" smtClean="0">
                <a:latin typeface="Arial" panose="020B0604020202020204" pitchFamily="34" charset="0"/>
                <a:cs typeface="Arial" panose="020B0604020202020204" pitchFamily="34" charset="0"/>
              </a:rPr>
              <a:t>first:” </a:t>
            </a:r>
            <a:r>
              <a:rPr lang="en-US" sz="2400" dirty="0" smtClean="0">
                <a:latin typeface="Arial" panose="020B0604020202020204" pitchFamily="34" charset="0"/>
                <a:cs typeface="Arial" panose="020B0604020202020204" pitchFamily="34" charset="0"/>
              </a:rPr>
              <a:t>Our students expect and deserve a quality, “world ready” education. Our decisions must always be based on their best interest.</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649276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6000" dirty="0" smtClean="0">
                <a:solidFill>
                  <a:srgbClr val="AC8CBE"/>
                </a:solidFill>
                <a:latin typeface="Franklin Gothic Medium" panose="020B0603020102020204" pitchFamily="34" charset="0"/>
              </a:rPr>
              <a:t>Looking at Student Work</a:t>
            </a:r>
            <a:endParaRPr lang="en-US" sz="6000" dirty="0"/>
          </a:p>
        </p:txBody>
      </p:sp>
      <p:sp>
        <p:nvSpPr>
          <p:cNvPr id="3" name="Content Placeholder 2"/>
          <p:cNvSpPr>
            <a:spLocks noGrp="1"/>
          </p:cNvSpPr>
          <p:nvPr>
            <p:ph idx="1"/>
          </p:nvPr>
        </p:nvSpPr>
        <p:spPr>
          <a:xfrm>
            <a:off x="628650" y="1676400"/>
            <a:ext cx="8390267" cy="5029200"/>
          </a:xfrm>
        </p:spPr>
        <p:txBody>
          <a:bodyPr>
            <a:noAutofit/>
          </a:bodyPr>
          <a:lstStyle/>
          <a:p>
            <a:pPr marL="0" indent="0">
              <a:buNone/>
            </a:pPr>
            <a:r>
              <a:rPr lang="en-US" dirty="0" smtClean="0">
                <a:latin typeface="Arial" panose="020B0604020202020204" pitchFamily="34" charset="0"/>
                <a:cs typeface="Arial" panose="020B0604020202020204" pitchFamily="34" charset="0"/>
              </a:rPr>
              <a:t>It’s part of a cultural shift: We want the Teaching-Learning Cycle to be our standard operating procedure – not a special event.</a:t>
            </a:r>
          </a:p>
          <a:p>
            <a:pPr marL="0" indent="0">
              <a:buNone/>
            </a:pPr>
            <a:r>
              <a:rPr lang="en-US" dirty="0" smtClean="0">
                <a:latin typeface="Arial" panose="020B0604020202020204" pitchFamily="34" charset="0"/>
                <a:cs typeface="Arial" panose="020B0604020202020204" pitchFamily="34" charset="0"/>
              </a:rPr>
              <a:t>It might feel like it’s another thing that we have to do. </a:t>
            </a:r>
          </a:p>
          <a:p>
            <a:pPr marL="0" indent="0">
              <a:buNone/>
            </a:pPr>
            <a:r>
              <a:rPr lang="en-US" dirty="0" smtClean="0">
                <a:latin typeface="Arial" panose="020B0604020202020204" pitchFamily="34" charset="0"/>
                <a:cs typeface="Arial" panose="020B0604020202020204" pitchFamily="34" charset="0"/>
              </a:rPr>
              <a:t>We want to get to the point that it’s just our culture.</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816121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6000" dirty="0" smtClean="0">
                <a:solidFill>
                  <a:srgbClr val="AC8CBE"/>
                </a:solidFill>
                <a:latin typeface="Franklin Gothic Medium" panose="020B0603020102020204" pitchFamily="34" charset="0"/>
              </a:rPr>
              <a:t>Looking at Student Work</a:t>
            </a:r>
            <a:endParaRPr lang="en-US" sz="6000" dirty="0"/>
          </a:p>
        </p:txBody>
      </p:sp>
      <p:sp>
        <p:nvSpPr>
          <p:cNvPr id="3" name="Content Placeholder 2"/>
          <p:cNvSpPr>
            <a:spLocks noGrp="1"/>
          </p:cNvSpPr>
          <p:nvPr>
            <p:ph idx="1"/>
          </p:nvPr>
        </p:nvSpPr>
        <p:spPr>
          <a:xfrm>
            <a:off x="628650" y="1676400"/>
            <a:ext cx="8390267" cy="5029200"/>
          </a:xfrm>
        </p:spPr>
        <p:txBody>
          <a:bodyPr>
            <a:noAutofit/>
          </a:bodyPr>
          <a:lstStyle/>
          <a:p>
            <a:pPr marL="0" indent="0">
              <a:buNone/>
            </a:pPr>
            <a:r>
              <a:rPr lang="en-US" dirty="0" smtClean="0">
                <a:latin typeface="Arial" panose="020B0604020202020204" pitchFamily="34" charset="0"/>
                <a:cs typeface="Arial" panose="020B0604020202020204" pitchFamily="34" charset="0"/>
              </a:rPr>
              <a:t>Typically this work is done in teacher teams, at the school level.</a:t>
            </a:r>
          </a:p>
          <a:p>
            <a:pPr marL="400050" lvl="1" indent="0">
              <a:buNone/>
            </a:pPr>
            <a:r>
              <a:rPr lang="en-US" dirty="0" smtClean="0">
                <a:latin typeface="Arial" panose="020B0604020202020204" pitchFamily="34" charset="0"/>
                <a:cs typeface="Arial" panose="020B0604020202020204" pitchFamily="34" charset="0"/>
              </a:rPr>
              <a:t>2nd grade ELA at Parker</a:t>
            </a:r>
          </a:p>
          <a:p>
            <a:pPr marL="400050" lvl="1" indent="0">
              <a:buNone/>
            </a:pPr>
            <a:r>
              <a:rPr lang="en-US" dirty="0" smtClean="0">
                <a:latin typeface="Arial" panose="020B0604020202020204" pitchFamily="34" charset="0"/>
                <a:cs typeface="Arial" panose="020B0604020202020204" pitchFamily="34" charset="0"/>
              </a:rPr>
              <a:t>4</a:t>
            </a:r>
            <a:r>
              <a:rPr lang="en-US" baseline="30000" dirty="0" smtClean="0">
                <a:latin typeface="Arial" panose="020B0604020202020204" pitchFamily="34" charset="0"/>
                <a:cs typeface="Arial" panose="020B0604020202020204" pitchFamily="34" charset="0"/>
              </a:rPr>
              <a:t>th</a:t>
            </a:r>
            <a:r>
              <a:rPr lang="en-US" dirty="0" smtClean="0">
                <a:latin typeface="Arial" panose="020B0604020202020204" pitchFamily="34" charset="0"/>
                <a:cs typeface="Arial" panose="020B0604020202020204" pitchFamily="34" charset="0"/>
              </a:rPr>
              <a:t> grade math at Smith</a:t>
            </a:r>
          </a:p>
          <a:p>
            <a:pPr marL="400050" lvl="1" indent="0">
              <a:buNone/>
            </a:pPr>
            <a:r>
              <a:rPr lang="en-US" dirty="0">
                <a:latin typeface="Arial" panose="020B0604020202020204" pitchFamily="34" charset="0"/>
                <a:cs typeface="Arial" panose="020B0604020202020204" pitchFamily="34" charset="0"/>
              </a:rPr>
              <a:t>7</a:t>
            </a:r>
            <a:r>
              <a:rPr lang="en-US" baseline="30000" dirty="0" smtClean="0">
                <a:latin typeface="Arial" panose="020B0604020202020204" pitchFamily="34" charset="0"/>
                <a:cs typeface="Arial" panose="020B0604020202020204" pitchFamily="34" charset="0"/>
              </a:rPr>
              <a:t>th</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grade ELA teachers at the </a:t>
            </a:r>
            <a:r>
              <a:rPr lang="en-US" dirty="0" smtClean="0">
                <a:latin typeface="Arial" panose="020B0604020202020204" pitchFamily="34" charset="0"/>
                <a:cs typeface="Arial" panose="020B0604020202020204" pitchFamily="34" charset="0"/>
              </a:rPr>
              <a:t>Junior High</a:t>
            </a:r>
          </a:p>
          <a:p>
            <a:pPr marL="400050" lvl="1" indent="0">
              <a:buNone/>
            </a:pPr>
            <a:r>
              <a:rPr lang="en-US" dirty="0" smtClean="0">
                <a:latin typeface="Arial" panose="020B0604020202020204" pitchFamily="34" charset="0"/>
                <a:cs typeface="Arial" panose="020B0604020202020204" pitchFamily="34" charset="0"/>
              </a:rPr>
              <a:t>New Media ART teachers at the High School</a:t>
            </a:r>
          </a:p>
          <a:p>
            <a:pPr marL="0" indent="0">
              <a:buNone/>
            </a:pPr>
            <a:r>
              <a:rPr lang="en-US" dirty="0" smtClean="0">
                <a:latin typeface="Arial" panose="020B0604020202020204" pitchFamily="34" charset="0"/>
                <a:cs typeface="Arial" panose="020B0604020202020204" pitchFamily="34" charset="0"/>
              </a:rPr>
              <a:t>Interventionists and special educators as involved as appropriate</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723820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6000" dirty="0" smtClean="0">
                <a:solidFill>
                  <a:srgbClr val="AC8CBE"/>
                </a:solidFill>
                <a:latin typeface="Franklin Gothic Medium" panose="020B0603020102020204" pitchFamily="34" charset="0"/>
              </a:rPr>
              <a:t>Looking at Student Work</a:t>
            </a:r>
            <a:endParaRPr lang="en-US" sz="6000" dirty="0"/>
          </a:p>
        </p:txBody>
      </p:sp>
      <p:sp>
        <p:nvSpPr>
          <p:cNvPr id="3" name="Content Placeholder 2"/>
          <p:cNvSpPr>
            <a:spLocks noGrp="1"/>
          </p:cNvSpPr>
          <p:nvPr>
            <p:ph idx="1"/>
          </p:nvPr>
        </p:nvSpPr>
        <p:spPr>
          <a:xfrm>
            <a:off x="628650" y="1676400"/>
            <a:ext cx="8390267" cy="5029200"/>
          </a:xfrm>
        </p:spPr>
        <p:txBody>
          <a:bodyPr>
            <a:noAutofit/>
          </a:bodyPr>
          <a:lstStyle/>
          <a:p>
            <a:pPr marL="0" indent="0">
              <a:buNone/>
            </a:pPr>
            <a:r>
              <a:rPr lang="en-US" dirty="0">
                <a:latin typeface="Arial" panose="020B0604020202020204" pitchFamily="34" charset="0"/>
                <a:cs typeface="Arial" panose="020B0604020202020204" pitchFamily="34" charset="0"/>
              </a:rPr>
              <a:t>Step 1 (5 minutes)</a:t>
            </a:r>
          </a:p>
          <a:p>
            <a:pPr marL="0" indent="0">
              <a:buNone/>
            </a:pPr>
            <a:r>
              <a:rPr lang="en-US" dirty="0">
                <a:latin typeface="Arial" panose="020B0604020202020204" pitchFamily="34" charset="0"/>
                <a:cs typeface="Arial" panose="020B0604020202020204" pitchFamily="34" charset="0"/>
              </a:rPr>
              <a:t>Remind each other of the essentials/learning targets that are being addressed in the common formative assessment. Team members examine their own students’ work in silence, jotting down notes of their observations. </a:t>
            </a:r>
          </a:p>
        </p:txBody>
      </p:sp>
    </p:spTree>
    <p:extLst>
      <p:ext uri="{BB962C8B-B14F-4D97-AF65-F5344CB8AC3E}">
        <p14:creationId xmlns:p14="http://schemas.microsoft.com/office/powerpoint/2010/main" xmlns="" val="19833596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6000" dirty="0" smtClean="0">
                <a:solidFill>
                  <a:srgbClr val="AC8CBE"/>
                </a:solidFill>
                <a:latin typeface="Franklin Gothic Medium" panose="020B0603020102020204" pitchFamily="34" charset="0"/>
              </a:rPr>
              <a:t>Looking at Student Work</a:t>
            </a:r>
            <a:endParaRPr lang="en-US" sz="6000" dirty="0"/>
          </a:p>
        </p:txBody>
      </p:sp>
      <p:sp>
        <p:nvSpPr>
          <p:cNvPr id="3" name="Content Placeholder 2"/>
          <p:cNvSpPr>
            <a:spLocks noGrp="1"/>
          </p:cNvSpPr>
          <p:nvPr>
            <p:ph idx="1"/>
          </p:nvPr>
        </p:nvSpPr>
        <p:spPr>
          <a:xfrm>
            <a:off x="628650" y="1676400"/>
            <a:ext cx="8390267" cy="5029200"/>
          </a:xfrm>
        </p:spPr>
        <p:txBody>
          <a:bodyPr>
            <a:noAutofit/>
          </a:bodyPr>
          <a:lstStyle/>
          <a:p>
            <a:pPr marL="0" indent="0">
              <a:buNone/>
            </a:pPr>
            <a:r>
              <a:rPr lang="en-US" dirty="0">
                <a:latin typeface="Arial" panose="020B0604020202020204" pitchFamily="34" charset="0"/>
                <a:cs typeface="Arial" panose="020B0604020202020204" pitchFamily="34" charset="0"/>
              </a:rPr>
              <a:t>Step </a:t>
            </a:r>
            <a:r>
              <a:rPr lang="en-US" dirty="0" smtClean="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Remind each other of the essentials/learning targets that are being addressed in the common formative assessment. Team members examine their own students’ work in silence, jotting down notes of their observations. </a:t>
            </a:r>
          </a:p>
          <a:p>
            <a:pPr marL="0" indent="0">
              <a:buNone/>
            </a:pPr>
            <a:endParaRPr lang="en-US" dirty="0">
              <a:latin typeface="Arial" panose="020B0604020202020204" pitchFamily="34" charset="0"/>
              <a:cs typeface="Arial" panose="020B0604020202020204" pitchFamily="34" charset="0"/>
            </a:endParaRPr>
          </a:p>
        </p:txBody>
      </p:sp>
      <p:cxnSp>
        <p:nvCxnSpPr>
          <p:cNvPr id="5" name="Straight Connector 4"/>
          <p:cNvCxnSpPr/>
          <p:nvPr/>
        </p:nvCxnSpPr>
        <p:spPr>
          <a:xfrm>
            <a:off x="685800" y="2743200"/>
            <a:ext cx="3429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4600" y="4267200"/>
            <a:ext cx="60198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608262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6000" dirty="0" smtClean="0">
                <a:solidFill>
                  <a:srgbClr val="AC8CBE"/>
                </a:solidFill>
                <a:latin typeface="Franklin Gothic Medium" panose="020B0603020102020204" pitchFamily="34" charset="0"/>
              </a:rPr>
              <a:t>Looking at Student Work</a:t>
            </a:r>
            <a:endParaRPr lang="en-US" sz="6000" dirty="0"/>
          </a:p>
        </p:txBody>
      </p:sp>
      <p:sp>
        <p:nvSpPr>
          <p:cNvPr id="3" name="Content Placeholder 2"/>
          <p:cNvSpPr>
            <a:spLocks noGrp="1"/>
          </p:cNvSpPr>
          <p:nvPr>
            <p:ph idx="1"/>
          </p:nvPr>
        </p:nvSpPr>
        <p:spPr>
          <a:xfrm>
            <a:off x="628650" y="1676400"/>
            <a:ext cx="8390267" cy="5029200"/>
          </a:xfrm>
        </p:spPr>
        <p:txBody>
          <a:bodyPr>
            <a:noAutofit/>
          </a:bodyPr>
          <a:lstStyle/>
          <a:p>
            <a:pPr marL="0" indent="0">
              <a:buNone/>
            </a:pPr>
            <a:r>
              <a:rPr lang="en-US" dirty="0" smtClean="0">
                <a:latin typeface="Arial" panose="020B0604020202020204" pitchFamily="34" charset="0"/>
                <a:cs typeface="Arial" panose="020B0604020202020204" pitchFamily="34" charset="0"/>
              </a:rPr>
              <a:t>Step 2</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Team identifies patterns that emerge (group discussion). Look for the concepts that seem to have been established and those that have not been established. What are the common errors? What are the common misunderstandings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cxnSp>
        <p:nvCxnSpPr>
          <p:cNvPr id="4" name="Straight Connector 3"/>
          <p:cNvCxnSpPr/>
          <p:nvPr/>
        </p:nvCxnSpPr>
        <p:spPr>
          <a:xfrm>
            <a:off x="685800" y="2743200"/>
            <a:ext cx="43434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675517" y="4267200"/>
            <a:ext cx="408748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0" y="4724400"/>
            <a:ext cx="1600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5181600"/>
            <a:ext cx="3505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8650" y="4724400"/>
            <a:ext cx="120015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206979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6000" dirty="0" smtClean="0">
                <a:solidFill>
                  <a:srgbClr val="AC8CBE"/>
                </a:solidFill>
                <a:latin typeface="Franklin Gothic Medium" panose="020B0603020102020204" pitchFamily="34" charset="0"/>
              </a:rPr>
              <a:t>Looking at Student Work</a:t>
            </a:r>
            <a:endParaRPr lang="en-US" sz="6000" dirty="0"/>
          </a:p>
        </p:txBody>
      </p:sp>
      <p:sp>
        <p:nvSpPr>
          <p:cNvPr id="3" name="Content Placeholder 2"/>
          <p:cNvSpPr>
            <a:spLocks noGrp="1"/>
          </p:cNvSpPr>
          <p:nvPr>
            <p:ph idx="1"/>
          </p:nvPr>
        </p:nvSpPr>
        <p:spPr>
          <a:xfrm>
            <a:off x="628650" y="1676400"/>
            <a:ext cx="8390267" cy="5029200"/>
          </a:xfrm>
        </p:spPr>
        <p:txBody>
          <a:bodyPr>
            <a:noAutofit/>
          </a:bodyPr>
          <a:lstStyle/>
          <a:p>
            <a:pPr marL="0" indent="0">
              <a:buNone/>
            </a:pPr>
            <a:r>
              <a:rPr lang="en-US" dirty="0" smtClean="0">
                <a:latin typeface="Arial" panose="020B0604020202020204" pitchFamily="34" charset="0"/>
                <a:cs typeface="Arial" panose="020B0604020202020204" pitchFamily="34" charset="0"/>
              </a:rPr>
              <a:t>Step 3</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Sort student responses according to the patterns that were identified in the previous step. Recorder records information in the 3A template.</a:t>
            </a:r>
          </a:p>
          <a:p>
            <a:pPr marL="0" indent="0">
              <a:buNone/>
            </a:pPr>
            <a:endParaRPr lang="en-US" dirty="0">
              <a:latin typeface="Arial" panose="020B0604020202020204" pitchFamily="34" charset="0"/>
              <a:cs typeface="Arial" panose="020B0604020202020204" pitchFamily="34" charset="0"/>
            </a:endParaRPr>
          </a:p>
        </p:txBody>
      </p:sp>
      <p:cxnSp>
        <p:nvCxnSpPr>
          <p:cNvPr id="4" name="Straight Connector 3"/>
          <p:cNvCxnSpPr/>
          <p:nvPr/>
        </p:nvCxnSpPr>
        <p:spPr>
          <a:xfrm>
            <a:off x="704850" y="2819400"/>
            <a:ext cx="417195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259074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6000" dirty="0" smtClean="0">
                <a:solidFill>
                  <a:srgbClr val="AC8CBE"/>
                </a:solidFill>
                <a:latin typeface="Franklin Gothic Medium" panose="020B0603020102020204" pitchFamily="34" charset="0"/>
              </a:rPr>
              <a:t>Looking at Student Work</a:t>
            </a:r>
            <a:endParaRPr lang="en-US" sz="6000" dirty="0"/>
          </a:p>
        </p:txBody>
      </p:sp>
      <p:sp>
        <p:nvSpPr>
          <p:cNvPr id="3" name="Content Placeholder 2"/>
          <p:cNvSpPr>
            <a:spLocks noGrp="1"/>
          </p:cNvSpPr>
          <p:nvPr>
            <p:ph idx="1"/>
          </p:nvPr>
        </p:nvSpPr>
        <p:spPr>
          <a:xfrm>
            <a:off x="628650" y="1676400"/>
            <a:ext cx="8390267" cy="5029200"/>
          </a:xfrm>
        </p:spPr>
        <p:txBody>
          <a:bodyPr>
            <a:noAutofit/>
          </a:bodyPr>
          <a:lstStyle/>
          <a:p>
            <a:pPr marL="0" indent="0">
              <a:buNone/>
            </a:pPr>
            <a:r>
              <a:rPr lang="en-US" dirty="0" smtClean="0">
                <a:latin typeface="Arial" panose="020B0604020202020204" pitchFamily="34" charset="0"/>
                <a:cs typeface="Arial" panose="020B0604020202020204" pitchFamily="34" charset="0"/>
              </a:rPr>
              <a:t>Step 4</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Discuss the implications for teaching. Also look at patterns in responses by teacher, potentially identifying team members who have an effective strategy that could be used </a:t>
            </a:r>
            <a:r>
              <a:rPr lang="en-US" dirty="0" smtClean="0">
                <a:latin typeface="Arial" panose="020B0604020202020204" pitchFamily="34" charset="0"/>
                <a:cs typeface="Arial" panose="020B0604020202020204" pitchFamily="34" charset="0"/>
              </a:rPr>
              <a:t>during </a:t>
            </a:r>
            <a:r>
              <a:rPr lang="en-US" dirty="0">
                <a:latin typeface="Arial" panose="020B0604020202020204" pitchFamily="34" charset="0"/>
                <a:cs typeface="Arial" panose="020B0604020202020204" pitchFamily="34" charset="0"/>
              </a:rPr>
              <a:t>the intervention. </a:t>
            </a:r>
          </a:p>
        </p:txBody>
      </p:sp>
      <p:cxnSp>
        <p:nvCxnSpPr>
          <p:cNvPr id="4" name="Straight Connector 3"/>
          <p:cNvCxnSpPr/>
          <p:nvPr/>
        </p:nvCxnSpPr>
        <p:spPr>
          <a:xfrm>
            <a:off x="704850" y="2819400"/>
            <a:ext cx="653415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04850" y="3276600"/>
            <a:ext cx="516255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368863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6000" dirty="0" smtClean="0">
                <a:solidFill>
                  <a:srgbClr val="AC8CBE"/>
                </a:solidFill>
                <a:latin typeface="Franklin Gothic Medium" panose="020B0603020102020204" pitchFamily="34" charset="0"/>
              </a:rPr>
              <a:t>Looking at Student Work</a:t>
            </a:r>
            <a:endParaRPr lang="en-US" sz="6000" dirty="0"/>
          </a:p>
        </p:txBody>
      </p:sp>
      <p:sp>
        <p:nvSpPr>
          <p:cNvPr id="3" name="Content Placeholder 2"/>
          <p:cNvSpPr>
            <a:spLocks noGrp="1"/>
          </p:cNvSpPr>
          <p:nvPr>
            <p:ph idx="1"/>
          </p:nvPr>
        </p:nvSpPr>
        <p:spPr>
          <a:xfrm>
            <a:off x="628650" y="1676400"/>
            <a:ext cx="8390267" cy="5029200"/>
          </a:xfrm>
        </p:spPr>
        <p:txBody>
          <a:bodyPr>
            <a:noAutofit/>
          </a:bodyPr>
          <a:lstStyle/>
          <a:p>
            <a:pPr marL="0" indent="0">
              <a:buNone/>
            </a:pPr>
            <a:r>
              <a:rPr lang="en-US" dirty="0" smtClean="0">
                <a:latin typeface="Arial" panose="020B0604020202020204" pitchFamily="34" charset="0"/>
                <a:cs typeface="Arial" panose="020B0604020202020204" pitchFamily="34" charset="0"/>
              </a:rPr>
              <a:t>Step 5</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Make a plan of action for each of the groups of students. Include information about what the intervention will be, who will provide it, and when/for how long it will be provided. Also identify the follow-up assessment measure to gauge the impact of the instructional response/intervention. Before the meeting ends, make plans for the next meeting.</a:t>
            </a:r>
          </a:p>
          <a:p>
            <a:pPr marL="0" indent="0">
              <a:buNone/>
            </a:pPr>
            <a:endParaRPr lang="en-US" dirty="0">
              <a:latin typeface="Arial" panose="020B0604020202020204" pitchFamily="34" charset="0"/>
              <a:cs typeface="Arial" panose="020B0604020202020204" pitchFamily="34" charset="0"/>
            </a:endParaRPr>
          </a:p>
        </p:txBody>
      </p:sp>
      <p:cxnSp>
        <p:nvCxnSpPr>
          <p:cNvPr id="4" name="Straight Connector 3"/>
          <p:cNvCxnSpPr/>
          <p:nvPr/>
        </p:nvCxnSpPr>
        <p:spPr>
          <a:xfrm>
            <a:off x="704850" y="2819400"/>
            <a:ext cx="386715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600200" y="4724400"/>
            <a:ext cx="6096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14800" y="6248400"/>
            <a:ext cx="417195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4850" y="6705600"/>
            <a:ext cx="142875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934354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6000" dirty="0" smtClean="0">
                <a:solidFill>
                  <a:srgbClr val="AC8CBE"/>
                </a:solidFill>
                <a:latin typeface="Franklin Gothic Medium" panose="020B0603020102020204" pitchFamily="34" charset="0"/>
              </a:rPr>
              <a:t>Reflecting on Student </a:t>
            </a:r>
            <a:r>
              <a:rPr lang="en-US" sz="6000" dirty="0">
                <a:solidFill>
                  <a:srgbClr val="AC8CBE"/>
                </a:solidFill>
                <a:latin typeface="Franklin Gothic Medium" panose="020B0603020102020204" pitchFamily="34" charset="0"/>
              </a:rPr>
              <a:t>Work</a:t>
            </a:r>
            <a:endParaRPr lang="en-US" sz="6000" dirty="0"/>
          </a:p>
        </p:txBody>
      </p:sp>
      <p:pic>
        <p:nvPicPr>
          <p:cNvPr id="3" name="Picture 2">
            <a:hlinkClick r:id="rId3"/>
          </p:cNvPr>
          <p:cNvPicPr>
            <a:picLocks noChangeAspect="1"/>
          </p:cNvPicPr>
          <p:nvPr/>
        </p:nvPicPr>
        <p:blipFill rotWithShape="1">
          <a:blip r:embed="rId4" cstate="print"/>
          <a:srcRect l="20000" t="22223" r="19375" b="15555"/>
          <a:stretch/>
        </p:blipFill>
        <p:spPr>
          <a:xfrm>
            <a:off x="838200" y="1828800"/>
            <a:ext cx="7391400" cy="4267200"/>
          </a:xfrm>
          <a:prstGeom prst="rect">
            <a:avLst/>
          </a:prstGeom>
        </p:spPr>
      </p:pic>
    </p:spTree>
    <p:extLst>
      <p:ext uri="{BB962C8B-B14F-4D97-AF65-F5344CB8AC3E}">
        <p14:creationId xmlns:p14="http://schemas.microsoft.com/office/powerpoint/2010/main" xmlns="" val="30515009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6000" dirty="0" smtClean="0">
                <a:solidFill>
                  <a:srgbClr val="AC8CBE"/>
                </a:solidFill>
                <a:latin typeface="Franklin Gothic Medium" panose="020B0603020102020204" pitchFamily="34" charset="0"/>
              </a:rPr>
              <a:t>Looking at Student Work</a:t>
            </a:r>
            <a:endParaRPr lang="en-US" sz="6000" dirty="0"/>
          </a:p>
        </p:txBody>
      </p:sp>
      <p:pic>
        <p:nvPicPr>
          <p:cNvPr id="3" name="Picture 2"/>
          <p:cNvPicPr>
            <a:picLocks noChangeAspect="1"/>
          </p:cNvPicPr>
          <p:nvPr/>
        </p:nvPicPr>
        <p:blipFill rotWithShape="1">
          <a:blip r:embed="rId2" cstate="print"/>
          <a:srcRect l="36250" t="23333" r="35000" b="10000"/>
          <a:stretch/>
        </p:blipFill>
        <p:spPr>
          <a:xfrm>
            <a:off x="2895600" y="1600200"/>
            <a:ext cx="3505200" cy="4572000"/>
          </a:xfrm>
          <a:prstGeom prst="rect">
            <a:avLst/>
          </a:prstGeom>
        </p:spPr>
      </p:pic>
    </p:spTree>
    <p:extLst>
      <p:ext uri="{BB962C8B-B14F-4D97-AF65-F5344CB8AC3E}">
        <p14:creationId xmlns:p14="http://schemas.microsoft.com/office/powerpoint/2010/main" xmlns="" val="2852383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b="1" dirty="0">
                <a:solidFill>
                  <a:srgbClr val="AC8CBE"/>
                </a:solidFill>
              </a:rPr>
              <a:t>2016-2017</a:t>
            </a:r>
            <a:endParaRPr lang="en-US" sz="7200" b="1" dirty="0"/>
          </a:p>
        </p:txBody>
      </p:sp>
      <p:sp>
        <p:nvSpPr>
          <p:cNvPr id="3" name="Subtitle 2"/>
          <p:cNvSpPr>
            <a:spLocks noGrp="1"/>
          </p:cNvSpPr>
          <p:nvPr>
            <p:ph type="subTitle" idx="1"/>
          </p:nvPr>
        </p:nvSpPr>
        <p:spPr>
          <a:xfrm>
            <a:off x="0" y="3886200"/>
            <a:ext cx="9143999" cy="1752600"/>
          </a:xfrm>
        </p:spPr>
        <p:txBody>
          <a:bodyPr>
            <a:normAutofit/>
          </a:bodyPr>
          <a:lstStyle/>
          <a:p>
            <a:r>
              <a:rPr lang="en-US" sz="3600" dirty="0">
                <a:solidFill>
                  <a:schemeClr val="bg1">
                    <a:lumMod val="65000"/>
                  </a:schemeClr>
                </a:solidFill>
              </a:rPr>
              <a:t>Our Continuous Improvement Journey</a:t>
            </a:r>
          </a:p>
        </p:txBody>
      </p:sp>
    </p:spTree>
    <p:extLst>
      <p:ext uri="{BB962C8B-B14F-4D97-AF65-F5344CB8AC3E}">
        <p14:creationId xmlns:p14="http://schemas.microsoft.com/office/powerpoint/2010/main" xmlns="" val="18118357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6000" dirty="0" smtClean="0">
                <a:solidFill>
                  <a:srgbClr val="AC8CBE"/>
                </a:solidFill>
                <a:latin typeface="Franklin Gothic Medium" panose="020B0603020102020204" pitchFamily="34" charset="0"/>
              </a:rPr>
              <a:t>Looking at Student Work</a:t>
            </a:r>
            <a:endParaRPr lang="en-US" sz="6000" dirty="0"/>
          </a:p>
        </p:txBody>
      </p:sp>
      <p:pic>
        <p:nvPicPr>
          <p:cNvPr id="5" name="Picture 4"/>
          <p:cNvPicPr>
            <a:picLocks noChangeAspect="1"/>
          </p:cNvPicPr>
          <p:nvPr/>
        </p:nvPicPr>
        <p:blipFill rotWithShape="1">
          <a:blip r:embed="rId2" cstate="print"/>
          <a:srcRect l="36250" t="24444" r="35625" b="10000"/>
          <a:stretch/>
        </p:blipFill>
        <p:spPr>
          <a:xfrm>
            <a:off x="2895600" y="1676400"/>
            <a:ext cx="3487119" cy="4572000"/>
          </a:xfrm>
          <a:prstGeom prst="rect">
            <a:avLst/>
          </a:prstGeom>
        </p:spPr>
      </p:pic>
    </p:spTree>
    <p:extLst>
      <p:ext uri="{BB962C8B-B14F-4D97-AF65-F5344CB8AC3E}">
        <p14:creationId xmlns:p14="http://schemas.microsoft.com/office/powerpoint/2010/main" xmlns="" val="11225395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6000" dirty="0" smtClean="0">
                <a:solidFill>
                  <a:srgbClr val="AC8CBE"/>
                </a:solidFill>
                <a:latin typeface="Franklin Gothic Medium" panose="020B0603020102020204" pitchFamily="34" charset="0"/>
              </a:rPr>
              <a:t>Looking at Student Work</a:t>
            </a:r>
            <a:endParaRPr lang="en-US" sz="6000" dirty="0"/>
          </a:p>
        </p:txBody>
      </p:sp>
      <p:pic>
        <p:nvPicPr>
          <p:cNvPr id="3" name="Picture 2"/>
          <p:cNvPicPr>
            <a:picLocks noChangeAspect="1"/>
          </p:cNvPicPr>
          <p:nvPr/>
        </p:nvPicPr>
        <p:blipFill rotWithShape="1">
          <a:blip r:embed="rId2" cstate="print"/>
          <a:srcRect l="36250" t="24444" r="35625" b="10000"/>
          <a:stretch/>
        </p:blipFill>
        <p:spPr>
          <a:xfrm>
            <a:off x="5428281" y="1219200"/>
            <a:ext cx="3487119" cy="4572000"/>
          </a:xfrm>
          <a:prstGeom prst="rect">
            <a:avLst/>
          </a:prstGeom>
        </p:spPr>
      </p:pic>
      <p:pic>
        <p:nvPicPr>
          <p:cNvPr id="4" name="Picture 3"/>
          <p:cNvPicPr>
            <a:picLocks noChangeAspect="1"/>
          </p:cNvPicPr>
          <p:nvPr/>
        </p:nvPicPr>
        <p:blipFill rotWithShape="1">
          <a:blip r:embed="rId3" cstate="print"/>
          <a:srcRect l="36250" t="24445" r="35625" b="7777"/>
          <a:stretch/>
        </p:blipFill>
        <p:spPr>
          <a:xfrm>
            <a:off x="2647013" y="1598951"/>
            <a:ext cx="3372787" cy="4572000"/>
          </a:xfrm>
          <a:prstGeom prst="rect">
            <a:avLst/>
          </a:prstGeom>
        </p:spPr>
      </p:pic>
      <p:pic>
        <p:nvPicPr>
          <p:cNvPr id="5" name="Picture 4"/>
          <p:cNvPicPr>
            <a:picLocks noChangeAspect="1"/>
          </p:cNvPicPr>
          <p:nvPr/>
        </p:nvPicPr>
        <p:blipFill rotWithShape="1">
          <a:blip r:embed="rId4" cstate="print"/>
          <a:srcRect l="36250" t="25555" r="35625" b="11111"/>
          <a:stretch/>
        </p:blipFill>
        <p:spPr>
          <a:xfrm>
            <a:off x="228600" y="2286000"/>
            <a:ext cx="3609474" cy="4572000"/>
          </a:xfrm>
          <a:prstGeom prst="rect">
            <a:avLst/>
          </a:prstGeom>
        </p:spPr>
      </p:pic>
    </p:spTree>
    <p:extLst>
      <p:ext uri="{BB962C8B-B14F-4D97-AF65-F5344CB8AC3E}">
        <p14:creationId xmlns:p14="http://schemas.microsoft.com/office/powerpoint/2010/main" xmlns="" val="25025674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AC8CBE"/>
                </a:solidFill>
                <a:latin typeface="Arial" panose="020B0604020202020204" pitchFamily="34" charset="0"/>
                <a:cs typeface="Arial" panose="020B0604020202020204" pitchFamily="34" charset="0"/>
              </a:rPr>
              <a:t>Our Timeline</a:t>
            </a:r>
            <a:endParaRPr lang="en-US" sz="6000" b="1" dirty="0">
              <a:solidFill>
                <a:srgbClr val="AC8CB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dirty="0" smtClean="0">
                <a:latin typeface="Arial" panose="020B0604020202020204" pitchFamily="34" charset="0"/>
                <a:cs typeface="Arial" panose="020B0604020202020204" pitchFamily="34" charset="0"/>
              </a:rPr>
              <a:t>2016-2017:</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Q1: Essentials and Learning Targets</a:t>
            </a:r>
          </a:p>
          <a:p>
            <a:pPr marL="0" indent="0">
              <a:buNone/>
            </a:pPr>
            <a:r>
              <a:rPr lang="en-US" dirty="0" smtClean="0">
                <a:latin typeface="Arial" panose="020B0604020202020204" pitchFamily="34" charset="0"/>
                <a:cs typeface="Arial" panose="020B0604020202020204" pitchFamily="34" charset="0"/>
              </a:rPr>
              <a:t>	Q2: Common Formative Assessments</a:t>
            </a:r>
          </a:p>
          <a:p>
            <a:pPr marL="0" indent="0">
              <a:buNone/>
            </a:pPr>
            <a:r>
              <a:rPr lang="en-US" dirty="0" smtClean="0">
                <a:latin typeface="Arial" panose="020B0604020202020204" pitchFamily="34" charset="0"/>
                <a:cs typeface="Arial" panose="020B0604020202020204" pitchFamily="34" charset="0"/>
              </a:rPr>
              <a:t>	Q3: Teaching Learning Cycle</a:t>
            </a:r>
          </a:p>
          <a:p>
            <a:pPr marL="0" indent="0">
              <a:buNone/>
            </a:pPr>
            <a:r>
              <a:rPr lang="en-US" dirty="0" smtClean="0">
                <a:latin typeface="Arial" panose="020B0604020202020204" pitchFamily="34" charset="0"/>
                <a:cs typeface="Arial" panose="020B0604020202020204" pitchFamily="34" charset="0"/>
              </a:rPr>
              <a:t>	Q4: Teaching Learning Cycle</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All courses 7-12, math K-2,</a:t>
            </a:r>
          </a:p>
          <a:p>
            <a:pPr marL="0" indent="0">
              <a:buNone/>
            </a:pPr>
            <a:r>
              <a:rPr lang="en-US" dirty="0" smtClean="0">
                <a:latin typeface="Arial" panose="020B0604020202020204" pitchFamily="34" charset="0"/>
                <a:cs typeface="Arial" panose="020B0604020202020204" pitchFamily="34" charset="0"/>
              </a:rPr>
              <a:t>math &amp; ELA 3-6</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08364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AC8CBE"/>
                </a:solidFill>
                <a:latin typeface="Arial" panose="020B0604020202020204" pitchFamily="34" charset="0"/>
                <a:cs typeface="Arial" panose="020B0604020202020204" pitchFamily="34" charset="0"/>
              </a:rPr>
              <a:t>Our Timeline</a:t>
            </a:r>
            <a:endParaRPr lang="en-US" sz="6000" b="1" dirty="0">
              <a:solidFill>
                <a:srgbClr val="AC8CBE"/>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smtClean="0">
                <a:latin typeface="Arial" panose="020B0604020202020204" pitchFamily="34" charset="0"/>
                <a:cs typeface="Arial" panose="020B0604020202020204" pitchFamily="34" charset="0"/>
              </a:rPr>
              <a:t>2017-2018 (year 2 courses):</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Q1: Essentials and Learning Targets</a:t>
            </a:r>
          </a:p>
          <a:p>
            <a:pPr marL="0" indent="0">
              <a:buNone/>
            </a:pPr>
            <a:r>
              <a:rPr lang="en-US" dirty="0" smtClean="0">
                <a:latin typeface="Arial" panose="020B0604020202020204" pitchFamily="34" charset="0"/>
                <a:cs typeface="Arial" panose="020B0604020202020204" pitchFamily="34" charset="0"/>
              </a:rPr>
              <a:t>	Q2: Common Formative Assessments</a:t>
            </a:r>
          </a:p>
          <a:p>
            <a:pPr marL="0" indent="0">
              <a:buNone/>
            </a:pPr>
            <a:r>
              <a:rPr lang="en-US" dirty="0" smtClean="0">
                <a:latin typeface="Arial" panose="020B0604020202020204" pitchFamily="34" charset="0"/>
                <a:cs typeface="Arial" panose="020B0604020202020204" pitchFamily="34" charset="0"/>
              </a:rPr>
              <a:t>	Q3: Teaching Learning Cycle</a:t>
            </a:r>
          </a:p>
          <a:p>
            <a:pPr marL="0" indent="0">
              <a:buNone/>
            </a:pPr>
            <a:r>
              <a:rPr lang="en-US" dirty="0" smtClean="0">
                <a:latin typeface="Arial" panose="020B0604020202020204" pitchFamily="34" charset="0"/>
                <a:cs typeface="Arial" panose="020B0604020202020204" pitchFamily="34" charset="0"/>
              </a:rPr>
              <a:t>	Q4: Teaching Learning Cycle</a:t>
            </a:r>
          </a:p>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Year 1 (courses </a:t>
            </a:r>
            <a:r>
              <a:rPr lang="en-US" dirty="0">
                <a:latin typeface="Arial" panose="020B0604020202020204" pitchFamily="34" charset="0"/>
                <a:cs typeface="Arial" panose="020B0604020202020204" pitchFamily="34" charset="0"/>
              </a:rPr>
              <a:t>7-12, math </a:t>
            </a:r>
            <a:r>
              <a:rPr lang="en-US" dirty="0" smtClean="0">
                <a:latin typeface="Arial" panose="020B0604020202020204" pitchFamily="34" charset="0"/>
                <a:cs typeface="Arial" panose="020B0604020202020204" pitchFamily="34" charset="0"/>
              </a:rPr>
              <a:t>K-2, math </a:t>
            </a:r>
            <a:r>
              <a:rPr lang="en-US" dirty="0">
                <a:latin typeface="Arial" panose="020B0604020202020204" pitchFamily="34" charset="0"/>
                <a:cs typeface="Arial" panose="020B0604020202020204" pitchFamily="34" charset="0"/>
              </a:rPr>
              <a:t>&amp; ELA </a:t>
            </a:r>
            <a:r>
              <a:rPr lang="en-US" dirty="0" smtClean="0">
                <a:latin typeface="Arial" panose="020B0604020202020204" pitchFamily="34" charset="0"/>
                <a:cs typeface="Arial" panose="020B0604020202020204" pitchFamily="34" charset="0"/>
              </a:rPr>
              <a:t>3-6) continue with at least one “Cycle”</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each Q</a:t>
            </a:r>
            <a:endParaRPr lang="en-US"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135142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6000" dirty="0" smtClean="0">
                <a:solidFill>
                  <a:srgbClr val="AC8CBE"/>
                </a:solidFill>
                <a:latin typeface="Franklin Gothic Medium" panose="020B0603020102020204" pitchFamily="34" charset="0"/>
              </a:rPr>
              <a:t>Looking at Student Work</a:t>
            </a:r>
            <a:endParaRPr lang="en-US" sz="6000" dirty="0"/>
          </a:p>
        </p:txBody>
      </p:sp>
      <p:sp>
        <p:nvSpPr>
          <p:cNvPr id="3" name="Content Placeholder 2"/>
          <p:cNvSpPr>
            <a:spLocks noGrp="1"/>
          </p:cNvSpPr>
          <p:nvPr>
            <p:ph idx="1"/>
          </p:nvPr>
        </p:nvSpPr>
        <p:spPr>
          <a:xfrm>
            <a:off x="628650" y="1676400"/>
            <a:ext cx="8390267" cy="5029200"/>
          </a:xfrm>
        </p:spPr>
        <p:txBody>
          <a:bodyPr>
            <a:noAutofit/>
          </a:bodyPr>
          <a:lstStyle/>
          <a:p>
            <a:pPr marL="0" indent="0">
              <a:buNone/>
            </a:pPr>
            <a:r>
              <a:rPr lang="en-US" dirty="0" smtClean="0">
                <a:latin typeface="Arial" panose="020B0604020202020204" pitchFamily="34" charset="0"/>
                <a:cs typeface="Arial" panose="020B0604020202020204" pitchFamily="34" charset="0"/>
              </a:rPr>
              <a:t>The 3A protocol is a scaffold</a:t>
            </a:r>
          </a:p>
          <a:p>
            <a:pPr marL="400050" lvl="1" indent="0">
              <a:buNone/>
            </a:pPr>
            <a:r>
              <a:rPr lang="en-US" dirty="0" smtClean="0">
                <a:latin typeface="Arial" panose="020B0604020202020204" pitchFamily="34" charset="0"/>
                <a:cs typeface="Arial" panose="020B0604020202020204" pitchFamily="34" charset="0"/>
              </a:rPr>
              <a:t>The sheet is not the point</a:t>
            </a:r>
          </a:p>
          <a:p>
            <a:pPr marL="400050" lvl="1" indent="0">
              <a:buNone/>
            </a:pPr>
            <a:r>
              <a:rPr lang="en-US" dirty="0" smtClean="0">
                <a:latin typeface="Arial" panose="020B0604020202020204" pitchFamily="34" charset="0"/>
                <a:cs typeface="Arial" panose="020B0604020202020204" pitchFamily="34" charset="0"/>
              </a:rPr>
              <a:t>Filling out boxes is not the point</a:t>
            </a:r>
          </a:p>
          <a:p>
            <a:pPr marL="400050" lvl="1" indent="0">
              <a:buNone/>
            </a:pPr>
            <a:r>
              <a:rPr lang="en-US" dirty="0" smtClean="0">
                <a:latin typeface="Arial" panose="020B0604020202020204" pitchFamily="34" charset="0"/>
                <a:cs typeface="Arial" panose="020B0604020202020204" pitchFamily="34" charset="0"/>
              </a:rPr>
              <a:t>It’s a scaffold until it’s cultural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5479821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6000" dirty="0" smtClean="0">
                <a:solidFill>
                  <a:srgbClr val="AC8CBE"/>
                </a:solidFill>
                <a:latin typeface="Franklin Gothic Medium" panose="020B0603020102020204" pitchFamily="34" charset="0"/>
              </a:rPr>
              <a:t>Looking at Student Work</a:t>
            </a:r>
            <a:endParaRPr lang="en-US" sz="6000" dirty="0"/>
          </a:p>
        </p:txBody>
      </p:sp>
      <p:sp>
        <p:nvSpPr>
          <p:cNvPr id="3" name="Content Placeholder 2"/>
          <p:cNvSpPr>
            <a:spLocks noGrp="1"/>
          </p:cNvSpPr>
          <p:nvPr>
            <p:ph idx="1"/>
          </p:nvPr>
        </p:nvSpPr>
        <p:spPr>
          <a:xfrm>
            <a:off x="628650" y="1676400"/>
            <a:ext cx="8390267" cy="5029200"/>
          </a:xfrm>
        </p:spPr>
        <p:txBody>
          <a:bodyPr>
            <a:noAutofit/>
          </a:bodyPr>
          <a:lstStyle/>
          <a:p>
            <a:pPr marL="0" indent="0">
              <a:buNone/>
            </a:pPr>
            <a:r>
              <a:rPr lang="en-US" dirty="0" smtClean="0">
                <a:latin typeface="Arial" panose="020B0604020202020204" pitchFamily="34" charset="0"/>
                <a:cs typeface="Arial" panose="020B0604020202020204" pitchFamily="34" charset="0"/>
              </a:rPr>
              <a:t>It’s part of a cultural shift: We want the Teaching-Learning Cycle to be our standard operating procedure – not a special event.</a:t>
            </a:r>
          </a:p>
          <a:p>
            <a:pPr marL="0" indent="0">
              <a:buNone/>
            </a:pPr>
            <a:r>
              <a:rPr lang="en-US" dirty="0" smtClean="0">
                <a:latin typeface="Arial" panose="020B0604020202020204" pitchFamily="34" charset="0"/>
                <a:cs typeface="Arial" panose="020B0604020202020204" pitchFamily="34" charset="0"/>
              </a:rPr>
              <a:t>It might feel like it’s another thing that we have to do. </a:t>
            </a:r>
          </a:p>
          <a:p>
            <a:pPr marL="0" indent="0">
              <a:buNone/>
            </a:pPr>
            <a:r>
              <a:rPr lang="en-US" dirty="0" smtClean="0">
                <a:latin typeface="Arial" panose="020B0604020202020204" pitchFamily="34" charset="0"/>
                <a:cs typeface="Arial" panose="020B0604020202020204" pitchFamily="34" charset="0"/>
              </a:rPr>
              <a:t>We want to get to the point that it’s just our culture – JUST WHAT WE DO.</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873967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AC8CBE"/>
                </a:solidFill>
                <a:latin typeface="Franklin Gothic Medium" panose="020B0603020102020204" pitchFamily="34" charset="0"/>
              </a:rPr>
              <a:t>What We Do</a:t>
            </a:r>
            <a:endParaRPr lang="en-US" sz="6000" dirty="0"/>
          </a:p>
        </p:txBody>
      </p:sp>
      <p:pic>
        <p:nvPicPr>
          <p:cNvPr id="5" name="Picture 4">
            <a:hlinkClick r:id="rId3"/>
          </p:cNvPr>
          <p:cNvPicPr>
            <a:picLocks noChangeAspect="1"/>
          </p:cNvPicPr>
          <p:nvPr/>
        </p:nvPicPr>
        <p:blipFill rotWithShape="1">
          <a:blip r:embed="rId4" cstate="print"/>
          <a:srcRect l="8750" t="21111" r="42500" b="30000"/>
          <a:stretch/>
        </p:blipFill>
        <p:spPr>
          <a:xfrm>
            <a:off x="685800" y="1752600"/>
            <a:ext cx="7848600" cy="4427415"/>
          </a:xfrm>
          <a:prstGeom prst="rect">
            <a:avLst/>
          </a:prstGeom>
        </p:spPr>
      </p:pic>
    </p:spTree>
    <p:extLst>
      <p:ext uri="{BB962C8B-B14F-4D97-AF65-F5344CB8AC3E}">
        <p14:creationId xmlns:p14="http://schemas.microsoft.com/office/powerpoint/2010/main" xmlns="" val="7234674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6000" dirty="0" smtClean="0">
                <a:solidFill>
                  <a:srgbClr val="AC8CBE"/>
                </a:solidFill>
                <a:latin typeface="Franklin Gothic Medium" panose="020B0603020102020204" pitchFamily="34" charset="0"/>
              </a:rPr>
              <a:t>What We Do</a:t>
            </a:r>
            <a:endParaRPr lang="en-US" sz="6000" dirty="0"/>
          </a:p>
        </p:txBody>
      </p:sp>
      <p:sp>
        <p:nvSpPr>
          <p:cNvPr id="3" name="Content Placeholder 2"/>
          <p:cNvSpPr>
            <a:spLocks noGrp="1"/>
          </p:cNvSpPr>
          <p:nvPr>
            <p:ph idx="1"/>
          </p:nvPr>
        </p:nvSpPr>
        <p:spPr>
          <a:xfrm>
            <a:off x="628650" y="1676400"/>
            <a:ext cx="8390267" cy="5029200"/>
          </a:xfrm>
        </p:spPr>
        <p:txBody>
          <a:bodyPr>
            <a:noAutofit/>
          </a:bodyPr>
          <a:lstStyle/>
          <a:p>
            <a:pPr marL="0" indent="0">
              <a:buNone/>
            </a:pPr>
            <a:r>
              <a:rPr lang="en-US" dirty="0" smtClean="0">
                <a:latin typeface="Arial" panose="020B0604020202020204" pitchFamily="34" charset="0"/>
                <a:cs typeface="Arial" panose="020B0604020202020204" pitchFamily="34" charset="0"/>
              </a:rPr>
              <a:t>Today</a:t>
            </a:r>
          </a:p>
          <a:p>
            <a:pPr marL="514350" indent="-514350">
              <a:buFont typeface="+mj-lt"/>
              <a:buAutoNum type="arabicPeriod"/>
            </a:pPr>
            <a:r>
              <a:rPr lang="en-US" dirty="0" smtClean="0">
                <a:latin typeface="Arial" panose="020B0604020202020204" pitchFamily="34" charset="0"/>
                <a:cs typeface="Arial" panose="020B0604020202020204" pitchFamily="34" charset="0"/>
              </a:rPr>
              <a:t>Teaching-Learning Cycle with the student work we brought</a:t>
            </a:r>
          </a:p>
          <a:p>
            <a:pPr marL="514350" indent="-514350">
              <a:buFont typeface="+mj-lt"/>
              <a:buAutoNum type="arabicPeriod"/>
            </a:pPr>
            <a:r>
              <a:rPr lang="en-US" dirty="0" smtClean="0">
                <a:latin typeface="Arial" panose="020B0604020202020204" pitchFamily="34" charset="0"/>
                <a:cs typeface="Arial" panose="020B0604020202020204" pitchFamily="34" charset="0"/>
              </a:rPr>
              <a:t>Prepare for the next cycle, and/or</a:t>
            </a:r>
          </a:p>
          <a:p>
            <a:pPr marL="514350" indent="-514350">
              <a:buFont typeface="+mj-lt"/>
              <a:buAutoNum type="arabicPeriod"/>
            </a:pPr>
            <a:r>
              <a:rPr lang="en-US" dirty="0" smtClean="0">
                <a:latin typeface="Arial" panose="020B0604020202020204" pitchFamily="34" charset="0"/>
                <a:cs typeface="Arial" panose="020B0604020202020204" pitchFamily="34" charset="0"/>
              </a:rPr>
              <a:t>Continue Essentials&gt;Unpacking&gt;Learning Targets work</a:t>
            </a:r>
          </a:p>
          <a:p>
            <a:pPr marL="514350" indent="-514350">
              <a:buFont typeface="+mj-lt"/>
              <a:buAutoNum type="arabicPeriod"/>
            </a:pPr>
            <a:r>
              <a:rPr lang="en-US" dirty="0" smtClean="0">
                <a:latin typeface="Arial" panose="020B0604020202020204" pitchFamily="34" charset="0"/>
                <a:cs typeface="Arial" panose="020B0604020202020204" pitchFamily="34" charset="0"/>
              </a:rPr>
              <a:t>Migrate material to shared folders</a:t>
            </a:r>
          </a:p>
          <a:p>
            <a:pPr marL="514350" indent="-514350">
              <a:buFont typeface="+mj-lt"/>
              <a:buAutoNum type="arabicPeriod"/>
            </a:pPr>
            <a:r>
              <a:rPr lang="en-US" dirty="0" smtClean="0">
                <a:latin typeface="Arial" panose="020B0604020202020204" pitchFamily="34" charset="0"/>
                <a:cs typeface="Arial" panose="020B0604020202020204" pitchFamily="34" charset="0"/>
              </a:rPr>
              <a:t>K-8 ELA and math will gather back </a:t>
            </a:r>
            <a:r>
              <a:rPr lang="en-US" smtClean="0">
                <a:latin typeface="Arial" panose="020B0604020202020204" pitchFamily="34" charset="0"/>
                <a:cs typeface="Arial" panose="020B0604020202020204" pitchFamily="34" charset="0"/>
              </a:rPr>
              <a:t>in aud. </a:t>
            </a:r>
            <a:r>
              <a:rPr lang="en-US" dirty="0" smtClean="0">
                <a:latin typeface="Arial" panose="020B0604020202020204" pitchFamily="34" charset="0"/>
                <a:cs typeface="Arial" panose="020B0604020202020204" pitchFamily="34" charset="0"/>
              </a:rPr>
              <a:t>after lunch to talk about module exams</a:t>
            </a:r>
          </a:p>
          <a:p>
            <a:pPr marL="514350" indent="-514350">
              <a:buFont typeface="+mj-lt"/>
              <a:buAutoNum type="arabicPeriod"/>
            </a:pPr>
            <a:endParaRPr lang="en-US" dirty="0" smtClean="0">
              <a:latin typeface="Arial" panose="020B0604020202020204" pitchFamily="34" charset="0"/>
              <a:cs typeface="Arial" panose="020B0604020202020204" pitchFamily="34" charset="0"/>
            </a:endParaRPr>
          </a:p>
          <a:p>
            <a:pPr marL="514350" indent="-514350">
              <a:buFont typeface="+mj-lt"/>
              <a:buAutoNum type="arabicPeriod"/>
            </a:pP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844309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830" y="2875002"/>
            <a:ext cx="8552341" cy="1107996"/>
          </a:xfrm>
          <a:prstGeom prst="rect">
            <a:avLst/>
          </a:prstGeom>
        </p:spPr>
        <p:txBody>
          <a:bodyPr wrap="none">
            <a:spAutoFit/>
          </a:bodyPr>
          <a:lstStyle/>
          <a:p>
            <a:r>
              <a:rPr lang="en-US" sz="6600" b="1" dirty="0">
                <a:solidFill>
                  <a:srgbClr val="AC8CBE"/>
                </a:solidFill>
              </a:rPr>
              <a:t>#WEARECORTLAND</a:t>
            </a:r>
            <a:endParaRPr lang="en-US" sz="6600" dirty="0"/>
          </a:p>
        </p:txBody>
      </p:sp>
    </p:spTree>
    <p:extLst>
      <p:ext uri="{BB962C8B-B14F-4D97-AF65-F5344CB8AC3E}">
        <p14:creationId xmlns:p14="http://schemas.microsoft.com/office/powerpoint/2010/main" xmlns="" val="4153352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AC8CBE"/>
                </a:solidFill>
                <a:latin typeface="Franklin Gothic Medium" panose="020B0603020102020204" pitchFamily="34" charset="0"/>
              </a:rPr>
              <a:t>Our Challenge</a:t>
            </a:r>
            <a:endParaRPr lang="en-US" sz="6000" dirty="0"/>
          </a:p>
        </p:txBody>
      </p:sp>
      <p:sp>
        <p:nvSpPr>
          <p:cNvPr id="3" name="Content Placeholder 2"/>
          <p:cNvSpPr>
            <a:spLocks noGrp="1"/>
          </p:cNvSpPr>
          <p:nvPr>
            <p:ph idx="1"/>
          </p:nvPr>
        </p:nvSpPr>
        <p:spPr>
          <a:xfrm>
            <a:off x="628650" y="1417638"/>
            <a:ext cx="8390267" cy="4391175"/>
          </a:xfrm>
        </p:spPr>
        <p:txBody>
          <a:bodyPr>
            <a:noAutofit/>
          </a:bodyPr>
          <a:lstStyle/>
          <a:p>
            <a:pPr>
              <a:lnSpc>
                <a:spcPct val="80000"/>
              </a:lnSpc>
            </a:pPr>
            <a:r>
              <a:rPr lang="en-US" dirty="0">
                <a:latin typeface="Arial" panose="020B0604020202020204" pitchFamily="34" charset="0"/>
                <a:cs typeface="Arial" panose="020B0604020202020204" pitchFamily="34" charset="0"/>
              </a:rPr>
              <a:t>Our 3-8 achievement is not what we want </a:t>
            </a:r>
            <a:r>
              <a:rPr lang="en-US" dirty="0" smtClean="0">
                <a:latin typeface="Arial" panose="020B0604020202020204" pitchFamily="34" charset="0"/>
                <a:cs typeface="Arial" panose="020B0604020202020204" pitchFamily="34" charset="0"/>
              </a:rPr>
              <a:t>it to </a:t>
            </a:r>
            <a:r>
              <a:rPr lang="en-US" dirty="0">
                <a:latin typeface="Arial" panose="020B0604020202020204" pitchFamily="34" charset="0"/>
                <a:cs typeface="Arial" panose="020B0604020202020204" pitchFamily="34" charset="0"/>
              </a:rPr>
              <a:t>be</a:t>
            </a:r>
          </a:p>
          <a:p>
            <a:pPr>
              <a:lnSpc>
                <a:spcPct val="80000"/>
              </a:lnSpc>
            </a:pPr>
            <a:r>
              <a:rPr lang="en-US" dirty="0">
                <a:latin typeface="Arial" panose="020B0604020202020204" pitchFamily="34" charset="0"/>
                <a:cs typeface="Arial" panose="020B0604020202020204" pitchFamily="34" charset="0"/>
              </a:rPr>
              <a:t>Our graduation rate is not what we want </a:t>
            </a:r>
            <a:r>
              <a:rPr lang="en-US" dirty="0" smtClean="0">
                <a:latin typeface="Arial" panose="020B0604020202020204" pitchFamily="34" charset="0"/>
                <a:cs typeface="Arial" panose="020B0604020202020204" pitchFamily="34" charset="0"/>
              </a:rPr>
              <a:t>it to </a:t>
            </a:r>
            <a:r>
              <a:rPr lang="en-US" dirty="0">
                <a:latin typeface="Arial" panose="020B0604020202020204" pitchFamily="34" charset="0"/>
                <a:cs typeface="Arial" panose="020B0604020202020204" pitchFamily="34" charset="0"/>
              </a:rPr>
              <a:t>be</a:t>
            </a:r>
          </a:p>
          <a:p>
            <a:pPr>
              <a:lnSpc>
                <a:spcPct val="80000"/>
              </a:lnSpc>
            </a:pPr>
            <a:r>
              <a:rPr lang="en-US" dirty="0">
                <a:latin typeface="Arial" panose="020B0604020202020204" pitchFamily="34" charset="0"/>
                <a:cs typeface="Arial" panose="020B0604020202020204" pitchFamily="34" charset="0"/>
              </a:rPr>
              <a:t>There are gaps between the achievement of different groups of learners in our district</a:t>
            </a:r>
          </a:p>
          <a:p>
            <a:pPr>
              <a:lnSpc>
                <a:spcPct val="80000"/>
              </a:lnSpc>
            </a:pPr>
            <a:r>
              <a:rPr lang="en-US" dirty="0">
                <a:latin typeface="Arial" panose="020B0604020202020204" pitchFamily="34" charset="0"/>
                <a:cs typeface="Arial" panose="020B0604020202020204" pitchFamily="34" charset="0"/>
              </a:rPr>
              <a:t>Levels of student engagement are not what we want them to be</a:t>
            </a:r>
          </a:p>
          <a:p>
            <a:pPr>
              <a:lnSpc>
                <a:spcPct val="80000"/>
              </a:lnSpc>
            </a:pPr>
            <a:r>
              <a:rPr lang="en-US" dirty="0">
                <a:latin typeface="Arial" panose="020B0604020202020204" pitchFamily="34" charset="0"/>
                <a:cs typeface="Arial" panose="020B0604020202020204" pitchFamily="34" charset="0"/>
              </a:rPr>
              <a:t>Our students are not as healthy as we want them to be</a:t>
            </a:r>
          </a:p>
          <a:p>
            <a:pPr>
              <a:lnSpc>
                <a:spcPct val="80000"/>
              </a:lnSpc>
            </a:pPr>
            <a:r>
              <a:rPr lang="en-US" dirty="0">
                <a:latin typeface="Arial" panose="020B0604020202020204" pitchFamily="34" charset="0"/>
                <a:cs typeface="Arial" panose="020B0604020202020204" pitchFamily="34" charset="0"/>
              </a:rPr>
              <a:t>Our community has high expectations</a:t>
            </a:r>
          </a:p>
        </p:txBody>
      </p:sp>
    </p:spTree>
    <p:extLst>
      <p:ext uri="{BB962C8B-B14F-4D97-AF65-F5344CB8AC3E}">
        <p14:creationId xmlns:p14="http://schemas.microsoft.com/office/powerpoint/2010/main" xmlns="" val="3564927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AC8CBE"/>
                </a:solidFill>
                <a:latin typeface="Franklin Gothic Medium" panose="020B0603020102020204" pitchFamily="34" charset="0"/>
              </a:rPr>
              <a:t>The Good News</a:t>
            </a:r>
            <a:endParaRPr lang="en-US" sz="6000" dirty="0"/>
          </a:p>
        </p:txBody>
      </p:sp>
      <p:sp>
        <p:nvSpPr>
          <p:cNvPr id="3" name="Content Placeholder 2"/>
          <p:cNvSpPr>
            <a:spLocks noGrp="1"/>
          </p:cNvSpPr>
          <p:nvPr>
            <p:ph idx="1"/>
          </p:nvPr>
        </p:nvSpPr>
        <p:spPr>
          <a:xfrm>
            <a:off x="628650" y="1600200"/>
            <a:ext cx="8390267" cy="4208613"/>
          </a:xfrm>
        </p:spPr>
        <p:txBody>
          <a:bodyPr>
            <a:normAutofit/>
          </a:bodyPr>
          <a:lstStyle/>
          <a:p>
            <a:pPr>
              <a:lnSpc>
                <a:spcPct val="80000"/>
              </a:lnSpc>
            </a:pPr>
            <a:r>
              <a:rPr lang="en-US" dirty="0">
                <a:latin typeface="Arial" panose="020B0604020202020204" pitchFamily="34" charset="0"/>
                <a:cs typeface="Arial" panose="020B0604020202020204" pitchFamily="34" charset="0"/>
              </a:rPr>
              <a:t>We believe that our students deserve our best work</a:t>
            </a:r>
          </a:p>
          <a:p>
            <a:pPr>
              <a:lnSpc>
                <a:spcPct val="80000"/>
              </a:lnSpc>
            </a:pPr>
            <a:r>
              <a:rPr lang="en-US" dirty="0">
                <a:latin typeface="Arial" panose="020B0604020202020204" pitchFamily="34" charset="0"/>
                <a:cs typeface="Arial" panose="020B0604020202020204" pitchFamily="34" charset="0"/>
              </a:rPr>
              <a:t>We have talented and enthusiastic teachers</a:t>
            </a:r>
          </a:p>
          <a:p>
            <a:pPr>
              <a:lnSpc>
                <a:spcPct val="80000"/>
              </a:lnSpc>
            </a:pPr>
            <a:r>
              <a:rPr lang="en-US" dirty="0">
                <a:latin typeface="Arial" panose="020B0604020202020204" pitchFamily="34" charset="0"/>
                <a:cs typeface="Arial" panose="020B0604020202020204" pitchFamily="34" charset="0"/>
              </a:rPr>
              <a:t>We have the necessary resources </a:t>
            </a:r>
          </a:p>
          <a:p>
            <a:pPr>
              <a:lnSpc>
                <a:spcPct val="80000"/>
              </a:lnSpc>
            </a:pPr>
            <a:r>
              <a:rPr lang="en-US" dirty="0">
                <a:latin typeface="Arial" panose="020B0604020202020204" pitchFamily="34" charset="0"/>
                <a:cs typeface="Arial" panose="020B0604020202020204" pitchFamily="34" charset="0"/>
              </a:rPr>
              <a:t>Our community is supportive of our efforts to improve</a:t>
            </a:r>
          </a:p>
          <a:p>
            <a:pPr>
              <a:lnSpc>
                <a:spcPct val="80000"/>
              </a:lnSpc>
            </a:pPr>
            <a:r>
              <a:rPr lang="en-US" dirty="0">
                <a:latin typeface="Arial" panose="020B0604020202020204" pitchFamily="34" charset="0"/>
                <a:cs typeface="Arial" panose="020B0604020202020204" pitchFamily="34" charset="0"/>
              </a:rPr>
              <a:t>We have a supportive Board of Education</a:t>
            </a:r>
          </a:p>
        </p:txBody>
      </p:sp>
    </p:spTree>
    <p:extLst>
      <p:ext uri="{BB962C8B-B14F-4D97-AF65-F5344CB8AC3E}">
        <p14:creationId xmlns:p14="http://schemas.microsoft.com/office/powerpoint/2010/main" xmlns="" val="11477161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1884</TotalTime>
  <Words>2960</Words>
  <Application>Microsoft Office PowerPoint</Application>
  <PresentationFormat>On-screen Show (4:3)</PresentationFormat>
  <Paragraphs>534</Paragraphs>
  <Slides>78</Slides>
  <Notes>20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Slide 1</vt:lpstr>
      <vt:lpstr>2016-2017</vt:lpstr>
      <vt:lpstr>2017-2018</vt:lpstr>
      <vt:lpstr>Budget Message</vt:lpstr>
      <vt:lpstr>Budget Message</vt:lpstr>
      <vt:lpstr>Budget Message</vt:lpstr>
      <vt:lpstr>2016-2017</vt:lpstr>
      <vt:lpstr>Our Challenge</vt:lpstr>
      <vt:lpstr>The Good News</vt:lpstr>
      <vt:lpstr>We Have a Plan</vt:lpstr>
      <vt:lpstr>Theory of Action</vt:lpstr>
      <vt:lpstr>Theory of Action</vt:lpstr>
      <vt:lpstr>SMART Goals</vt:lpstr>
      <vt:lpstr>SMART Goals</vt:lpstr>
      <vt:lpstr>Guaranteed and Viable Curriculum</vt:lpstr>
      <vt:lpstr>Guaranteed and Viable Curriculum</vt:lpstr>
      <vt:lpstr>Curriculum Archive</vt:lpstr>
      <vt:lpstr>Engaging Instruction</vt:lpstr>
      <vt:lpstr>Engaging Instruction</vt:lpstr>
      <vt:lpstr>Engaging Instruction</vt:lpstr>
      <vt:lpstr>Engaging Instruction</vt:lpstr>
      <vt:lpstr>Engaging Instruction</vt:lpstr>
      <vt:lpstr>Engaging Instruction</vt:lpstr>
      <vt:lpstr>Engaging Instruction</vt:lpstr>
      <vt:lpstr>Engaging Instruction</vt:lpstr>
      <vt:lpstr>Engaging Instruction</vt:lpstr>
      <vt:lpstr>Engaging Instruction</vt:lpstr>
      <vt:lpstr>Social Emotional Health</vt:lpstr>
      <vt:lpstr>Social Emotional Health</vt:lpstr>
      <vt:lpstr>Community Engagement and Communication</vt:lpstr>
      <vt:lpstr>Community Engagement and Communication</vt:lpstr>
      <vt:lpstr>Communication</vt:lpstr>
      <vt:lpstr>cortlandschools.org</vt:lpstr>
      <vt:lpstr>SchoolTool</vt:lpstr>
      <vt:lpstr>Guaranteed and Viable Curriculum</vt:lpstr>
      <vt:lpstr>The G&amp;V Work</vt:lpstr>
      <vt:lpstr>Slide 37</vt:lpstr>
      <vt:lpstr>The G&amp;V Work</vt:lpstr>
      <vt:lpstr>October 7th Work</vt:lpstr>
      <vt:lpstr>Since October 7th</vt:lpstr>
      <vt:lpstr>Today’s Work</vt:lpstr>
      <vt:lpstr>Learning Targets</vt:lpstr>
      <vt:lpstr>Why Common Assessment?</vt:lpstr>
      <vt:lpstr>Our Goal</vt:lpstr>
      <vt:lpstr>The Mission</vt:lpstr>
      <vt:lpstr>Fundamental Assumptions</vt:lpstr>
      <vt:lpstr>Slide 47</vt:lpstr>
      <vt:lpstr>Collective Responsibility</vt:lpstr>
      <vt:lpstr>The “Right Work”</vt:lpstr>
      <vt:lpstr>Essentials</vt:lpstr>
      <vt:lpstr>Essentials</vt:lpstr>
      <vt:lpstr>Essentials</vt:lpstr>
      <vt:lpstr>Essentials</vt:lpstr>
      <vt:lpstr>Unpacking (unwrapping)</vt:lpstr>
      <vt:lpstr>Guaranteed &amp; Viable</vt:lpstr>
      <vt:lpstr>Our Timeline</vt:lpstr>
      <vt:lpstr>Our Timeline</vt:lpstr>
      <vt:lpstr>Teaching Learning Cycle</vt:lpstr>
      <vt:lpstr>Looking at Student Work</vt:lpstr>
      <vt:lpstr>Looking at Student Work</vt:lpstr>
      <vt:lpstr>Looking at Student Work</vt:lpstr>
      <vt:lpstr>Looking at Student Work</vt:lpstr>
      <vt:lpstr>Looking at Student Work</vt:lpstr>
      <vt:lpstr>Looking at Student Work</vt:lpstr>
      <vt:lpstr>Looking at Student Work</vt:lpstr>
      <vt:lpstr>Looking at Student Work</vt:lpstr>
      <vt:lpstr>Looking at Student Work</vt:lpstr>
      <vt:lpstr>Reflecting on Student Work</vt:lpstr>
      <vt:lpstr>Looking at Student Work</vt:lpstr>
      <vt:lpstr>Looking at Student Work</vt:lpstr>
      <vt:lpstr>Looking at Student Work</vt:lpstr>
      <vt:lpstr>Our Timeline</vt:lpstr>
      <vt:lpstr>Our Timeline</vt:lpstr>
      <vt:lpstr>Looking at Student Work</vt:lpstr>
      <vt:lpstr>Looking at Student Work</vt:lpstr>
      <vt:lpstr>What We Do</vt:lpstr>
      <vt:lpstr>What We Do</vt:lpstr>
      <vt:lpstr>Slide 78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Levels of Learning for All Students</dc:title>
  <dc:creator>ocm boces</dc:creator>
  <cp:lastModifiedBy>Cortland City School District</cp:lastModifiedBy>
  <cp:revision>127</cp:revision>
  <cp:lastPrinted>2016-10-03T16:10:37Z</cp:lastPrinted>
  <dcterms:created xsi:type="dcterms:W3CDTF">2016-07-07T12:07:11Z</dcterms:created>
  <dcterms:modified xsi:type="dcterms:W3CDTF">2017-03-16T19:14:41Z</dcterms:modified>
</cp:coreProperties>
</file>