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352" r:id="rId2"/>
    <p:sldId id="353" r:id="rId3"/>
    <p:sldId id="356" r:id="rId4"/>
    <p:sldId id="358" r:id="rId5"/>
    <p:sldId id="355" r:id="rId6"/>
    <p:sldId id="256" r:id="rId7"/>
    <p:sldId id="345" r:id="rId8"/>
    <p:sldId id="346" r:id="rId9"/>
    <p:sldId id="347" r:id="rId10"/>
    <p:sldId id="348" r:id="rId11"/>
    <p:sldId id="351" r:id="rId12"/>
    <p:sldId id="310" r:id="rId13"/>
    <p:sldId id="349" r:id="rId14"/>
    <p:sldId id="350" r:id="rId15"/>
    <p:sldId id="311" r:id="rId16"/>
    <p:sldId id="331" r:id="rId17"/>
    <p:sldId id="332" r:id="rId18"/>
    <p:sldId id="333" r:id="rId19"/>
    <p:sldId id="313" r:id="rId20"/>
    <p:sldId id="314" r:id="rId21"/>
    <p:sldId id="315" r:id="rId22"/>
    <p:sldId id="335" r:id="rId23"/>
    <p:sldId id="316" r:id="rId24"/>
    <p:sldId id="317" r:id="rId25"/>
    <p:sldId id="359" r:id="rId26"/>
    <p:sldId id="322" r:id="rId27"/>
    <p:sldId id="360" r:id="rId2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C8C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14" autoAdjust="0"/>
    <p:restoredTop sz="94660"/>
  </p:normalViewPr>
  <p:slideViewPr>
    <p:cSldViewPr>
      <p:cViewPr varScale="1">
        <p:scale>
          <a:sx n="70" d="100"/>
          <a:sy n="70" d="100"/>
        </p:scale>
        <p:origin x="1242" y="72"/>
      </p:cViewPr>
      <p:guideLst>
        <p:guide orient="horz" pos="2160"/>
        <p:guide pos="2880"/>
      </p:guideLst>
    </p:cSldViewPr>
  </p:slideViewPr>
  <p:notesTextViewPr>
    <p:cViewPr>
      <p:scale>
        <a:sx n="1" d="1"/>
        <a:sy n="1" d="1"/>
      </p:scale>
      <p:origin x="0" y="0"/>
    </p:cViewPr>
  </p:notesTextViewPr>
  <p:sorterViewPr>
    <p:cViewPr>
      <p:scale>
        <a:sx n="100" d="100"/>
        <a:sy n="100" d="100"/>
      </p:scale>
      <p:origin x="0" y="-6534"/>
    </p:cViewPr>
  </p:sorterViewPr>
  <p:notesViewPr>
    <p:cSldViewPr>
      <p:cViewPr varScale="1">
        <p:scale>
          <a:sx n="56" d="100"/>
          <a:sy n="56" d="100"/>
        </p:scale>
        <p:origin x="2574"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6D1498-8906-477D-BDC5-187EDE42F4B2}"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US"/>
        </a:p>
      </dgm:t>
    </dgm:pt>
    <dgm:pt modelId="{62539868-5196-4B2B-9C0E-78B95E954087}">
      <dgm:prSet phldrT="[Text]" custT="1"/>
      <dgm:spPr/>
      <dgm:t>
        <a:bodyPr/>
        <a:lstStyle/>
        <a:p>
          <a:r>
            <a:rPr lang="en-US" sz="1800" dirty="0" smtClean="0"/>
            <a:t>Child grows up in poverty</a:t>
          </a:r>
          <a:endParaRPr lang="en-US" sz="1800" dirty="0"/>
        </a:p>
      </dgm:t>
    </dgm:pt>
    <dgm:pt modelId="{EBC99F68-07D0-4019-B27F-1973415E6968}" type="parTrans" cxnId="{55F10E5F-5D04-4FFF-9E9A-EAFDF173D646}">
      <dgm:prSet/>
      <dgm:spPr/>
      <dgm:t>
        <a:bodyPr/>
        <a:lstStyle/>
        <a:p>
          <a:endParaRPr lang="en-US"/>
        </a:p>
      </dgm:t>
    </dgm:pt>
    <dgm:pt modelId="{E24A8FFA-AF77-4878-99FD-DAE82385D02C}" type="sibTrans" cxnId="{55F10E5F-5D04-4FFF-9E9A-EAFDF173D646}">
      <dgm:prSet/>
      <dgm:spPr/>
      <dgm:t>
        <a:bodyPr/>
        <a:lstStyle/>
        <a:p>
          <a:endParaRPr lang="en-US"/>
        </a:p>
      </dgm:t>
    </dgm:pt>
    <dgm:pt modelId="{9448A763-BE3E-4668-99A5-DCFF914A412A}">
      <dgm:prSet phldrT="[Text]" custT="1"/>
      <dgm:spPr/>
      <dgm:t>
        <a:bodyPr/>
        <a:lstStyle/>
        <a:p>
          <a:r>
            <a:rPr lang="en-US" sz="1800" dirty="0" smtClean="0"/>
            <a:t>Is significantly disadvantaged in education and skills</a:t>
          </a:r>
          <a:endParaRPr lang="en-US" sz="1800" dirty="0"/>
        </a:p>
      </dgm:t>
    </dgm:pt>
    <dgm:pt modelId="{1EA9CD34-56F7-4373-9EBD-18CAFE8BF7F0}" type="parTrans" cxnId="{48B00A49-C245-4556-AE7D-5C741CF8EF09}">
      <dgm:prSet/>
      <dgm:spPr/>
      <dgm:t>
        <a:bodyPr/>
        <a:lstStyle/>
        <a:p>
          <a:endParaRPr lang="en-US"/>
        </a:p>
      </dgm:t>
    </dgm:pt>
    <dgm:pt modelId="{78CF1830-0FBF-4B01-B91A-25BD16A9C0D7}" type="sibTrans" cxnId="{48B00A49-C245-4556-AE7D-5C741CF8EF09}">
      <dgm:prSet/>
      <dgm:spPr/>
      <dgm:t>
        <a:bodyPr/>
        <a:lstStyle/>
        <a:p>
          <a:endParaRPr lang="en-US"/>
        </a:p>
      </dgm:t>
    </dgm:pt>
    <dgm:pt modelId="{5561BC2C-543E-4DBF-8C3D-5590AE940E7D}">
      <dgm:prSet phldrT="[Text]" custT="1"/>
      <dgm:spPr/>
      <dgm:t>
        <a:bodyPr/>
        <a:lstStyle/>
        <a:p>
          <a:r>
            <a:rPr lang="en-US" sz="1800" dirty="0" smtClean="0"/>
            <a:t>Struggles to get a job</a:t>
          </a:r>
          <a:endParaRPr lang="en-US" sz="1800" dirty="0"/>
        </a:p>
      </dgm:t>
    </dgm:pt>
    <dgm:pt modelId="{E853B726-6E12-4714-8914-8ABEC3B7C22E}" type="parTrans" cxnId="{3BFFC701-A171-4EE8-B5B9-0ABD18934BB8}">
      <dgm:prSet/>
      <dgm:spPr/>
      <dgm:t>
        <a:bodyPr/>
        <a:lstStyle/>
        <a:p>
          <a:endParaRPr lang="en-US"/>
        </a:p>
      </dgm:t>
    </dgm:pt>
    <dgm:pt modelId="{7C36CC20-BBB2-4DC1-94BF-DBC8C43D9C02}" type="sibTrans" cxnId="{3BFFC701-A171-4EE8-B5B9-0ABD18934BB8}">
      <dgm:prSet/>
      <dgm:spPr/>
      <dgm:t>
        <a:bodyPr/>
        <a:lstStyle/>
        <a:p>
          <a:endParaRPr lang="en-US"/>
        </a:p>
      </dgm:t>
    </dgm:pt>
    <dgm:pt modelId="{A8121142-143D-422D-A1FD-26771C3C4D1D}">
      <dgm:prSet phldrT="[Text]" custT="1"/>
      <dgm:spPr/>
      <dgm:t>
        <a:bodyPr/>
        <a:lstStyle/>
        <a:p>
          <a:r>
            <a:rPr lang="en-US" sz="1800" dirty="0" smtClean="0"/>
            <a:t>Fails to escape the poverty cycle</a:t>
          </a:r>
          <a:endParaRPr lang="en-US" sz="1800" dirty="0"/>
        </a:p>
      </dgm:t>
    </dgm:pt>
    <dgm:pt modelId="{9C5BBE82-1268-4D13-B20F-33C6EF331113}" type="parTrans" cxnId="{590DFE7A-3C63-46B9-97A1-3BD2619203F6}">
      <dgm:prSet/>
      <dgm:spPr/>
      <dgm:t>
        <a:bodyPr/>
        <a:lstStyle/>
        <a:p>
          <a:endParaRPr lang="en-US"/>
        </a:p>
      </dgm:t>
    </dgm:pt>
    <dgm:pt modelId="{79B4CDF4-724F-4D77-94EC-B2873DA96357}" type="sibTrans" cxnId="{590DFE7A-3C63-46B9-97A1-3BD2619203F6}">
      <dgm:prSet/>
      <dgm:spPr/>
      <dgm:t>
        <a:bodyPr/>
        <a:lstStyle/>
        <a:p>
          <a:endParaRPr lang="en-US"/>
        </a:p>
      </dgm:t>
    </dgm:pt>
    <dgm:pt modelId="{AFC6EFE1-0B87-4B66-AB89-2CAF505E98F7}">
      <dgm:prSet phldrT="[Text]" custT="1"/>
      <dgm:spPr/>
      <dgm:t>
        <a:bodyPr/>
        <a:lstStyle/>
        <a:p>
          <a:r>
            <a:rPr lang="en-US" sz="1800" dirty="0" smtClean="0"/>
            <a:t>Family in poverty</a:t>
          </a:r>
          <a:endParaRPr lang="en-US" sz="1800" dirty="0"/>
        </a:p>
      </dgm:t>
    </dgm:pt>
    <dgm:pt modelId="{5B455E2D-4D17-453A-99E3-BADFBFB04E81}" type="parTrans" cxnId="{A041BC36-D29C-4519-B96E-2D5E95328779}">
      <dgm:prSet/>
      <dgm:spPr/>
      <dgm:t>
        <a:bodyPr/>
        <a:lstStyle/>
        <a:p>
          <a:endParaRPr lang="en-US"/>
        </a:p>
      </dgm:t>
    </dgm:pt>
    <dgm:pt modelId="{694EEB4C-3E5A-4CC7-BB06-38C9CBDFA5F6}" type="sibTrans" cxnId="{A041BC36-D29C-4519-B96E-2D5E95328779}">
      <dgm:prSet/>
      <dgm:spPr/>
      <dgm:t>
        <a:bodyPr/>
        <a:lstStyle/>
        <a:p>
          <a:endParaRPr lang="en-US"/>
        </a:p>
      </dgm:t>
    </dgm:pt>
    <dgm:pt modelId="{45171EF7-1443-4F60-BBEC-E16363B7144F}" type="pres">
      <dgm:prSet presAssocID="{856D1498-8906-477D-BDC5-187EDE42F4B2}" presName="cycle" presStyleCnt="0">
        <dgm:presLayoutVars>
          <dgm:dir/>
          <dgm:resizeHandles val="exact"/>
        </dgm:presLayoutVars>
      </dgm:prSet>
      <dgm:spPr/>
      <dgm:t>
        <a:bodyPr/>
        <a:lstStyle/>
        <a:p>
          <a:endParaRPr lang="en-US"/>
        </a:p>
      </dgm:t>
    </dgm:pt>
    <dgm:pt modelId="{B04F4665-3564-4047-AF2F-0507B42CD6B7}" type="pres">
      <dgm:prSet presAssocID="{62539868-5196-4B2B-9C0E-78B95E954087}" presName="dummy" presStyleCnt="0"/>
      <dgm:spPr/>
    </dgm:pt>
    <dgm:pt modelId="{86A593EA-0D47-4BDE-805E-DF2DBBA21DF8}" type="pres">
      <dgm:prSet presAssocID="{62539868-5196-4B2B-9C0E-78B95E954087}" presName="node" presStyleLbl="revTx" presStyleIdx="0" presStyleCnt="5" custScaleX="142730">
        <dgm:presLayoutVars>
          <dgm:bulletEnabled val="1"/>
        </dgm:presLayoutVars>
      </dgm:prSet>
      <dgm:spPr/>
      <dgm:t>
        <a:bodyPr/>
        <a:lstStyle/>
        <a:p>
          <a:endParaRPr lang="en-US"/>
        </a:p>
      </dgm:t>
    </dgm:pt>
    <dgm:pt modelId="{628A3098-FA18-4051-AED9-FA769A51834E}" type="pres">
      <dgm:prSet presAssocID="{E24A8FFA-AF77-4878-99FD-DAE82385D02C}" presName="sibTrans" presStyleLbl="node1" presStyleIdx="0" presStyleCnt="5"/>
      <dgm:spPr/>
      <dgm:t>
        <a:bodyPr/>
        <a:lstStyle/>
        <a:p>
          <a:endParaRPr lang="en-US"/>
        </a:p>
      </dgm:t>
    </dgm:pt>
    <dgm:pt modelId="{FBBAED7F-A4AD-4650-9241-361E97A7FD34}" type="pres">
      <dgm:prSet presAssocID="{9448A763-BE3E-4668-99A5-DCFF914A412A}" presName="dummy" presStyleCnt="0"/>
      <dgm:spPr/>
    </dgm:pt>
    <dgm:pt modelId="{D266BCE5-2C7D-40B1-9428-AD498E32CFA1}" type="pres">
      <dgm:prSet presAssocID="{9448A763-BE3E-4668-99A5-DCFF914A412A}" presName="node" presStyleLbl="revTx" presStyleIdx="1" presStyleCnt="5" custScaleX="200843">
        <dgm:presLayoutVars>
          <dgm:bulletEnabled val="1"/>
        </dgm:presLayoutVars>
      </dgm:prSet>
      <dgm:spPr/>
      <dgm:t>
        <a:bodyPr/>
        <a:lstStyle/>
        <a:p>
          <a:endParaRPr lang="en-US"/>
        </a:p>
      </dgm:t>
    </dgm:pt>
    <dgm:pt modelId="{06DCD715-A938-41DC-B96E-037C80756E12}" type="pres">
      <dgm:prSet presAssocID="{78CF1830-0FBF-4B01-B91A-25BD16A9C0D7}" presName="sibTrans" presStyleLbl="node1" presStyleIdx="1" presStyleCnt="5"/>
      <dgm:spPr/>
      <dgm:t>
        <a:bodyPr/>
        <a:lstStyle/>
        <a:p>
          <a:endParaRPr lang="en-US"/>
        </a:p>
      </dgm:t>
    </dgm:pt>
    <dgm:pt modelId="{74FB81A3-8CBD-4D80-A6C8-4F8CBD2D1590}" type="pres">
      <dgm:prSet presAssocID="{5561BC2C-543E-4DBF-8C3D-5590AE940E7D}" presName="dummy" presStyleCnt="0"/>
      <dgm:spPr/>
    </dgm:pt>
    <dgm:pt modelId="{BAB57AA9-ECC4-4322-9891-4DEFA7BCCFB6}" type="pres">
      <dgm:prSet presAssocID="{5561BC2C-543E-4DBF-8C3D-5590AE940E7D}" presName="node" presStyleLbl="revTx" presStyleIdx="2" presStyleCnt="5">
        <dgm:presLayoutVars>
          <dgm:bulletEnabled val="1"/>
        </dgm:presLayoutVars>
      </dgm:prSet>
      <dgm:spPr/>
      <dgm:t>
        <a:bodyPr/>
        <a:lstStyle/>
        <a:p>
          <a:endParaRPr lang="en-US"/>
        </a:p>
      </dgm:t>
    </dgm:pt>
    <dgm:pt modelId="{691FB540-AB21-45BB-A360-EFEA3C134956}" type="pres">
      <dgm:prSet presAssocID="{7C36CC20-BBB2-4DC1-94BF-DBC8C43D9C02}" presName="sibTrans" presStyleLbl="node1" presStyleIdx="2" presStyleCnt="5"/>
      <dgm:spPr/>
      <dgm:t>
        <a:bodyPr/>
        <a:lstStyle/>
        <a:p>
          <a:endParaRPr lang="en-US"/>
        </a:p>
      </dgm:t>
    </dgm:pt>
    <dgm:pt modelId="{CDF4323C-A5B0-4995-B5C9-DFD036B6E3E7}" type="pres">
      <dgm:prSet presAssocID="{A8121142-143D-422D-A1FD-26771C3C4D1D}" presName="dummy" presStyleCnt="0"/>
      <dgm:spPr/>
    </dgm:pt>
    <dgm:pt modelId="{E3BDC9D3-42E5-4B67-B512-02005E76040B}" type="pres">
      <dgm:prSet presAssocID="{A8121142-143D-422D-A1FD-26771C3C4D1D}" presName="node" presStyleLbl="revTx" presStyleIdx="3" presStyleCnt="5" custScaleX="177657">
        <dgm:presLayoutVars>
          <dgm:bulletEnabled val="1"/>
        </dgm:presLayoutVars>
      </dgm:prSet>
      <dgm:spPr/>
      <dgm:t>
        <a:bodyPr/>
        <a:lstStyle/>
        <a:p>
          <a:endParaRPr lang="en-US"/>
        </a:p>
      </dgm:t>
    </dgm:pt>
    <dgm:pt modelId="{61F98D26-2FC7-472B-B5E5-8FFAE48292D5}" type="pres">
      <dgm:prSet presAssocID="{79B4CDF4-724F-4D77-94EC-B2873DA96357}" presName="sibTrans" presStyleLbl="node1" presStyleIdx="3" presStyleCnt="5"/>
      <dgm:spPr/>
      <dgm:t>
        <a:bodyPr/>
        <a:lstStyle/>
        <a:p>
          <a:endParaRPr lang="en-US"/>
        </a:p>
      </dgm:t>
    </dgm:pt>
    <dgm:pt modelId="{381CAE7A-4520-4804-8775-C1B502008F3B}" type="pres">
      <dgm:prSet presAssocID="{AFC6EFE1-0B87-4B66-AB89-2CAF505E98F7}" presName="dummy" presStyleCnt="0"/>
      <dgm:spPr/>
    </dgm:pt>
    <dgm:pt modelId="{C48E9B15-7B5C-4A90-AA72-93E94BA4BB7B}" type="pres">
      <dgm:prSet presAssocID="{AFC6EFE1-0B87-4B66-AB89-2CAF505E98F7}" presName="node" presStyleLbl="revTx" presStyleIdx="4" presStyleCnt="5" custScaleX="146780">
        <dgm:presLayoutVars>
          <dgm:bulletEnabled val="1"/>
        </dgm:presLayoutVars>
      </dgm:prSet>
      <dgm:spPr/>
      <dgm:t>
        <a:bodyPr/>
        <a:lstStyle/>
        <a:p>
          <a:endParaRPr lang="en-US"/>
        </a:p>
      </dgm:t>
    </dgm:pt>
    <dgm:pt modelId="{3D230C6B-7182-4253-9316-0A7F1BEA8697}" type="pres">
      <dgm:prSet presAssocID="{694EEB4C-3E5A-4CC7-BB06-38C9CBDFA5F6}" presName="sibTrans" presStyleLbl="node1" presStyleIdx="4" presStyleCnt="5"/>
      <dgm:spPr/>
      <dgm:t>
        <a:bodyPr/>
        <a:lstStyle/>
        <a:p>
          <a:endParaRPr lang="en-US"/>
        </a:p>
      </dgm:t>
    </dgm:pt>
  </dgm:ptLst>
  <dgm:cxnLst>
    <dgm:cxn modelId="{B69963E3-7960-4E5E-B6FA-070ACFF4DA92}" type="presOf" srcId="{62539868-5196-4B2B-9C0E-78B95E954087}" destId="{86A593EA-0D47-4BDE-805E-DF2DBBA21DF8}" srcOrd="0" destOrd="0" presId="urn:microsoft.com/office/officeart/2005/8/layout/cycle1"/>
    <dgm:cxn modelId="{A6F9DD05-B2C6-4E65-B782-5A50931F05C7}" type="presOf" srcId="{5561BC2C-543E-4DBF-8C3D-5590AE940E7D}" destId="{BAB57AA9-ECC4-4322-9891-4DEFA7BCCFB6}" srcOrd="0" destOrd="0" presId="urn:microsoft.com/office/officeart/2005/8/layout/cycle1"/>
    <dgm:cxn modelId="{88177C83-2EE0-4DF3-98B8-73A52C0A1712}" type="presOf" srcId="{7C36CC20-BBB2-4DC1-94BF-DBC8C43D9C02}" destId="{691FB540-AB21-45BB-A360-EFEA3C134956}" srcOrd="0" destOrd="0" presId="urn:microsoft.com/office/officeart/2005/8/layout/cycle1"/>
    <dgm:cxn modelId="{55F10E5F-5D04-4FFF-9E9A-EAFDF173D646}" srcId="{856D1498-8906-477D-BDC5-187EDE42F4B2}" destId="{62539868-5196-4B2B-9C0E-78B95E954087}" srcOrd="0" destOrd="0" parTransId="{EBC99F68-07D0-4019-B27F-1973415E6968}" sibTransId="{E24A8FFA-AF77-4878-99FD-DAE82385D02C}"/>
    <dgm:cxn modelId="{48B00A49-C245-4556-AE7D-5C741CF8EF09}" srcId="{856D1498-8906-477D-BDC5-187EDE42F4B2}" destId="{9448A763-BE3E-4668-99A5-DCFF914A412A}" srcOrd="1" destOrd="0" parTransId="{1EA9CD34-56F7-4373-9EBD-18CAFE8BF7F0}" sibTransId="{78CF1830-0FBF-4B01-B91A-25BD16A9C0D7}"/>
    <dgm:cxn modelId="{742CACFD-C7F9-437F-815F-152B238D13D0}" type="presOf" srcId="{AFC6EFE1-0B87-4B66-AB89-2CAF505E98F7}" destId="{C48E9B15-7B5C-4A90-AA72-93E94BA4BB7B}" srcOrd="0" destOrd="0" presId="urn:microsoft.com/office/officeart/2005/8/layout/cycle1"/>
    <dgm:cxn modelId="{3BFFC701-A171-4EE8-B5B9-0ABD18934BB8}" srcId="{856D1498-8906-477D-BDC5-187EDE42F4B2}" destId="{5561BC2C-543E-4DBF-8C3D-5590AE940E7D}" srcOrd="2" destOrd="0" parTransId="{E853B726-6E12-4714-8914-8ABEC3B7C22E}" sibTransId="{7C36CC20-BBB2-4DC1-94BF-DBC8C43D9C02}"/>
    <dgm:cxn modelId="{01433703-5AEB-40FD-B9C5-AFF47C8600D3}" type="presOf" srcId="{E24A8FFA-AF77-4878-99FD-DAE82385D02C}" destId="{628A3098-FA18-4051-AED9-FA769A51834E}" srcOrd="0" destOrd="0" presId="urn:microsoft.com/office/officeart/2005/8/layout/cycle1"/>
    <dgm:cxn modelId="{6F67949A-94DC-49D6-A81A-A1F899D6B8FC}" type="presOf" srcId="{A8121142-143D-422D-A1FD-26771C3C4D1D}" destId="{E3BDC9D3-42E5-4B67-B512-02005E76040B}" srcOrd="0" destOrd="0" presId="urn:microsoft.com/office/officeart/2005/8/layout/cycle1"/>
    <dgm:cxn modelId="{CAF3A4E1-8908-40E0-9295-79CDE7C91A33}" type="presOf" srcId="{9448A763-BE3E-4668-99A5-DCFF914A412A}" destId="{D266BCE5-2C7D-40B1-9428-AD498E32CFA1}" srcOrd="0" destOrd="0" presId="urn:microsoft.com/office/officeart/2005/8/layout/cycle1"/>
    <dgm:cxn modelId="{590DFE7A-3C63-46B9-97A1-3BD2619203F6}" srcId="{856D1498-8906-477D-BDC5-187EDE42F4B2}" destId="{A8121142-143D-422D-A1FD-26771C3C4D1D}" srcOrd="3" destOrd="0" parTransId="{9C5BBE82-1268-4D13-B20F-33C6EF331113}" sibTransId="{79B4CDF4-724F-4D77-94EC-B2873DA96357}"/>
    <dgm:cxn modelId="{8D071081-E017-43EA-BDE1-B853079F6589}" type="presOf" srcId="{79B4CDF4-724F-4D77-94EC-B2873DA96357}" destId="{61F98D26-2FC7-472B-B5E5-8FFAE48292D5}" srcOrd="0" destOrd="0" presId="urn:microsoft.com/office/officeart/2005/8/layout/cycle1"/>
    <dgm:cxn modelId="{1C97F892-E41F-4FB7-B222-722F881BA840}" type="presOf" srcId="{856D1498-8906-477D-BDC5-187EDE42F4B2}" destId="{45171EF7-1443-4F60-BBEC-E16363B7144F}" srcOrd="0" destOrd="0" presId="urn:microsoft.com/office/officeart/2005/8/layout/cycle1"/>
    <dgm:cxn modelId="{AAE1C340-6B0B-4EE9-A8C3-876237E9902D}" type="presOf" srcId="{78CF1830-0FBF-4B01-B91A-25BD16A9C0D7}" destId="{06DCD715-A938-41DC-B96E-037C80756E12}" srcOrd="0" destOrd="0" presId="urn:microsoft.com/office/officeart/2005/8/layout/cycle1"/>
    <dgm:cxn modelId="{A041BC36-D29C-4519-B96E-2D5E95328779}" srcId="{856D1498-8906-477D-BDC5-187EDE42F4B2}" destId="{AFC6EFE1-0B87-4B66-AB89-2CAF505E98F7}" srcOrd="4" destOrd="0" parTransId="{5B455E2D-4D17-453A-99E3-BADFBFB04E81}" sibTransId="{694EEB4C-3E5A-4CC7-BB06-38C9CBDFA5F6}"/>
    <dgm:cxn modelId="{F4FD6C25-F208-48C7-8E47-4E0A64BEAA83}" type="presOf" srcId="{694EEB4C-3E5A-4CC7-BB06-38C9CBDFA5F6}" destId="{3D230C6B-7182-4253-9316-0A7F1BEA8697}" srcOrd="0" destOrd="0" presId="urn:microsoft.com/office/officeart/2005/8/layout/cycle1"/>
    <dgm:cxn modelId="{CE3A18D1-6A1A-4ABF-9987-C1294A61036B}" type="presParOf" srcId="{45171EF7-1443-4F60-BBEC-E16363B7144F}" destId="{B04F4665-3564-4047-AF2F-0507B42CD6B7}" srcOrd="0" destOrd="0" presId="urn:microsoft.com/office/officeart/2005/8/layout/cycle1"/>
    <dgm:cxn modelId="{C6FC7C8B-DFCD-40BA-8245-41737E36DC83}" type="presParOf" srcId="{45171EF7-1443-4F60-BBEC-E16363B7144F}" destId="{86A593EA-0D47-4BDE-805E-DF2DBBA21DF8}" srcOrd="1" destOrd="0" presId="urn:microsoft.com/office/officeart/2005/8/layout/cycle1"/>
    <dgm:cxn modelId="{184A009D-6616-45F9-BE37-565E9A61F661}" type="presParOf" srcId="{45171EF7-1443-4F60-BBEC-E16363B7144F}" destId="{628A3098-FA18-4051-AED9-FA769A51834E}" srcOrd="2" destOrd="0" presId="urn:microsoft.com/office/officeart/2005/8/layout/cycle1"/>
    <dgm:cxn modelId="{E5719942-940A-4B09-9C49-2E86C7535AC4}" type="presParOf" srcId="{45171EF7-1443-4F60-BBEC-E16363B7144F}" destId="{FBBAED7F-A4AD-4650-9241-361E97A7FD34}" srcOrd="3" destOrd="0" presId="urn:microsoft.com/office/officeart/2005/8/layout/cycle1"/>
    <dgm:cxn modelId="{822DA4DC-7F44-474A-9708-D07117CC02DC}" type="presParOf" srcId="{45171EF7-1443-4F60-BBEC-E16363B7144F}" destId="{D266BCE5-2C7D-40B1-9428-AD498E32CFA1}" srcOrd="4" destOrd="0" presId="urn:microsoft.com/office/officeart/2005/8/layout/cycle1"/>
    <dgm:cxn modelId="{64677DF7-0569-419C-B8A4-E2F38EE1F3AA}" type="presParOf" srcId="{45171EF7-1443-4F60-BBEC-E16363B7144F}" destId="{06DCD715-A938-41DC-B96E-037C80756E12}" srcOrd="5" destOrd="0" presId="urn:microsoft.com/office/officeart/2005/8/layout/cycle1"/>
    <dgm:cxn modelId="{96E4FDCB-A898-41E0-82EE-D240349B818A}" type="presParOf" srcId="{45171EF7-1443-4F60-BBEC-E16363B7144F}" destId="{74FB81A3-8CBD-4D80-A6C8-4F8CBD2D1590}" srcOrd="6" destOrd="0" presId="urn:microsoft.com/office/officeart/2005/8/layout/cycle1"/>
    <dgm:cxn modelId="{FA6A9DE9-B923-4DC2-A32A-0AC0F0C998EA}" type="presParOf" srcId="{45171EF7-1443-4F60-BBEC-E16363B7144F}" destId="{BAB57AA9-ECC4-4322-9891-4DEFA7BCCFB6}" srcOrd="7" destOrd="0" presId="urn:microsoft.com/office/officeart/2005/8/layout/cycle1"/>
    <dgm:cxn modelId="{8E75D455-EE47-47D7-8850-C8BE2095E75F}" type="presParOf" srcId="{45171EF7-1443-4F60-BBEC-E16363B7144F}" destId="{691FB540-AB21-45BB-A360-EFEA3C134956}" srcOrd="8" destOrd="0" presId="urn:microsoft.com/office/officeart/2005/8/layout/cycle1"/>
    <dgm:cxn modelId="{89DF9769-C49A-4BE9-9DBD-0EF78CB56B41}" type="presParOf" srcId="{45171EF7-1443-4F60-BBEC-E16363B7144F}" destId="{CDF4323C-A5B0-4995-B5C9-DFD036B6E3E7}" srcOrd="9" destOrd="0" presId="urn:microsoft.com/office/officeart/2005/8/layout/cycle1"/>
    <dgm:cxn modelId="{1946A504-4292-44EA-B202-12C1E07732D3}" type="presParOf" srcId="{45171EF7-1443-4F60-BBEC-E16363B7144F}" destId="{E3BDC9D3-42E5-4B67-B512-02005E76040B}" srcOrd="10" destOrd="0" presId="urn:microsoft.com/office/officeart/2005/8/layout/cycle1"/>
    <dgm:cxn modelId="{391EB276-6538-4DDE-A7AC-6E9C2E3B283E}" type="presParOf" srcId="{45171EF7-1443-4F60-BBEC-E16363B7144F}" destId="{61F98D26-2FC7-472B-B5E5-8FFAE48292D5}" srcOrd="11" destOrd="0" presId="urn:microsoft.com/office/officeart/2005/8/layout/cycle1"/>
    <dgm:cxn modelId="{C53C21AF-0EF1-4942-9190-64DC02B480FB}" type="presParOf" srcId="{45171EF7-1443-4F60-BBEC-E16363B7144F}" destId="{381CAE7A-4520-4804-8775-C1B502008F3B}" srcOrd="12" destOrd="0" presId="urn:microsoft.com/office/officeart/2005/8/layout/cycle1"/>
    <dgm:cxn modelId="{FDD800DB-1CEB-49B7-8519-547BEC1CFF99}" type="presParOf" srcId="{45171EF7-1443-4F60-BBEC-E16363B7144F}" destId="{C48E9B15-7B5C-4A90-AA72-93E94BA4BB7B}" srcOrd="13" destOrd="0" presId="urn:microsoft.com/office/officeart/2005/8/layout/cycle1"/>
    <dgm:cxn modelId="{4A8B0AB4-68A9-441D-A39E-3C38533A8141}" type="presParOf" srcId="{45171EF7-1443-4F60-BBEC-E16363B7144F}" destId="{3D230C6B-7182-4253-9316-0A7F1BEA8697}" srcOrd="14"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A593EA-0D47-4BDE-805E-DF2DBBA21DF8}">
      <dsp:nvSpPr>
        <dsp:cNvPr id="0" name=""/>
        <dsp:cNvSpPr/>
      </dsp:nvSpPr>
      <dsp:spPr>
        <a:xfrm>
          <a:off x="4346290" y="33995"/>
          <a:ext cx="1597310" cy="11191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Child grows up in poverty</a:t>
          </a:r>
          <a:endParaRPr lang="en-US" sz="1800" kern="1200" dirty="0"/>
        </a:p>
      </dsp:txBody>
      <dsp:txXfrm>
        <a:off x="4346290" y="33995"/>
        <a:ext cx="1597310" cy="1119113"/>
      </dsp:txXfrm>
    </dsp:sp>
    <dsp:sp modelId="{628A3098-FA18-4051-AED9-FA769A51834E}">
      <dsp:nvSpPr>
        <dsp:cNvPr id="0" name=""/>
        <dsp:cNvSpPr/>
      </dsp:nvSpPr>
      <dsp:spPr>
        <a:xfrm>
          <a:off x="1950567" y="1347"/>
          <a:ext cx="4198726" cy="4198726"/>
        </a:xfrm>
        <a:prstGeom prst="circularArrow">
          <a:avLst>
            <a:gd name="adj1" fmla="val 5197"/>
            <a:gd name="adj2" fmla="val 335716"/>
            <a:gd name="adj3" fmla="val 21294043"/>
            <a:gd name="adj4" fmla="val 19765537"/>
            <a:gd name="adj5" fmla="val 6064"/>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266BCE5-2C7D-40B1-9428-AD498E32CFA1}">
      <dsp:nvSpPr>
        <dsp:cNvPr id="0" name=""/>
        <dsp:cNvSpPr/>
      </dsp:nvSpPr>
      <dsp:spPr>
        <a:xfrm>
          <a:off x="4697871" y="2116836"/>
          <a:ext cx="2247660" cy="11191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Is significantly disadvantaged in education and skills</a:t>
          </a:r>
          <a:endParaRPr lang="en-US" sz="1800" kern="1200" dirty="0"/>
        </a:p>
      </dsp:txBody>
      <dsp:txXfrm>
        <a:off x="4697871" y="2116836"/>
        <a:ext cx="2247660" cy="1119113"/>
      </dsp:txXfrm>
    </dsp:sp>
    <dsp:sp modelId="{06DCD715-A938-41DC-B96E-037C80756E12}">
      <dsp:nvSpPr>
        <dsp:cNvPr id="0" name=""/>
        <dsp:cNvSpPr/>
      </dsp:nvSpPr>
      <dsp:spPr>
        <a:xfrm>
          <a:off x="1950567" y="1347"/>
          <a:ext cx="4198726" cy="4198726"/>
        </a:xfrm>
        <a:prstGeom prst="circularArrow">
          <a:avLst>
            <a:gd name="adj1" fmla="val 5197"/>
            <a:gd name="adj2" fmla="val 335716"/>
            <a:gd name="adj3" fmla="val 4015529"/>
            <a:gd name="adj4" fmla="val 2252670"/>
            <a:gd name="adj5" fmla="val 6064"/>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AB57AA9-ECC4-4322-9891-4DEFA7BCCFB6}">
      <dsp:nvSpPr>
        <dsp:cNvPr id="0" name=""/>
        <dsp:cNvSpPr/>
      </dsp:nvSpPr>
      <dsp:spPr>
        <a:xfrm>
          <a:off x="3490374" y="3404103"/>
          <a:ext cx="1119113" cy="11191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Struggles to get a job</a:t>
          </a:r>
          <a:endParaRPr lang="en-US" sz="1800" kern="1200" dirty="0"/>
        </a:p>
      </dsp:txBody>
      <dsp:txXfrm>
        <a:off x="3490374" y="3404103"/>
        <a:ext cx="1119113" cy="1119113"/>
      </dsp:txXfrm>
    </dsp:sp>
    <dsp:sp modelId="{691FB540-AB21-45BB-A360-EFEA3C134956}">
      <dsp:nvSpPr>
        <dsp:cNvPr id="0" name=""/>
        <dsp:cNvSpPr/>
      </dsp:nvSpPr>
      <dsp:spPr>
        <a:xfrm>
          <a:off x="1950567" y="1347"/>
          <a:ext cx="4198726" cy="4198726"/>
        </a:xfrm>
        <a:prstGeom prst="circularArrow">
          <a:avLst>
            <a:gd name="adj1" fmla="val 5197"/>
            <a:gd name="adj2" fmla="val 335716"/>
            <a:gd name="adj3" fmla="val 8211614"/>
            <a:gd name="adj4" fmla="val 6448755"/>
            <a:gd name="adj5" fmla="val 6064"/>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3BDC9D3-42E5-4B67-B512-02005E76040B}">
      <dsp:nvSpPr>
        <dsp:cNvPr id="0" name=""/>
        <dsp:cNvSpPr/>
      </dsp:nvSpPr>
      <dsp:spPr>
        <a:xfrm>
          <a:off x="1284068" y="2116836"/>
          <a:ext cx="1988182" cy="11191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Fails to escape the poverty cycle</a:t>
          </a:r>
          <a:endParaRPr lang="en-US" sz="1800" kern="1200" dirty="0"/>
        </a:p>
      </dsp:txBody>
      <dsp:txXfrm>
        <a:off x="1284068" y="2116836"/>
        <a:ext cx="1988182" cy="1119113"/>
      </dsp:txXfrm>
    </dsp:sp>
    <dsp:sp modelId="{61F98D26-2FC7-472B-B5E5-8FFAE48292D5}">
      <dsp:nvSpPr>
        <dsp:cNvPr id="0" name=""/>
        <dsp:cNvSpPr/>
      </dsp:nvSpPr>
      <dsp:spPr>
        <a:xfrm>
          <a:off x="1950567" y="1347"/>
          <a:ext cx="4198726" cy="4198726"/>
        </a:xfrm>
        <a:prstGeom prst="circularArrow">
          <a:avLst>
            <a:gd name="adj1" fmla="val 5197"/>
            <a:gd name="adj2" fmla="val 335716"/>
            <a:gd name="adj3" fmla="val 12298747"/>
            <a:gd name="adj4" fmla="val 10770240"/>
            <a:gd name="adj5" fmla="val 6064"/>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48E9B15-7B5C-4A90-AA72-93E94BA4BB7B}">
      <dsp:nvSpPr>
        <dsp:cNvPr id="0" name=""/>
        <dsp:cNvSpPr/>
      </dsp:nvSpPr>
      <dsp:spPr>
        <a:xfrm>
          <a:off x="2133598" y="33995"/>
          <a:ext cx="1642634" cy="11191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Family in poverty</a:t>
          </a:r>
          <a:endParaRPr lang="en-US" sz="1800" kern="1200" dirty="0"/>
        </a:p>
      </dsp:txBody>
      <dsp:txXfrm>
        <a:off x="2133598" y="33995"/>
        <a:ext cx="1642634" cy="1119113"/>
      </dsp:txXfrm>
    </dsp:sp>
    <dsp:sp modelId="{3D230C6B-7182-4253-9316-0A7F1BEA8697}">
      <dsp:nvSpPr>
        <dsp:cNvPr id="0" name=""/>
        <dsp:cNvSpPr/>
      </dsp:nvSpPr>
      <dsp:spPr>
        <a:xfrm>
          <a:off x="1950567" y="1347"/>
          <a:ext cx="4198726" cy="4198726"/>
        </a:xfrm>
        <a:prstGeom prst="circularArrow">
          <a:avLst>
            <a:gd name="adj1" fmla="val 5197"/>
            <a:gd name="adj2" fmla="val 335716"/>
            <a:gd name="adj3" fmla="val 16413497"/>
            <a:gd name="adj4" fmla="val 15693104"/>
            <a:gd name="adj5" fmla="val 6064"/>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411C77CA-57B4-43DA-93EF-15D908E39CF7}" type="slidenum">
              <a:rPr lang="en-US" smtClean="0"/>
              <a:pPr/>
              <a:t>‹#›</a:t>
            </a:fld>
            <a:endParaRPr lang="en-US"/>
          </a:p>
        </p:txBody>
      </p:sp>
    </p:spTree>
    <p:extLst>
      <p:ext uri="{BB962C8B-B14F-4D97-AF65-F5344CB8AC3E}">
        <p14:creationId xmlns:p14="http://schemas.microsoft.com/office/powerpoint/2010/main" val="23604255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49F2AC21-1AC1-46FD-BF44-29DC880A37A5}" type="datetimeFigureOut">
              <a:rPr lang="en-US" smtClean="0"/>
              <a:pPr/>
              <a:t>9/25/2016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DE11A997-D9E7-40F6-B49B-6CF5D84171E5}" type="slidenum">
              <a:rPr lang="en-US" smtClean="0"/>
              <a:pPr/>
              <a:t>‹#›</a:t>
            </a:fld>
            <a:endParaRPr lang="en-US" dirty="0"/>
          </a:p>
        </p:txBody>
      </p:sp>
    </p:spTree>
    <p:extLst>
      <p:ext uri="{BB962C8B-B14F-4D97-AF65-F5344CB8AC3E}">
        <p14:creationId xmlns:p14="http://schemas.microsoft.com/office/powerpoint/2010/main" val="2478477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From “Simplifying</a:t>
            </a:r>
            <a:r>
              <a:rPr lang="en-US" baseline="0" dirty="0" smtClean="0"/>
              <a:t> Response to Intervention: Four Essential Guiding Principles</a:t>
            </a:r>
            <a:r>
              <a:rPr lang="en-US" dirty="0" smtClean="0"/>
              <a:t>” as delivered by Luis</a:t>
            </a:r>
            <a:r>
              <a:rPr lang="en-US" baseline="0" dirty="0" smtClean="0"/>
              <a:t> Cruz</a:t>
            </a:r>
            <a:r>
              <a:rPr lang="en-US" dirty="0" smtClean="0"/>
              <a:t>.</a:t>
            </a:r>
          </a:p>
          <a:p>
            <a:endParaRPr lang="en-US" dirty="0"/>
          </a:p>
        </p:txBody>
      </p:sp>
      <p:sp>
        <p:nvSpPr>
          <p:cNvPr id="4" name="Slide Number Placeholder 3"/>
          <p:cNvSpPr>
            <a:spLocks noGrp="1"/>
          </p:cNvSpPr>
          <p:nvPr>
            <p:ph type="sldNum" sz="quarter" idx="10"/>
          </p:nvPr>
        </p:nvSpPr>
        <p:spPr/>
        <p:txBody>
          <a:bodyPr/>
          <a:lstStyle/>
          <a:p>
            <a:fld id="{DE11A997-D9E7-40F6-B49B-6CF5D84171E5}" type="slidenum">
              <a:rPr lang="en-US">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36645985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From “Creating a</a:t>
            </a:r>
            <a:r>
              <a:rPr lang="en-US" baseline="0" dirty="0" smtClean="0"/>
              <a:t> Culture of Collective Responsibility: From Believing to Doing</a:t>
            </a:r>
            <a:r>
              <a:rPr lang="en-US" dirty="0" smtClean="0"/>
              <a:t>” as delivered by Austin</a:t>
            </a:r>
            <a:r>
              <a:rPr lang="en-US" baseline="0" dirty="0" smtClean="0"/>
              <a:t> Buffum</a:t>
            </a:r>
            <a:r>
              <a:rPr lang="en-US" dirty="0" smtClean="0"/>
              <a:t>.</a:t>
            </a:r>
          </a:p>
          <a:p>
            <a:endParaRPr lang="en-US" dirty="0"/>
          </a:p>
        </p:txBody>
      </p:sp>
      <p:sp>
        <p:nvSpPr>
          <p:cNvPr id="4" name="Slide Number Placeholder 3"/>
          <p:cNvSpPr>
            <a:spLocks noGrp="1"/>
          </p:cNvSpPr>
          <p:nvPr>
            <p:ph type="sldNum" sz="quarter" idx="10"/>
          </p:nvPr>
        </p:nvSpPr>
        <p:spPr/>
        <p:txBody>
          <a:bodyPr/>
          <a:lstStyle/>
          <a:p>
            <a:fld id="{DE11A997-D9E7-40F6-B49B-6CF5D84171E5}" type="slidenum">
              <a:rPr lang="en-US" smtClean="0"/>
              <a:pPr/>
              <a:t>16</a:t>
            </a:fld>
            <a:endParaRPr lang="en-US" dirty="0"/>
          </a:p>
        </p:txBody>
      </p:sp>
    </p:spTree>
    <p:extLst>
      <p:ext uri="{BB962C8B-B14F-4D97-AF65-F5344CB8AC3E}">
        <p14:creationId xmlns:p14="http://schemas.microsoft.com/office/powerpoint/2010/main" val="40063572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From “Creating a</a:t>
            </a:r>
            <a:r>
              <a:rPr lang="en-US" baseline="0" dirty="0" smtClean="0"/>
              <a:t> Culture of Collective Responsibility: From Believing to Doing</a:t>
            </a:r>
            <a:r>
              <a:rPr lang="en-US" dirty="0" smtClean="0"/>
              <a:t>” as delivered by Austin</a:t>
            </a:r>
            <a:r>
              <a:rPr lang="en-US" baseline="0" dirty="0" smtClean="0"/>
              <a:t> Buffum</a:t>
            </a:r>
            <a:r>
              <a:rPr lang="en-US" dirty="0" smtClean="0"/>
              <a:t>.</a:t>
            </a:r>
          </a:p>
          <a:p>
            <a:endParaRPr lang="en-US" dirty="0"/>
          </a:p>
        </p:txBody>
      </p:sp>
      <p:sp>
        <p:nvSpPr>
          <p:cNvPr id="4" name="Slide Number Placeholder 3"/>
          <p:cNvSpPr>
            <a:spLocks noGrp="1"/>
          </p:cNvSpPr>
          <p:nvPr>
            <p:ph type="sldNum" sz="quarter" idx="10"/>
          </p:nvPr>
        </p:nvSpPr>
        <p:spPr/>
        <p:txBody>
          <a:bodyPr/>
          <a:lstStyle/>
          <a:p>
            <a:fld id="{DE11A997-D9E7-40F6-B49B-6CF5D84171E5}" type="slidenum">
              <a:rPr lang="en-US" smtClean="0"/>
              <a:pPr/>
              <a:t>17</a:t>
            </a:fld>
            <a:endParaRPr lang="en-US" dirty="0"/>
          </a:p>
        </p:txBody>
      </p:sp>
    </p:spTree>
    <p:extLst>
      <p:ext uri="{BB962C8B-B14F-4D97-AF65-F5344CB8AC3E}">
        <p14:creationId xmlns:p14="http://schemas.microsoft.com/office/powerpoint/2010/main" val="40063572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From “Creating a</a:t>
            </a:r>
            <a:r>
              <a:rPr lang="en-US" baseline="0" dirty="0" smtClean="0"/>
              <a:t> Culture of Collective Responsibility: From Believing to Doing</a:t>
            </a:r>
            <a:r>
              <a:rPr lang="en-US" dirty="0" smtClean="0"/>
              <a:t>” as delivered by Austin</a:t>
            </a:r>
            <a:r>
              <a:rPr lang="en-US" baseline="0" dirty="0" smtClean="0"/>
              <a:t> Buffum</a:t>
            </a:r>
            <a:r>
              <a:rPr lang="en-US" dirty="0" smtClean="0"/>
              <a:t>.</a:t>
            </a:r>
          </a:p>
          <a:p>
            <a:endParaRPr lang="en-US" dirty="0"/>
          </a:p>
        </p:txBody>
      </p:sp>
      <p:sp>
        <p:nvSpPr>
          <p:cNvPr id="4" name="Slide Number Placeholder 3"/>
          <p:cNvSpPr>
            <a:spLocks noGrp="1"/>
          </p:cNvSpPr>
          <p:nvPr>
            <p:ph type="sldNum" sz="quarter" idx="10"/>
          </p:nvPr>
        </p:nvSpPr>
        <p:spPr/>
        <p:txBody>
          <a:bodyPr/>
          <a:lstStyle/>
          <a:p>
            <a:fld id="{DE11A997-D9E7-40F6-B49B-6CF5D84171E5}" type="slidenum">
              <a:rPr lang="en-US" smtClean="0"/>
              <a:pPr/>
              <a:t>18</a:t>
            </a:fld>
            <a:endParaRPr lang="en-US" dirty="0"/>
          </a:p>
        </p:txBody>
      </p:sp>
    </p:spTree>
    <p:extLst>
      <p:ext uri="{BB962C8B-B14F-4D97-AF65-F5344CB8AC3E}">
        <p14:creationId xmlns:p14="http://schemas.microsoft.com/office/powerpoint/2010/main" val="40063572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From “Creating a</a:t>
            </a:r>
            <a:r>
              <a:rPr lang="en-US" baseline="0" dirty="0" smtClean="0"/>
              <a:t> Culture of Collective Responsibility: From Believing to Doing</a:t>
            </a:r>
            <a:r>
              <a:rPr lang="en-US" dirty="0" smtClean="0"/>
              <a:t>” as delivered by Austin</a:t>
            </a:r>
            <a:r>
              <a:rPr lang="en-US" baseline="0" dirty="0" smtClean="0"/>
              <a:t> Buffum</a:t>
            </a:r>
            <a:r>
              <a:rPr lang="en-US" dirty="0" smtClean="0"/>
              <a:t>.</a:t>
            </a:r>
          </a:p>
          <a:p>
            <a:endParaRPr lang="en-US" dirty="0"/>
          </a:p>
        </p:txBody>
      </p:sp>
      <p:sp>
        <p:nvSpPr>
          <p:cNvPr id="4" name="Slide Number Placeholder 3"/>
          <p:cNvSpPr>
            <a:spLocks noGrp="1"/>
          </p:cNvSpPr>
          <p:nvPr>
            <p:ph type="sldNum" sz="quarter" idx="10"/>
          </p:nvPr>
        </p:nvSpPr>
        <p:spPr/>
        <p:txBody>
          <a:bodyPr/>
          <a:lstStyle/>
          <a:p>
            <a:fld id="{DE11A997-D9E7-40F6-B49B-6CF5D84171E5}" type="slidenum">
              <a:rPr lang="en-US" smtClean="0"/>
              <a:pPr/>
              <a:t>19</a:t>
            </a:fld>
            <a:endParaRPr lang="en-US" dirty="0"/>
          </a:p>
        </p:txBody>
      </p:sp>
    </p:spTree>
    <p:extLst>
      <p:ext uri="{BB962C8B-B14F-4D97-AF65-F5344CB8AC3E}">
        <p14:creationId xmlns:p14="http://schemas.microsoft.com/office/powerpoint/2010/main" val="40063572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From “Creating a</a:t>
            </a:r>
            <a:r>
              <a:rPr lang="en-US" baseline="0" dirty="0" smtClean="0"/>
              <a:t> Culture of Collective Responsibility: From Believing to Doing</a:t>
            </a:r>
            <a:r>
              <a:rPr lang="en-US" dirty="0" smtClean="0"/>
              <a:t>” as delivered by Austin</a:t>
            </a:r>
            <a:r>
              <a:rPr lang="en-US" baseline="0" dirty="0" smtClean="0"/>
              <a:t> Buffum</a:t>
            </a:r>
            <a:r>
              <a:rPr lang="en-US" dirty="0" smtClean="0"/>
              <a:t>.</a:t>
            </a:r>
          </a:p>
          <a:p>
            <a:endParaRPr lang="en-US" dirty="0"/>
          </a:p>
        </p:txBody>
      </p:sp>
      <p:sp>
        <p:nvSpPr>
          <p:cNvPr id="4" name="Slide Number Placeholder 3"/>
          <p:cNvSpPr>
            <a:spLocks noGrp="1"/>
          </p:cNvSpPr>
          <p:nvPr>
            <p:ph type="sldNum" sz="quarter" idx="10"/>
          </p:nvPr>
        </p:nvSpPr>
        <p:spPr/>
        <p:txBody>
          <a:bodyPr/>
          <a:lstStyle/>
          <a:p>
            <a:fld id="{DE11A997-D9E7-40F6-B49B-6CF5D84171E5}" type="slidenum">
              <a:rPr lang="en-US" smtClean="0"/>
              <a:pPr/>
              <a:t>20</a:t>
            </a:fld>
            <a:endParaRPr lang="en-US" dirty="0"/>
          </a:p>
        </p:txBody>
      </p:sp>
    </p:spTree>
    <p:extLst>
      <p:ext uri="{BB962C8B-B14F-4D97-AF65-F5344CB8AC3E}">
        <p14:creationId xmlns:p14="http://schemas.microsoft.com/office/powerpoint/2010/main" val="40063572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From “Creating a</a:t>
            </a:r>
            <a:r>
              <a:rPr lang="en-US" baseline="0" dirty="0" smtClean="0"/>
              <a:t> Culture of Collective Responsibility: From Believing to Doing</a:t>
            </a:r>
            <a:r>
              <a:rPr lang="en-US" dirty="0" smtClean="0"/>
              <a:t>” as delivered by Austin</a:t>
            </a:r>
            <a:r>
              <a:rPr lang="en-US" baseline="0" dirty="0" smtClean="0"/>
              <a:t> Buffum</a:t>
            </a:r>
            <a:r>
              <a:rPr lang="en-US" dirty="0" smtClean="0"/>
              <a:t>.</a:t>
            </a:r>
          </a:p>
          <a:p>
            <a:endParaRPr lang="en-US" dirty="0"/>
          </a:p>
        </p:txBody>
      </p:sp>
      <p:sp>
        <p:nvSpPr>
          <p:cNvPr id="4" name="Slide Number Placeholder 3"/>
          <p:cNvSpPr>
            <a:spLocks noGrp="1"/>
          </p:cNvSpPr>
          <p:nvPr>
            <p:ph type="sldNum" sz="quarter" idx="10"/>
          </p:nvPr>
        </p:nvSpPr>
        <p:spPr/>
        <p:txBody>
          <a:bodyPr/>
          <a:lstStyle/>
          <a:p>
            <a:fld id="{DE11A997-D9E7-40F6-B49B-6CF5D84171E5}" type="slidenum">
              <a:rPr lang="en-US" smtClean="0"/>
              <a:pPr/>
              <a:t>21</a:t>
            </a:fld>
            <a:endParaRPr lang="en-US" dirty="0"/>
          </a:p>
        </p:txBody>
      </p:sp>
    </p:spTree>
    <p:extLst>
      <p:ext uri="{BB962C8B-B14F-4D97-AF65-F5344CB8AC3E}">
        <p14:creationId xmlns:p14="http://schemas.microsoft.com/office/powerpoint/2010/main" val="40063572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From “Creating a</a:t>
            </a:r>
            <a:r>
              <a:rPr lang="en-US" baseline="0" dirty="0" smtClean="0"/>
              <a:t> Culture of Collective Responsibility: From Believing to Doing</a:t>
            </a:r>
            <a:r>
              <a:rPr lang="en-US" dirty="0" smtClean="0"/>
              <a:t>” as delivered by Austin</a:t>
            </a:r>
            <a:r>
              <a:rPr lang="en-US" baseline="0" dirty="0" smtClean="0"/>
              <a:t> Buffum</a:t>
            </a:r>
            <a:r>
              <a:rPr lang="en-US" dirty="0" smtClean="0"/>
              <a:t>.</a:t>
            </a:r>
          </a:p>
          <a:p>
            <a:endParaRPr lang="en-US" dirty="0"/>
          </a:p>
        </p:txBody>
      </p:sp>
      <p:sp>
        <p:nvSpPr>
          <p:cNvPr id="4" name="Slide Number Placeholder 3"/>
          <p:cNvSpPr>
            <a:spLocks noGrp="1"/>
          </p:cNvSpPr>
          <p:nvPr>
            <p:ph type="sldNum" sz="quarter" idx="10"/>
          </p:nvPr>
        </p:nvSpPr>
        <p:spPr/>
        <p:txBody>
          <a:bodyPr/>
          <a:lstStyle/>
          <a:p>
            <a:fld id="{DE11A997-D9E7-40F6-B49B-6CF5D84171E5}" type="slidenum">
              <a:rPr lang="en-US" smtClean="0"/>
              <a:pPr/>
              <a:t>23</a:t>
            </a:fld>
            <a:endParaRPr lang="en-US" dirty="0"/>
          </a:p>
        </p:txBody>
      </p:sp>
    </p:spTree>
    <p:extLst>
      <p:ext uri="{BB962C8B-B14F-4D97-AF65-F5344CB8AC3E}">
        <p14:creationId xmlns:p14="http://schemas.microsoft.com/office/powerpoint/2010/main" val="40063572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From “Creating a</a:t>
            </a:r>
            <a:r>
              <a:rPr lang="en-US" baseline="0" dirty="0" smtClean="0"/>
              <a:t> Culture of Collective Responsibility: From Believing to Doing</a:t>
            </a:r>
            <a:r>
              <a:rPr lang="en-US" dirty="0" smtClean="0"/>
              <a:t>” as delivered by Austin</a:t>
            </a:r>
            <a:r>
              <a:rPr lang="en-US" baseline="0" dirty="0" smtClean="0"/>
              <a:t> Buffum</a:t>
            </a:r>
            <a:r>
              <a:rPr lang="en-US" dirty="0" smtClean="0"/>
              <a:t>.</a:t>
            </a:r>
          </a:p>
          <a:p>
            <a:endParaRPr lang="en-US" dirty="0"/>
          </a:p>
        </p:txBody>
      </p:sp>
      <p:sp>
        <p:nvSpPr>
          <p:cNvPr id="4" name="Slide Number Placeholder 3"/>
          <p:cNvSpPr>
            <a:spLocks noGrp="1"/>
          </p:cNvSpPr>
          <p:nvPr>
            <p:ph type="sldNum" sz="quarter" idx="10"/>
          </p:nvPr>
        </p:nvSpPr>
        <p:spPr/>
        <p:txBody>
          <a:bodyPr/>
          <a:lstStyle/>
          <a:p>
            <a:fld id="{DE11A997-D9E7-40F6-B49B-6CF5D84171E5}" type="slidenum">
              <a:rPr lang="en-US" smtClean="0"/>
              <a:pPr/>
              <a:t>24</a:t>
            </a:fld>
            <a:endParaRPr lang="en-US" dirty="0"/>
          </a:p>
        </p:txBody>
      </p:sp>
    </p:spTree>
    <p:extLst>
      <p:ext uri="{BB962C8B-B14F-4D97-AF65-F5344CB8AC3E}">
        <p14:creationId xmlns:p14="http://schemas.microsoft.com/office/powerpoint/2010/main" val="40063572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From “Creating a</a:t>
            </a:r>
            <a:r>
              <a:rPr lang="en-US" baseline="0" dirty="0" smtClean="0"/>
              <a:t> Culture of Collective Responsibility: From Believing to Doing</a:t>
            </a:r>
            <a:r>
              <a:rPr lang="en-US" dirty="0" smtClean="0"/>
              <a:t>” as delivered by Austin</a:t>
            </a:r>
            <a:r>
              <a:rPr lang="en-US" baseline="0" dirty="0" smtClean="0"/>
              <a:t> Buffum</a:t>
            </a:r>
            <a:r>
              <a:rPr lang="en-US" dirty="0" smtClean="0"/>
              <a:t>.</a:t>
            </a:r>
          </a:p>
          <a:p>
            <a:endParaRPr lang="en-US" dirty="0"/>
          </a:p>
        </p:txBody>
      </p:sp>
      <p:sp>
        <p:nvSpPr>
          <p:cNvPr id="4" name="Slide Number Placeholder 3"/>
          <p:cNvSpPr>
            <a:spLocks noGrp="1"/>
          </p:cNvSpPr>
          <p:nvPr>
            <p:ph type="sldNum" sz="quarter" idx="10"/>
          </p:nvPr>
        </p:nvSpPr>
        <p:spPr/>
        <p:txBody>
          <a:bodyPr/>
          <a:lstStyle/>
          <a:p>
            <a:fld id="{DE11A997-D9E7-40F6-B49B-6CF5D84171E5}" type="slidenum">
              <a:rPr lang="en-US" smtClean="0"/>
              <a:pPr/>
              <a:t>25</a:t>
            </a:fld>
            <a:endParaRPr lang="en-US" dirty="0"/>
          </a:p>
        </p:txBody>
      </p:sp>
    </p:spTree>
    <p:extLst>
      <p:ext uri="{BB962C8B-B14F-4D97-AF65-F5344CB8AC3E}">
        <p14:creationId xmlns:p14="http://schemas.microsoft.com/office/powerpoint/2010/main" val="25379515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From “Creating a</a:t>
            </a:r>
            <a:r>
              <a:rPr lang="en-US" baseline="0" dirty="0" smtClean="0"/>
              <a:t> Culture of Collective Responsibility: From Believing to Doing</a:t>
            </a:r>
            <a:r>
              <a:rPr lang="en-US" dirty="0" smtClean="0"/>
              <a:t>” as delivered by Austin</a:t>
            </a:r>
            <a:r>
              <a:rPr lang="en-US" baseline="0" dirty="0" smtClean="0"/>
              <a:t> Buffum</a:t>
            </a:r>
            <a:r>
              <a:rPr lang="en-US" dirty="0" smtClean="0"/>
              <a:t>.</a:t>
            </a:r>
          </a:p>
          <a:p>
            <a:endParaRPr lang="en-US" dirty="0"/>
          </a:p>
        </p:txBody>
      </p:sp>
      <p:sp>
        <p:nvSpPr>
          <p:cNvPr id="4" name="Slide Number Placeholder 3"/>
          <p:cNvSpPr>
            <a:spLocks noGrp="1"/>
          </p:cNvSpPr>
          <p:nvPr>
            <p:ph type="sldNum" sz="quarter" idx="10"/>
          </p:nvPr>
        </p:nvSpPr>
        <p:spPr/>
        <p:txBody>
          <a:bodyPr/>
          <a:lstStyle/>
          <a:p>
            <a:fld id="{DE11A997-D9E7-40F6-B49B-6CF5D84171E5}" type="slidenum">
              <a:rPr lang="en-US" smtClean="0"/>
              <a:pPr/>
              <a:t>26</a:t>
            </a:fld>
            <a:endParaRPr lang="en-US" dirty="0"/>
          </a:p>
        </p:txBody>
      </p:sp>
    </p:spTree>
    <p:extLst>
      <p:ext uri="{BB962C8B-B14F-4D97-AF65-F5344CB8AC3E}">
        <p14:creationId xmlns:p14="http://schemas.microsoft.com/office/powerpoint/2010/main" val="21221179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From “Simplifying</a:t>
            </a:r>
            <a:r>
              <a:rPr lang="en-US" baseline="0" dirty="0" smtClean="0"/>
              <a:t> Response to Intervention: Four Essential Guiding Principles</a:t>
            </a:r>
            <a:r>
              <a:rPr lang="en-US" dirty="0" smtClean="0"/>
              <a:t>” as delivered by Luis</a:t>
            </a:r>
            <a:r>
              <a:rPr lang="en-US" baseline="0" dirty="0" smtClean="0"/>
              <a:t> Cruz</a:t>
            </a:r>
            <a:r>
              <a:rPr lang="en-US" dirty="0" smtClean="0"/>
              <a:t>.</a:t>
            </a:r>
          </a:p>
          <a:p>
            <a:endParaRPr lang="en-US" dirty="0"/>
          </a:p>
        </p:txBody>
      </p:sp>
      <p:sp>
        <p:nvSpPr>
          <p:cNvPr id="4" name="Slide Number Placeholder 3"/>
          <p:cNvSpPr>
            <a:spLocks noGrp="1"/>
          </p:cNvSpPr>
          <p:nvPr>
            <p:ph type="sldNum" sz="quarter" idx="10"/>
          </p:nvPr>
        </p:nvSpPr>
        <p:spPr/>
        <p:txBody>
          <a:bodyPr/>
          <a:lstStyle/>
          <a:p>
            <a:fld id="{DE11A997-D9E7-40F6-B49B-6CF5D84171E5}" type="slidenum">
              <a:rPr lang="en-US">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12612766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From “Creating a</a:t>
            </a:r>
            <a:r>
              <a:rPr lang="en-US" baseline="0" dirty="0" smtClean="0"/>
              <a:t> Culture of Collective Responsibility: From Believing to Doing</a:t>
            </a:r>
            <a:r>
              <a:rPr lang="en-US" dirty="0" smtClean="0"/>
              <a:t>” as delivered by Austin</a:t>
            </a:r>
            <a:r>
              <a:rPr lang="en-US" baseline="0" dirty="0" smtClean="0"/>
              <a:t> Buffum</a:t>
            </a:r>
            <a:r>
              <a:rPr lang="en-US" dirty="0" smtClean="0"/>
              <a:t>.</a:t>
            </a:r>
          </a:p>
          <a:p>
            <a:endParaRPr lang="en-US" dirty="0"/>
          </a:p>
        </p:txBody>
      </p:sp>
      <p:sp>
        <p:nvSpPr>
          <p:cNvPr id="4" name="Slide Number Placeholder 3"/>
          <p:cNvSpPr>
            <a:spLocks noGrp="1"/>
          </p:cNvSpPr>
          <p:nvPr>
            <p:ph type="sldNum" sz="quarter" idx="10"/>
          </p:nvPr>
        </p:nvSpPr>
        <p:spPr/>
        <p:txBody>
          <a:bodyPr/>
          <a:lstStyle/>
          <a:p>
            <a:fld id="{DE11A997-D9E7-40F6-B49B-6CF5D84171E5}" type="slidenum">
              <a:rPr lang="en-US" smtClean="0"/>
              <a:pPr/>
              <a:t>27</a:t>
            </a:fld>
            <a:endParaRPr lang="en-US" dirty="0"/>
          </a:p>
        </p:txBody>
      </p:sp>
    </p:spTree>
    <p:extLst>
      <p:ext uri="{BB962C8B-B14F-4D97-AF65-F5344CB8AC3E}">
        <p14:creationId xmlns:p14="http://schemas.microsoft.com/office/powerpoint/2010/main" val="29258629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From “Simplifying</a:t>
            </a:r>
            <a:r>
              <a:rPr lang="en-US" baseline="0" dirty="0" smtClean="0"/>
              <a:t> Response to Intervention: Four Essential Guiding Principles</a:t>
            </a:r>
            <a:r>
              <a:rPr lang="en-US" dirty="0" smtClean="0"/>
              <a:t>” as delivered by Luis</a:t>
            </a:r>
            <a:r>
              <a:rPr lang="en-US" baseline="0" dirty="0" smtClean="0"/>
              <a:t> Cruz</a:t>
            </a:r>
            <a:r>
              <a:rPr lang="en-US" dirty="0" smtClean="0"/>
              <a:t>.</a:t>
            </a:r>
          </a:p>
          <a:p>
            <a:endParaRPr lang="en-US" dirty="0"/>
          </a:p>
        </p:txBody>
      </p:sp>
      <p:sp>
        <p:nvSpPr>
          <p:cNvPr id="4" name="Slide Number Placeholder 3"/>
          <p:cNvSpPr>
            <a:spLocks noGrp="1"/>
          </p:cNvSpPr>
          <p:nvPr>
            <p:ph type="sldNum" sz="quarter" idx="10"/>
          </p:nvPr>
        </p:nvSpPr>
        <p:spPr/>
        <p:txBody>
          <a:bodyPr/>
          <a:lstStyle/>
          <a:p>
            <a:fld id="{DE11A997-D9E7-40F6-B49B-6CF5D84171E5}" type="slidenum">
              <a:rPr lang="en-US">
                <a:solidFill>
                  <a:prstClr val="black"/>
                </a:solidFill>
              </a:rPr>
              <a:pPr/>
              <a:t>9</a:t>
            </a:fld>
            <a:endParaRPr lang="en-US" dirty="0">
              <a:solidFill>
                <a:prstClr val="black"/>
              </a:solidFill>
            </a:endParaRPr>
          </a:p>
        </p:txBody>
      </p:sp>
    </p:spTree>
    <p:extLst>
      <p:ext uri="{BB962C8B-B14F-4D97-AF65-F5344CB8AC3E}">
        <p14:creationId xmlns:p14="http://schemas.microsoft.com/office/powerpoint/2010/main" val="4904247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From “Simplifying</a:t>
            </a:r>
            <a:r>
              <a:rPr lang="en-US" baseline="0" dirty="0" smtClean="0"/>
              <a:t> Response to Intervention: Four Essential Guiding Principles</a:t>
            </a:r>
            <a:r>
              <a:rPr lang="en-US" dirty="0" smtClean="0"/>
              <a:t>” as delivered by Luis</a:t>
            </a:r>
            <a:r>
              <a:rPr lang="en-US" baseline="0" dirty="0" smtClean="0"/>
              <a:t> Cruz</a:t>
            </a:r>
            <a:r>
              <a:rPr lang="en-US" dirty="0" smtClean="0"/>
              <a:t>.</a:t>
            </a:r>
          </a:p>
          <a:p>
            <a:endParaRPr lang="en-US" dirty="0"/>
          </a:p>
        </p:txBody>
      </p:sp>
      <p:sp>
        <p:nvSpPr>
          <p:cNvPr id="4" name="Slide Number Placeholder 3"/>
          <p:cNvSpPr>
            <a:spLocks noGrp="1"/>
          </p:cNvSpPr>
          <p:nvPr>
            <p:ph type="sldNum" sz="quarter" idx="10"/>
          </p:nvPr>
        </p:nvSpPr>
        <p:spPr/>
        <p:txBody>
          <a:bodyPr/>
          <a:lstStyle/>
          <a:p>
            <a:fld id="{DE11A997-D9E7-40F6-B49B-6CF5D84171E5}" type="slidenum">
              <a:rPr lang="en-US">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31343761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From “Simplifying</a:t>
            </a:r>
            <a:r>
              <a:rPr lang="en-US" baseline="0" dirty="0" smtClean="0"/>
              <a:t> Response to Intervention: Four Essential Guiding Principles</a:t>
            </a:r>
            <a:r>
              <a:rPr lang="en-US" dirty="0" smtClean="0"/>
              <a:t>” as delivered by Luis</a:t>
            </a:r>
            <a:r>
              <a:rPr lang="en-US" baseline="0" dirty="0" smtClean="0"/>
              <a:t> Cruz</a:t>
            </a:r>
            <a:r>
              <a:rPr lang="en-US" dirty="0" smtClean="0"/>
              <a:t>.</a:t>
            </a:r>
          </a:p>
          <a:p>
            <a:endParaRPr lang="en-US" dirty="0"/>
          </a:p>
        </p:txBody>
      </p:sp>
      <p:sp>
        <p:nvSpPr>
          <p:cNvPr id="4" name="Slide Number Placeholder 3"/>
          <p:cNvSpPr>
            <a:spLocks noGrp="1"/>
          </p:cNvSpPr>
          <p:nvPr>
            <p:ph type="sldNum" sz="quarter" idx="10"/>
          </p:nvPr>
        </p:nvSpPr>
        <p:spPr/>
        <p:txBody>
          <a:bodyPr/>
          <a:lstStyle/>
          <a:p>
            <a:fld id="{DE11A997-D9E7-40F6-B49B-6CF5D84171E5}" type="slidenum">
              <a:rPr lang="en-US">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36928650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From “Creating a</a:t>
            </a:r>
            <a:r>
              <a:rPr lang="en-US" baseline="0" dirty="0" smtClean="0"/>
              <a:t> Culture of Collective Responsibility: From Believing to Doing</a:t>
            </a:r>
            <a:r>
              <a:rPr lang="en-US" dirty="0" smtClean="0"/>
              <a:t>” as delivered by Austin</a:t>
            </a:r>
            <a:r>
              <a:rPr lang="en-US" baseline="0" dirty="0" smtClean="0"/>
              <a:t> Buffum</a:t>
            </a:r>
            <a:r>
              <a:rPr lang="en-US" dirty="0" smtClean="0"/>
              <a:t>.</a:t>
            </a:r>
          </a:p>
          <a:p>
            <a:endParaRPr lang="en-US" dirty="0"/>
          </a:p>
        </p:txBody>
      </p:sp>
      <p:sp>
        <p:nvSpPr>
          <p:cNvPr id="4" name="Slide Number Placeholder 3"/>
          <p:cNvSpPr>
            <a:spLocks noGrp="1"/>
          </p:cNvSpPr>
          <p:nvPr>
            <p:ph type="sldNum" sz="quarter" idx="10"/>
          </p:nvPr>
        </p:nvSpPr>
        <p:spPr/>
        <p:txBody>
          <a:bodyPr/>
          <a:lstStyle/>
          <a:p>
            <a:fld id="{DE11A997-D9E7-40F6-B49B-6CF5D84171E5}" type="slidenum">
              <a:rPr lang="en-US" smtClean="0"/>
              <a:pPr/>
              <a:t>12</a:t>
            </a:fld>
            <a:endParaRPr lang="en-US" dirty="0"/>
          </a:p>
        </p:txBody>
      </p:sp>
    </p:spTree>
    <p:extLst>
      <p:ext uri="{BB962C8B-B14F-4D97-AF65-F5344CB8AC3E}">
        <p14:creationId xmlns:p14="http://schemas.microsoft.com/office/powerpoint/2010/main" val="40063572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From “Simplifying</a:t>
            </a:r>
            <a:r>
              <a:rPr lang="en-US" baseline="0" dirty="0" smtClean="0"/>
              <a:t> Response to Intervention: Four Essential Guiding Principles</a:t>
            </a:r>
            <a:r>
              <a:rPr lang="en-US" dirty="0" smtClean="0"/>
              <a:t>” as delivered by Luis</a:t>
            </a:r>
            <a:r>
              <a:rPr lang="en-US" baseline="0" dirty="0" smtClean="0"/>
              <a:t> Cruz</a:t>
            </a:r>
            <a:r>
              <a:rPr lang="en-US" dirty="0" smtClean="0"/>
              <a:t>.</a:t>
            </a:r>
          </a:p>
          <a:p>
            <a:endParaRPr lang="en-US" dirty="0"/>
          </a:p>
        </p:txBody>
      </p:sp>
      <p:sp>
        <p:nvSpPr>
          <p:cNvPr id="4" name="Slide Number Placeholder 3"/>
          <p:cNvSpPr>
            <a:spLocks noGrp="1"/>
          </p:cNvSpPr>
          <p:nvPr>
            <p:ph type="sldNum" sz="quarter" idx="10"/>
          </p:nvPr>
        </p:nvSpPr>
        <p:spPr/>
        <p:txBody>
          <a:bodyPr/>
          <a:lstStyle/>
          <a:p>
            <a:fld id="{DE11A997-D9E7-40F6-B49B-6CF5D84171E5}" type="slidenum">
              <a:rPr lang="en-US">
                <a:solidFill>
                  <a:prstClr val="black"/>
                </a:solidFill>
              </a:rPr>
              <a:pPr/>
              <a:t>13</a:t>
            </a:fld>
            <a:endParaRPr lang="en-US" dirty="0">
              <a:solidFill>
                <a:prstClr val="black"/>
              </a:solidFill>
            </a:endParaRPr>
          </a:p>
        </p:txBody>
      </p:sp>
    </p:spTree>
    <p:extLst>
      <p:ext uri="{BB962C8B-B14F-4D97-AF65-F5344CB8AC3E}">
        <p14:creationId xmlns:p14="http://schemas.microsoft.com/office/powerpoint/2010/main" val="140011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From “Simplifying</a:t>
            </a:r>
            <a:r>
              <a:rPr lang="en-US" baseline="0" dirty="0" smtClean="0"/>
              <a:t> Response to Intervention: Four Essential Guiding Principles</a:t>
            </a:r>
            <a:r>
              <a:rPr lang="en-US" dirty="0" smtClean="0"/>
              <a:t>” as delivered by Luis</a:t>
            </a:r>
            <a:r>
              <a:rPr lang="en-US" baseline="0" dirty="0" smtClean="0"/>
              <a:t> Cruz</a:t>
            </a:r>
            <a:r>
              <a:rPr lang="en-US" dirty="0" smtClean="0"/>
              <a:t>.</a:t>
            </a:r>
          </a:p>
          <a:p>
            <a:endParaRPr lang="en-US" dirty="0"/>
          </a:p>
        </p:txBody>
      </p:sp>
      <p:sp>
        <p:nvSpPr>
          <p:cNvPr id="4" name="Slide Number Placeholder 3"/>
          <p:cNvSpPr>
            <a:spLocks noGrp="1"/>
          </p:cNvSpPr>
          <p:nvPr>
            <p:ph type="sldNum" sz="quarter" idx="10"/>
          </p:nvPr>
        </p:nvSpPr>
        <p:spPr/>
        <p:txBody>
          <a:bodyPr/>
          <a:lstStyle/>
          <a:p>
            <a:fld id="{DE11A997-D9E7-40F6-B49B-6CF5D84171E5}" type="slidenum">
              <a:rPr lang="en-US">
                <a:solidFill>
                  <a:prstClr val="black"/>
                </a:solidFill>
              </a:rPr>
              <a:pPr/>
              <a:t>14</a:t>
            </a:fld>
            <a:endParaRPr lang="en-US" dirty="0">
              <a:solidFill>
                <a:prstClr val="black"/>
              </a:solidFill>
            </a:endParaRPr>
          </a:p>
        </p:txBody>
      </p:sp>
    </p:spTree>
    <p:extLst>
      <p:ext uri="{BB962C8B-B14F-4D97-AF65-F5344CB8AC3E}">
        <p14:creationId xmlns:p14="http://schemas.microsoft.com/office/powerpoint/2010/main" val="42921216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From “Creating a</a:t>
            </a:r>
            <a:r>
              <a:rPr lang="en-US" baseline="0" dirty="0" smtClean="0"/>
              <a:t> Culture of Collective Responsibility: From Believing to Doing</a:t>
            </a:r>
            <a:r>
              <a:rPr lang="en-US" dirty="0" smtClean="0"/>
              <a:t>” as delivered by Austin</a:t>
            </a:r>
            <a:r>
              <a:rPr lang="en-US" baseline="0" dirty="0" smtClean="0"/>
              <a:t> Buffum</a:t>
            </a:r>
            <a:r>
              <a:rPr lang="en-US" dirty="0" smtClean="0"/>
              <a:t>.</a:t>
            </a:r>
          </a:p>
          <a:p>
            <a:endParaRPr lang="en-US" dirty="0"/>
          </a:p>
        </p:txBody>
      </p:sp>
      <p:sp>
        <p:nvSpPr>
          <p:cNvPr id="4" name="Slide Number Placeholder 3"/>
          <p:cNvSpPr>
            <a:spLocks noGrp="1"/>
          </p:cNvSpPr>
          <p:nvPr>
            <p:ph type="sldNum" sz="quarter" idx="10"/>
          </p:nvPr>
        </p:nvSpPr>
        <p:spPr/>
        <p:txBody>
          <a:bodyPr/>
          <a:lstStyle/>
          <a:p>
            <a:fld id="{DE11A997-D9E7-40F6-B49B-6CF5D84171E5}" type="slidenum">
              <a:rPr lang="en-US" smtClean="0"/>
              <a:pPr/>
              <a:t>15</a:t>
            </a:fld>
            <a:endParaRPr lang="en-US" dirty="0"/>
          </a:p>
        </p:txBody>
      </p:sp>
    </p:spTree>
    <p:extLst>
      <p:ext uri="{BB962C8B-B14F-4D97-AF65-F5344CB8AC3E}">
        <p14:creationId xmlns:p14="http://schemas.microsoft.com/office/powerpoint/2010/main" val="4006357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45F443C-AE52-4B8D-B706-FD19B2C75752}" type="datetimeFigureOut">
              <a:rPr lang="en-US" smtClean="0"/>
              <a:pPr/>
              <a:t>9/25/2016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4B346C5-7564-4883-9854-E7CF3EDD3A86}" type="slidenum">
              <a:rPr lang="en-US" smtClean="0"/>
              <a:pPr/>
              <a:t>‹#›</a:t>
            </a:fld>
            <a:endParaRPr lang="en-US" dirty="0"/>
          </a:p>
        </p:txBody>
      </p:sp>
    </p:spTree>
    <p:extLst>
      <p:ext uri="{BB962C8B-B14F-4D97-AF65-F5344CB8AC3E}">
        <p14:creationId xmlns:p14="http://schemas.microsoft.com/office/powerpoint/2010/main" val="3669008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5F443C-AE52-4B8D-B706-FD19B2C75752}" type="datetimeFigureOut">
              <a:rPr lang="en-US" smtClean="0"/>
              <a:pPr/>
              <a:t>9/25/2016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4B346C5-7564-4883-9854-E7CF3EDD3A86}" type="slidenum">
              <a:rPr lang="en-US" smtClean="0"/>
              <a:pPr/>
              <a:t>‹#›</a:t>
            </a:fld>
            <a:endParaRPr lang="en-US" dirty="0"/>
          </a:p>
        </p:txBody>
      </p:sp>
    </p:spTree>
    <p:extLst>
      <p:ext uri="{BB962C8B-B14F-4D97-AF65-F5344CB8AC3E}">
        <p14:creationId xmlns:p14="http://schemas.microsoft.com/office/powerpoint/2010/main" val="138999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5F443C-AE52-4B8D-B706-FD19B2C75752}" type="datetimeFigureOut">
              <a:rPr lang="en-US" smtClean="0"/>
              <a:pPr/>
              <a:t>9/25/2016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4B346C5-7564-4883-9854-E7CF3EDD3A86}" type="slidenum">
              <a:rPr lang="en-US" smtClean="0"/>
              <a:pPr/>
              <a:t>‹#›</a:t>
            </a:fld>
            <a:endParaRPr lang="en-US" dirty="0"/>
          </a:p>
        </p:txBody>
      </p:sp>
    </p:spTree>
    <p:extLst>
      <p:ext uri="{BB962C8B-B14F-4D97-AF65-F5344CB8AC3E}">
        <p14:creationId xmlns:p14="http://schemas.microsoft.com/office/powerpoint/2010/main" val="4054613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945F443C-AE52-4B8D-B706-FD19B2C75752}" type="datetimeFigureOut">
              <a:rPr lang="en-US" smtClean="0"/>
              <a:pPr/>
              <a:t>9/25/2016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4B346C5-7564-4883-9854-E7CF3EDD3A86}" type="slidenum">
              <a:rPr lang="en-US" smtClean="0"/>
              <a:pPr/>
              <a:t>‹#›</a:t>
            </a:fld>
            <a:endParaRPr lang="en-US" dirty="0"/>
          </a:p>
        </p:txBody>
      </p:sp>
    </p:spTree>
    <p:extLst>
      <p:ext uri="{BB962C8B-B14F-4D97-AF65-F5344CB8AC3E}">
        <p14:creationId xmlns:p14="http://schemas.microsoft.com/office/powerpoint/2010/main" val="3235678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5F443C-AE52-4B8D-B706-FD19B2C75752}" type="datetimeFigureOut">
              <a:rPr lang="en-US" smtClean="0"/>
              <a:pPr/>
              <a:t>9/25/2016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4B346C5-7564-4883-9854-E7CF3EDD3A86}" type="slidenum">
              <a:rPr lang="en-US" smtClean="0"/>
              <a:pPr/>
              <a:t>‹#›</a:t>
            </a:fld>
            <a:endParaRPr lang="en-US" dirty="0"/>
          </a:p>
        </p:txBody>
      </p:sp>
    </p:spTree>
    <p:extLst>
      <p:ext uri="{BB962C8B-B14F-4D97-AF65-F5344CB8AC3E}">
        <p14:creationId xmlns:p14="http://schemas.microsoft.com/office/powerpoint/2010/main" val="14189844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45F443C-AE52-4B8D-B706-FD19B2C75752}" type="datetimeFigureOut">
              <a:rPr lang="en-US" smtClean="0"/>
              <a:pPr/>
              <a:t>9/25/2016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4B346C5-7564-4883-9854-E7CF3EDD3A86}" type="slidenum">
              <a:rPr lang="en-US" smtClean="0"/>
              <a:pPr/>
              <a:t>‹#›</a:t>
            </a:fld>
            <a:endParaRPr lang="en-US" dirty="0"/>
          </a:p>
        </p:txBody>
      </p:sp>
    </p:spTree>
    <p:extLst>
      <p:ext uri="{BB962C8B-B14F-4D97-AF65-F5344CB8AC3E}">
        <p14:creationId xmlns:p14="http://schemas.microsoft.com/office/powerpoint/2010/main" val="3812583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45F443C-AE52-4B8D-B706-FD19B2C75752}" type="datetimeFigureOut">
              <a:rPr lang="en-US" smtClean="0"/>
              <a:pPr/>
              <a:t>9/25/2016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4B346C5-7564-4883-9854-E7CF3EDD3A86}" type="slidenum">
              <a:rPr lang="en-US" smtClean="0"/>
              <a:pPr/>
              <a:t>‹#›</a:t>
            </a:fld>
            <a:endParaRPr lang="en-US" dirty="0"/>
          </a:p>
        </p:txBody>
      </p:sp>
    </p:spTree>
    <p:extLst>
      <p:ext uri="{BB962C8B-B14F-4D97-AF65-F5344CB8AC3E}">
        <p14:creationId xmlns:p14="http://schemas.microsoft.com/office/powerpoint/2010/main" val="1076745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45F443C-AE52-4B8D-B706-FD19B2C75752}" type="datetimeFigureOut">
              <a:rPr lang="en-US" smtClean="0"/>
              <a:pPr/>
              <a:t>9/25/2016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4B346C5-7564-4883-9854-E7CF3EDD3A86}" type="slidenum">
              <a:rPr lang="en-US" smtClean="0"/>
              <a:pPr/>
              <a:t>‹#›</a:t>
            </a:fld>
            <a:endParaRPr lang="en-US" dirty="0"/>
          </a:p>
        </p:txBody>
      </p:sp>
    </p:spTree>
    <p:extLst>
      <p:ext uri="{BB962C8B-B14F-4D97-AF65-F5344CB8AC3E}">
        <p14:creationId xmlns:p14="http://schemas.microsoft.com/office/powerpoint/2010/main" val="3063912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5F443C-AE52-4B8D-B706-FD19B2C75752}" type="datetimeFigureOut">
              <a:rPr lang="en-US" smtClean="0"/>
              <a:pPr/>
              <a:t>9/25/2016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4B346C5-7564-4883-9854-E7CF3EDD3A86}" type="slidenum">
              <a:rPr lang="en-US" smtClean="0"/>
              <a:pPr/>
              <a:t>‹#›</a:t>
            </a:fld>
            <a:endParaRPr lang="en-US" dirty="0"/>
          </a:p>
        </p:txBody>
      </p:sp>
    </p:spTree>
    <p:extLst>
      <p:ext uri="{BB962C8B-B14F-4D97-AF65-F5344CB8AC3E}">
        <p14:creationId xmlns:p14="http://schemas.microsoft.com/office/powerpoint/2010/main" val="3001660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5F443C-AE52-4B8D-B706-FD19B2C75752}" type="datetimeFigureOut">
              <a:rPr lang="en-US" smtClean="0"/>
              <a:pPr/>
              <a:t>9/25/2016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4B346C5-7564-4883-9854-E7CF3EDD3A86}" type="slidenum">
              <a:rPr lang="en-US" smtClean="0"/>
              <a:pPr/>
              <a:t>‹#›</a:t>
            </a:fld>
            <a:endParaRPr lang="en-US" dirty="0"/>
          </a:p>
        </p:txBody>
      </p:sp>
    </p:spTree>
    <p:extLst>
      <p:ext uri="{BB962C8B-B14F-4D97-AF65-F5344CB8AC3E}">
        <p14:creationId xmlns:p14="http://schemas.microsoft.com/office/powerpoint/2010/main" val="3193368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5F443C-AE52-4B8D-B706-FD19B2C75752}" type="datetimeFigureOut">
              <a:rPr lang="en-US" smtClean="0"/>
              <a:pPr/>
              <a:t>9/25/2016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4B346C5-7564-4883-9854-E7CF3EDD3A86}" type="slidenum">
              <a:rPr lang="en-US" smtClean="0"/>
              <a:pPr/>
              <a:t>‹#›</a:t>
            </a:fld>
            <a:endParaRPr lang="en-US" dirty="0"/>
          </a:p>
        </p:txBody>
      </p:sp>
    </p:spTree>
    <p:extLst>
      <p:ext uri="{BB962C8B-B14F-4D97-AF65-F5344CB8AC3E}">
        <p14:creationId xmlns:p14="http://schemas.microsoft.com/office/powerpoint/2010/main" val="11588033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5F443C-AE52-4B8D-B706-FD19B2C75752}" type="datetimeFigureOut">
              <a:rPr lang="en-US" smtClean="0"/>
              <a:pPr/>
              <a:t>9/25/2016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B346C5-7564-4883-9854-E7CF3EDD3A86}" type="slidenum">
              <a:rPr lang="en-US" smtClean="0"/>
              <a:pPr/>
              <a:t>‹#›</a:t>
            </a:fld>
            <a:endParaRPr lang="en-US" dirty="0"/>
          </a:p>
        </p:txBody>
      </p:sp>
    </p:spTree>
    <p:extLst>
      <p:ext uri="{BB962C8B-B14F-4D97-AF65-F5344CB8AC3E}">
        <p14:creationId xmlns:p14="http://schemas.microsoft.com/office/powerpoint/2010/main" val="12391581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326423"/>
            <a:ext cx="9144000" cy="342900"/>
          </a:xfrm>
          <a:prstGeom prst="rect">
            <a:avLst/>
          </a:prstGeom>
          <a:solidFill>
            <a:srgbClr val="AC8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72425" y="2209712"/>
            <a:ext cx="2599151" cy="2098110"/>
          </a:xfrm>
          <a:prstGeom prst="rect">
            <a:avLst/>
          </a:prstGeom>
        </p:spPr>
      </p:pic>
      <p:sp>
        <p:nvSpPr>
          <p:cNvPr id="4" name="Rectangle 3"/>
          <p:cNvSpPr/>
          <p:nvPr/>
        </p:nvSpPr>
        <p:spPr>
          <a:xfrm>
            <a:off x="0" y="4985676"/>
            <a:ext cx="9144000" cy="3429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591484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a:solidFill>
                  <a:srgbClr val="AC8CBE"/>
                </a:solidFill>
                <a:latin typeface="Arial" panose="020B0604020202020204" pitchFamily="34" charset="0"/>
                <a:cs typeface="Arial" panose="020B0604020202020204" pitchFamily="34" charset="0"/>
              </a:rPr>
              <a:t>The Need</a:t>
            </a:r>
            <a:endParaRPr lang="en-US" sz="6000" dirty="0">
              <a:latin typeface="Arial" panose="020B0604020202020204" pitchFamily="34" charset="0"/>
              <a:cs typeface="Arial" panose="020B0604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73921639"/>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3581400" y="2819400"/>
            <a:ext cx="1752600" cy="1384995"/>
          </a:xfrm>
          <a:prstGeom prst="rect">
            <a:avLst/>
          </a:prstGeom>
          <a:noFill/>
        </p:spPr>
        <p:txBody>
          <a:bodyPr wrap="square" rtlCol="0">
            <a:spAutoFit/>
          </a:bodyPr>
          <a:lstStyle/>
          <a:p>
            <a:pPr algn="ctr"/>
            <a:r>
              <a:rPr lang="en-US" sz="2800" dirty="0" smtClean="0"/>
              <a:t>The</a:t>
            </a:r>
            <a:br>
              <a:rPr lang="en-US" sz="2800" dirty="0" smtClean="0"/>
            </a:br>
            <a:r>
              <a:rPr lang="en-US" sz="2800" dirty="0" smtClean="0"/>
              <a:t>Poverty</a:t>
            </a:r>
            <a:br>
              <a:rPr lang="en-US" sz="2800" dirty="0" smtClean="0"/>
            </a:br>
            <a:r>
              <a:rPr lang="en-US" sz="2800" dirty="0" smtClean="0"/>
              <a:t>Cycle</a:t>
            </a:r>
            <a:endParaRPr lang="en-US" sz="2800" dirty="0"/>
          </a:p>
        </p:txBody>
      </p:sp>
    </p:spTree>
    <p:extLst>
      <p:ext uri="{BB962C8B-B14F-4D97-AF65-F5344CB8AC3E}">
        <p14:creationId xmlns:p14="http://schemas.microsoft.com/office/powerpoint/2010/main" val="2174110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a:solidFill>
                  <a:srgbClr val="AC8CBE"/>
                </a:solidFill>
                <a:latin typeface="Arial" panose="020B0604020202020204" pitchFamily="34" charset="0"/>
                <a:cs typeface="Arial" panose="020B0604020202020204" pitchFamily="34" charset="0"/>
              </a:rPr>
              <a:t>The Need</a:t>
            </a:r>
            <a:endParaRPr lang="en-US" sz="60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buNone/>
            </a:pPr>
            <a:r>
              <a:rPr lang="en-US" sz="2800" dirty="0" smtClean="0">
                <a:latin typeface="Arial" panose="020B0604020202020204" pitchFamily="34" charset="0"/>
                <a:cs typeface="Arial" panose="020B0604020202020204" pitchFamily="34" charset="0"/>
              </a:rPr>
              <a:t>In Cortland:</a:t>
            </a:r>
          </a:p>
          <a:p>
            <a:r>
              <a:rPr lang="en-US" sz="2800" dirty="0" smtClean="0">
                <a:latin typeface="Arial" panose="020B0604020202020204" pitchFamily="34" charset="0"/>
                <a:cs typeface="Arial" panose="020B0604020202020204" pitchFamily="34" charset="0"/>
              </a:rPr>
              <a:t>Our </a:t>
            </a:r>
            <a:r>
              <a:rPr lang="en-US" sz="2800" dirty="0">
                <a:latin typeface="Arial" panose="020B0604020202020204" pitchFamily="34" charset="0"/>
                <a:cs typeface="Arial" panose="020B0604020202020204" pitchFamily="34" charset="0"/>
              </a:rPr>
              <a:t>3-8 achievement is not what we want </a:t>
            </a:r>
            <a:r>
              <a:rPr lang="en-US" sz="2800" dirty="0" smtClean="0">
                <a:latin typeface="Arial" panose="020B0604020202020204" pitchFamily="34" charset="0"/>
                <a:cs typeface="Arial" panose="020B0604020202020204" pitchFamily="34" charset="0"/>
              </a:rPr>
              <a:t>it </a:t>
            </a:r>
            <a:r>
              <a:rPr lang="en-US" sz="2800" dirty="0">
                <a:latin typeface="Arial" panose="020B0604020202020204" pitchFamily="34" charset="0"/>
                <a:cs typeface="Arial" panose="020B0604020202020204" pitchFamily="34" charset="0"/>
              </a:rPr>
              <a:t>to be</a:t>
            </a:r>
          </a:p>
          <a:p>
            <a:r>
              <a:rPr lang="en-US" sz="2800" dirty="0">
                <a:latin typeface="Arial" panose="020B0604020202020204" pitchFamily="34" charset="0"/>
                <a:cs typeface="Arial" panose="020B0604020202020204" pitchFamily="34" charset="0"/>
              </a:rPr>
              <a:t>Our graduation rate is not what we want </a:t>
            </a:r>
            <a:r>
              <a:rPr lang="en-US" sz="2800" dirty="0" smtClean="0">
                <a:latin typeface="Arial" panose="020B0604020202020204" pitchFamily="34" charset="0"/>
                <a:cs typeface="Arial" panose="020B0604020202020204" pitchFamily="34" charset="0"/>
              </a:rPr>
              <a:t>it </a:t>
            </a:r>
            <a:r>
              <a:rPr lang="en-US" sz="2800" dirty="0">
                <a:latin typeface="Arial" panose="020B0604020202020204" pitchFamily="34" charset="0"/>
                <a:cs typeface="Arial" panose="020B0604020202020204" pitchFamily="34" charset="0"/>
              </a:rPr>
              <a:t>to be</a:t>
            </a:r>
          </a:p>
          <a:p>
            <a:r>
              <a:rPr lang="en-US" sz="2800" dirty="0">
                <a:latin typeface="Arial" panose="020B0604020202020204" pitchFamily="34" charset="0"/>
                <a:cs typeface="Arial" panose="020B0604020202020204" pitchFamily="34" charset="0"/>
              </a:rPr>
              <a:t>There are gaps between the achievement of different groups of learners in our district</a:t>
            </a:r>
          </a:p>
          <a:p>
            <a:r>
              <a:rPr lang="en-US" sz="2800" dirty="0">
                <a:latin typeface="Arial" panose="020B0604020202020204" pitchFamily="34" charset="0"/>
                <a:cs typeface="Arial" panose="020B0604020202020204" pitchFamily="34" charset="0"/>
              </a:rPr>
              <a:t>Levels of student engagement are not what we want </a:t>
            </a:r>
            <a:r>
              <a:rPr lang="en-US" sz="2800" dirty="0" smtClean="0">
                <a:latin typeface="Arial" panose="020B0604020202020204" pitchFamily="34" charset="0"/>
                <a:cs typeface="Arial" panose="020B0604020202020204" pitchFamily="34" charset="0"/>
              </a:rPr>
              <a:t>them </a:t>
            </a:r>
            <a:r>
              <a:rPr lang="en-US" sz="2800" dirty="0">
                <a:latin typeface="Arial" panose="020B0604020202020204" pitchFamily="34" charset="0"/>
                <a:cs typeface="Arial" panose="020B0604020202020204" pitchFamily="34" charset="0"/>
              </a:rPr>
              <a:t>to </a:t>
            </a:r>
            <a:r>
              <a:rPr lang="en-US" sz="2800" dirty="0" smtClean="0">
                <a:latin typeface="Arial" panose="020B0604020202020204" pitchFamily="34" charset="0"/>
                <a:cs typeface="Arial" panose="020B0604020202020204" pitchFamily="34" charset="0"/>
              </a:rPr>
              <a:t>be</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677914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rgbClr val="AC8CBE"/>
                </a:solidFill>
                <a:latin typeface="Arial" panose="020B0604020202020204" pitchFamily="34" charset="0"/>
                <a:cs typeface="Arial" panose="020B0604020202020204" pitchFamily="34" charset="0"/>
              </a:rPr>
              <a:t>Our Goal</a:t>
            </a:r>
            <a:endParaRPr lang="en-US" sz="6000" b="1" dirty="0">
              <a:solidFill>
                <a:srgbClr val="AC8CBE"/>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r>
              <a:rPr lang="en-US" dirty="0" smtClean="0">
                <a:latin typeface="Arial" panose="020B0604020202020204" pitchFamily="34" charset="0"/>
                <a:cs typeface="Arial" panose="020B0604020202020204" pitchFamily="34" charset="0"/>
              </a:rPr>
              <a:t>To create a systematic process that ensures every child receives additional time and support needed to learn at high levels.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35052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rgbClr val="AC8CBE"/>
                </a:solidFill>
                <a:latin typeface="Arial" panose="020B0604020202020204" pitchFamily="34" charset="0"/>
                <a:cs typeface="Arial" panose="020B0604020202020204" pitchFamily="34" charset="0"/>
              </a:rPr>
              <a:t>The Mission</a:t>
            </a:r>
            <a:endParaRPr lang="en-US" sz="6000" b="1" dirty="0">
              <a:solidFill>
                <a:srgbClr val="AC8CBE"/>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r>
              <a:rPr lang="en-US" sz="2800" dirty="0" smtClean="0">
                <a:latin typeface="Arial" panose="020B0604020202020204" pitchFamily="34" charset="0"/>
                <a:cs typeface="Arial" panose="020B0604020202020204" pitchFamily="34" charset="0"/>
              </a:rPr>
              <a:t>To ensure high levels of learning for all students.</a:t>
            </a:r>
            <a:endParaRPr lang="en-US" sz="2800" i="1" dirty="0" smtClean="0">
              <a:latin typeface="Arial" panose="020B0604020202020204" pitchFamily="34" charset="0"/>
              <a:cs typeface="Arial" panose="020B0604020202020204" pitchFamily="34" charset="0"/>
            </a:endParaRPr>
          </a:p>
          <a:p>
            <a:pPr marL="0" indent="0">
              <a:buNone/>
            </a:pPr>
            <a:endParaRPr lang="en-US" sz="2800" i="1" dirty="0" smtClean="0">
              <a:latin typeface="Arial" panose="020B0604020202020204" pitchFamily="34" charset="0"/>
              <a:cs typeface="Arial" panose="020B0604020202020204" pitchFamily="34" charset="0"/>
            </a:endParaRPr>
          </a:p>
          <a:p>
            <a:pPr marL="0" indent="0">
              <a:buNone/>
            </a:pPr>
            <a:r>
              <a:rPr lang="en-US" sz="2800" dirty="0" smtClean="0">
                <a:latin typeface="Arial" panose="020B0604020202020204" pitchFamily="34" charset="0"/>
                <a:cs typeface="Arial" panose="020B0604020202020204" pitchFamily="34" charset="0"/>
              </a:rPr>
              <a:t>High levels means:</a:t>
            </a:r>
          </a:p>
          <a:p>
            <a:r>
              <a:rPr lang="en-US" sz="2800" dirty="0" smtClean="0">
                <a:latin typeface="Arial" panose="020B0604020202020204" pitchFamily="34" charset="0"/>
                <a:cs typeface="Arial" panose="020B0604020202020204" pitchFamily="34" charset="0"/>
              </a:rPr>
              <a:t>High school plus</a:t>
            </a:r>
          </a:p>
          <a:p>
            <a:r>
              <a:rPr lang="en-US" sz="2800" dirty="0" smtClean="0">
                <a:latin typeface="Arial" panose="020B0604020202020204" pitchFamily="34" charset="0"/>
                <a:cs typeface="Arial" panose="020B0604020202020204" pitchFamily="34" charset="0"/>
              </a:rPr>
              <a:t>Grade-level or better</a:t>
            </a:r>
          </a:p>
        </p:txBody>
      </p:sp>
    </p:spTree>
    <p:extLst>
      <p:ext uri="{BB962C8B-B14F-4D97-AF65-F5344CB8AC3E}">
        <p14:creationId xmlns:p14="http://schemas.microsoft.com/office/powerpoint/2010/main" val="2432123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6000" b="1" spc="-300" dirty="0" smtClean="0">
                <a:solidFill>
                  <a:srgbClr val="AC8CBE"/>
                </a:solidFill>
                <a:latin typeface="Arial" panose="020B0604020202020204" pitchFamily="34" charset="0"/>
                <a:cs typeface="Arial" panose="020B0604020202020204" pitchFamily="34" charset="0"/>
              </a:rPr>
              <a:t>Fundamental Assumptions</a:t>
            </a:r>
            <a:endParaRPr lang="en-US" sz="6000" b="1" spc="-300" dirty="0">
              <a:solidFill>
                <a:srgbClr val="AC8CBE"/>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US" sz="2800" dirty="0" smtClean="0">
                <a:latin typeface="Arial" panose="020B0604020202020204" pitchFamily="34" charset="0"/>
                <a:cs typeface="Arial" panose="020B0604020202020204" pitchFamily="34" charset="0"/>
              </a:rPr>
              <a:t>Not all students learn in the same way.</a:t>
            </a:r>
          </a:p>
          <a:p>
            <a:r>
              <a:rPr lang="en-US" sz="2800" dirty="0" smtClean="0">
                <a:latin typeface="Arial" panose="020B0604020202020204" pitchFamily="34" charset="0"/>
                <a:cs typeface="Arial" panose="020B0604020202020204" pitchFamily="34" charset="0"/>
              </a:rPr>
              <a:t>Not all students learn at the same speed.</a:t>
            </a:r>
          </a:p>
          <a:p>
            <a:r>
              <a:rPr lang="en-US" sz="2800" dirty="0" smtClean="0">
                <a:latin typeface="Arial" panose="020B0604020202020204" pitchFamily="34" charset="0"/>
                <a:cs typeface="Arial" panose="020B0604020202020204" pitchFamily="34" charset="0"/>
              </a:rPr>
              <a:t>Some students lack prior knowledge and skills.</a:t>
            </a:r>
          </a:p>
          <a:p>
            <a:r>
              <a:rPr lang="en-US" sz="2800" dirty="0" smtClean="0">
                <a:latin typeface="Arial" panose="020B0604020202020204" pitchFamily="34" charset="0"/>
                <a:cs typeface="Arial" panose="020B0604020202020204" pitchFamily="34" charset="0"/>
              </a:rPr>
              <a:t>Some students lack proper behaviors.</a:t>
            </a:r>
          </a:p>
          <a:p>
            <a:r>
              <a:rPr lang="en-US" sz="2800" dirty="0" smtClean="0">
                <a:latin typeface="Arial" panose="020B0604020202020204" pitchFamily="34" charset="0"/>
                <a:cs typeface="Arial" panose="020B0604020202020204" pitchFamily="34" charset="0"/>
              </a:rPr>
              <a:t>Some students have a home life that is counterproductive to academic success.</a:t>
            </a:r>
          </a:p>
        </p:txBody>
      </p:sp>
    </p:spTree>
    <p:extLst>
      <p:ext uri="{BB962C8B-B14F-4D97-AF65-F5344CB8AC3E}">
        <p14:creationId xmlns:p14="http://schemas.microsoft.com/office/powerpoint/2010/main" val="24850763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rgbClr val="AC8CBE"/>
                </a:solidFill>
                <a:latin typeface="Arial" panose="020B0604020202020204" pitchFamily="34" charset="0"/>
                <a:cs typeface="Arial" panose="020B0604020202020204" pitchFamily="34" charset="0"/>
              </a:rPr>
              <a:t>Our Dilemma</a:t>
            </a:r>
            <a:endParaRPr lang="en-US" sz="6000" b="1" dirty="0">
              <a:solidFill>
                <a:srgbClr val="AC8CBE"/>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r>
              <a:rPr lang="en-US" dirty="0" smtClean="0">
                <a:latin typeface="Arial" panose="020B0604020202020204" pitchFamily="34" charset="0"/>
                <a:cs typeface="Arial" panose="020B0604020202020204" pitchFamily="34" charset="0"/>
              </a:rPr>
              <a:t>Our traditional school system was not designed to ensure that all students learn at high levels.</a:t>
            </a:r>
          </a:p>
          <a:p>
            <a:r>
              <a:rPr lang="en-US" dirty="0" smtClean="0">
                <a:latin typeface="Arial" panose="020B0604020202020204" pitchFamily="34" charset="0"/>
                <a:cs typeface="Arial" panose="020B0604020202020204" pitchFamily="34" charset="0"/>
              </a:rPr>
              <a:t>Professional isolation</a:t>
            </a:r>
          </a:p>
          <a:p>
            <a:r>
              <a:rPr lang="en-US" dirty="0" smtClean="0">
                <a:latin typeface="Arial" panose="020B0604020202020204" pitchFamily="34" charset="0"/>
                <a:cs typeface="Arial" panose="020B0604020202020204" pitchFamily="34" charset="0"/>
              </a:rPr>
              <a:t>Failure was acceptable</a:t>
            </a:r>
          </a:p>
          <a:p>
            <a:r>
              <a:rPr lang="en-US" dirty="0" smtClean="0">
                <a:latin typeface="Arial" panose="020B0604020202020204" pitchFamily="34" charset="0"/>
                <a:cs typeface="Arial" panose="020B0604020202020204" pitchFamily="34" charset="0"/>
              </a:rPr>
              <a:t>Few students went to college</a:t>
            </a:r>
          </a:p>
          <a:p>
            <a:r>
              <a:rPr lang="en-US" dirty="0" smtClean="0">
                <a:latin typeface="Arial" panose="020B0604020202020204" pitchFamily="34" charset="0"/>
                <a:cs typeface="Arial" panose="020B0604020202020204" pitchFamily="34" charset="0"/>
              </a:rPr>
              <a:t>Schools and teachers sorted students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026433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a:solidFill>
                  <a:srgbClr val="AC8CBE"/>
                </a:solidFill>
                <a:latin typeface="Arial" panose="020B0604020202020204" pitchFamily="34" charset="0"/>
                <a:cs typeface="Arial" panose="020B0604020202020204" pitchFamily="34" charset="0"/>
              </a:rPr>
              <a:t>Our Dilemma</a:t>
            </a:r>
            <a:endParaRPr lang="en-US" sz="60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latin typeface="Arial" panose="020B0604020202020204" pitchFamily="34" charset="0"/>
                <a:cs typeface="Arial" panose="020B0604020202020204" pitchFamily="34" charset="0"/>
              </a:rPr>
              <a:t>“The main function of school is to prepare for the duties of life that a small proportion of all the children in the country – a proportion small in number, but very important to the welfare of the nation – who show themselves able to profit by an education prolonged to the eighteenth year, and whose parents are able to support them while them remain so long at school.”</a:t>
            </a:r>
          </a:p>
          <a:p>
            <a:pPr marL="0" indent="0" algn="r">
              <a:buNone/>
            </a:pPr>
            <a:endParaRPr lang="en-US" sz="2400" dirty="0" smtClean="0">
              <a:latin typeface="Arial" panose="020B0604020202020204" pitchFamily="34" charset="0"/>
              <a:cs typeface="Arial" panose="020B0604020202020204" pitchFamily="34" charset="0"/>
            </a:endParaRPr>
          </a:p>
          <a:p>
            <a:pPr marL="0" indent="0" algn="r">
              <a:buNone/>
            </a:pPr>
            <a:r>
              <a:rPr lang="en-US" sz="2400" dirty="0" smtClean="0">
                <a:latin typeface="Arial" panose="020B0604020202020204" pitchFamily="34" charset="0"/>
                <a:cs typeface="Arial" panose="020B0604020202020204" pitchFamily="34" charset="0"/>
              </a:rPr>
              <a:t>-National Education Association. (1894).</a:t>
            </a:r>
            <a:br>
              <a:rPr lang="en-US" sz="2400" dirty="0" smtClean="0">
                <a:latin typeface="Arial" panose="020B0604020202020204" pitchFamily="34" charset="0"/>
                <a:cs typeface="Arial" panose="020B0604020202020204" pitchFamily="34" charset="0"/>
              </a:rPr>
            </a:br>
            <a:r>
              <a:rPr lang="en-US" sz="2400" i="1" dirty="0" smtClean="0">
                <a:latin typeface="Arial" panose="020B0604020202020204" pitchFamily="34" charset="0"/>
                <a:cs typeface="Arial" panose="020B0604020202020204" pitchFamily="34" charset="0"/>
              </a:rPr>
              <a:t>Report of the Committee of Ten on Secondary School Studies.</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591966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a:solidFill>
                  <a:srgbClr val="AC8CBE"/>
                </a:solidFill>
                <a:latin typeface="Arial" panose="020B0604020202020204" pitchFamily="34" charset="0"/>
                <a:cs typeface="Arial" panose="020B0604020202020204" pitchFamily="34" charset="0"/>
              </a:rPr>
              <a:t>Our Dilemma</a:t>
            </a:r>
            <a:endParaRPr lang="en-US" sz="60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buNone/>
            </a:pPr>
            <a:r>
              <a:rPr lang="en-US" dirty="0" smtClean="0">
                <a:latin typeface="Arial" panose="020B0604020202020204" pitchFamily="34" charset="0"/>
                <a:cs typeface="Arial" panose="020B0604020202020204" pitchFamily="34" charset="0"/>
              </a:rPr>
              <a:t>“The deep structure of tracking remains uncannily robust. Most middle and high schools still sort students into classes at different levels based on judgements of students’ ‘ability’.”</a:t>
            </a:r>
          </a:p>
          <a:p>
            <a:pPr marL="0" indent="0" algn="r">
              <a:buNone/>
            </a:pPr>
            <a:endParaRPr lang="en-US" sz="2400" dirty="0" smtClean="0">
              <a:latin typeface="Arial" panose="020B0604020202020204" pitchFamily="34" charset="0"/>
              <a:cs typeface="Arial" panose="020B0604020202020204" pitchFamily="34" charset="0"/>
            </a:endParaRPr>
          </a:p>
          <a:p>
            <a:pPr marL="0" indent="0" algn="r">
              <a:buNone/>
            </a:pPr>
            <a:r>
              <a:rPr lang="en-US" sz="2400" dirty="0" smtClean="0">
                <a:latin typeface="Arial" panose="020B0604020202020204" pitchFamily="34" charset="0"/>
                <a:cs typeface="Arial" panose="020B0604020202020204" pitchFamily="34" charset="0"/>
              </a:rPr>
              <a:t>-Oakes. (2005).</a:t>
            </a:r>
            <a:br>
              <a:rPr lang="en-US" sz="2400" dirty="0" smtClean="0">
                <a:latin typeface="Arial" panose="020B0604020202020204" pitchFamily="34" charset="0"/>
                <a:cs typeface="Arial" panose="020B0604020202020204" pitchFamily="34" charset="0"/>
              </a:rPr>
            </a:br>
            <a:r>
              <a:rPr lang="en-US" sz="2400" i="1" dirty="0" smtClean="0">
                <a:latin typeface="Arial" panose="020B0604020202020204" pitchFamily="34" charset="0"/>
                <a:cs typeface="Arial" panose="020B0604020202020204" pitchFamily="34" charset="0"/>
              </a:rPr>
              <a:t>How Schools Structure Inequality</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98600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a:solidFill>
                  <a:srgbClr val="AC8CBE"/>
                </a:solidFill>
                <a:latin typeface="Arial" panose="020B0604020202020204" pitchFamily="34" charset="0"/>
                <a:cs typeface="Arial" panose="020B0604020202020204" pitchFamily="34" charset="0"/>
              </a:rPr>
              <a:t>Our Dilemma</a:t>
            </a:r>
            <a:endParaRPr lang="en-US" sz="60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a:bodyPr>
          <a:lstStyle/>
          <a:p>
            <a:pPr marL="0" indent="0">
              <a:buNone/>
            </a:pPr>
            <a:r>
              <a:rPr lang="en-US" dirty="0" smtClean="0">
                <a:latin typeface="Arial" panose="020B0604020202020204" pitchFamily="34" charset="0"/>
                <a:cs typeface="Arial" panose="020B0604020202020204" pitchFamily="34" charset="0"/>
              </a:rPr>
              <a:t>“This sorting continues to disadvantage those in lower track classes. Such students have less access to high-status knowledge, fewer opportunities to engage in stimulating learning activities, and classroom relationships less likely to foster engagement with teachers, peers, and learning.”</a:t>
            </a:r>
          </a:p>
          <a:p>
            <a:pPr marL="0" indent="0" algn="r">
              <a:buNone/>
            </a:pPr>
            <a:endParaRPr lang="en-US" sz="2400" dirty="0" smtClean="0">
              <a:latin typeface="Arial" panose="020B0604020202020204" pitchFamily="34" charset="0"/>
              <a:cs typeface="Arial" panose="020B0604020202020204" pitchFamily="34" charset="0"/>
            </a:endParaRPr>
          </a:p>
          <a:p>
            <a:pPr marL="0" indent="0" algn="r">
              <a:buNone/>
            </a:pPr>
            <a:r>
              <a:rPr lang="en-US" sz="2400" dirty="0" smtClean="0">
                <a:latin typeface="Arial" panose="020B0604020202020204" pitchFamily="34" charset="0"/>
                <a:cs typeface="Arial" panose="020B0604020202020204" pitchFamily="34" charset="0"/>
              </a:rPr>
              <a:t>-Oakes. (2005).</a:t>
            </a:r>
            <a:br>
              <a:rPr lang="en-US" sz="2400" dirty="0" smtClean="0">
                <a:latin typeface="Arial" panose="020B0604020202020204" pitchFamily="34" charset="0"/>
                <a:cs typeface="Arial" panose="020B0604020202020204" pitchFamily="34" charset="0"/>
              </a:rPr>
            </a:br>
            <a:r>
              <a:rPr lang="en-US" sz="2400" i="1" dirty="0" smtClean="0">
                <a:latin typeface="Arial" panose="020B0604020202020204" pitchFamily="34" charset="0"/>
                <a:cs typeface="Arial" panose="020B0604020202020204" pitchFamily="34" charset="0"/>
              </a:rPr>
              <a:t>How Schools Structure Inequality</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30119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a:solidFill>
                  <a:srgbClr val="AC8CBE"/>
                </a:solidFill>
                <a:latin typeface="Arial" panose="020B0604020202020204" pitchFamily="34" charset="0"/>
                <a:cs typeface="Arial" panose="020B0604020202020204" pitchFamily="34" charset="0"/>
              </a:rPr>
              <a:t>Our Dilemma</a:t>
            </a:r>
            <a:endParaRPr lang="en-US" sz="60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Autofit/>
          </a:bodyPr>
          <a:lstStyle/>
          <a:p>
            <a:pPr marL="0" indent="0">
              <a:buNone/>
            </a:pPr>
            <a:r>
              <a:rPr lang="en-US" dirty="0" smtClean="0">
                <a:latin typeface="Arial" panose="020B0604020202020204" pitchFamily="34" charset="0"/>
                <a:cs typeface="Arial" panose="020B0604020202020204" pitchFamily="34" charset="0"/>
              </a:rPr>
              <a:t>As educators, we have a tremendous tendency, often subconscious, to perpetuate that system in which we were successful.</a:t>
            </a:r>
          </a:p>
          <a:p>
            <a:pPr marL="0" indent="0">
              <a:buNone/>
            </a:pPr>
            <a:endParaRPr lang="en-US" sz="1800" dirty="0">
              <a:latin typeface="Arial" panose="020B0604020202020204" pitchFamily="34" charset="0"/>
              <a:cs typeface="Arial" panose="020B0604020202020204" pitchFamily="34" charset="0"/>
            </a:endParaRPr>
          </a:p>
          <a:p>
            <a:pPr marL="0" indent="0">
              <a:buNone/>
            </a:pPr>
            <a:r>
              <a:rPr lang="en-US" dirty="0" smtClean="0">
                <a:latin typeface="Arial" panose="020B0604020202020204" pitchFamily="34" charset="0"/>
                <a:cs typeface="Arial" panose="020B0604020202020204" pitchFamily="34" charset="0"/>
              </a:rPr>
              <a:t>How different, honestly, is your current school from the schools you attended?</a:t>
            </a:r>
          </a:p>
          <a:p>
            <a:pPr marL="0" indent="0">
              <a:buNone/>
            </a:pPr>
            <a:endParaRPr lang="en-US" sz="1800" dirty="0">
              <a:latin typeface="Arial" panose="020B0604020202020204" pitchFamily="34" charset="0"/>
              <a:cs typeface="Arial" panose="020B0604020202020204" pitchFamily="34" charset="0"/>
            </a:endParaRPr>
          </a:p>
          <a:p>
            <a:pPr marL="0" indent="0">
              <a:buNone/>
            </a:pPr>
            <a:r>
              <a:rPr lang="en-US" dirty="0" smtClean="0">
                <a:latin typeface="Arial" panose="020B0604020202020204" pitchFamily="34" charset="0"/>
                <a:cs typeface="Arial" panose="020B0604020202020204" pitchFamily="34" charset="0"/>
              </a:rPr>
              <a:t>How much has the world change in that same amount of time?</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47329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b="1" dirty="0">
                <a:solidFill>
                  <a:srgbClr val="AC8CBE"/>
                </a:solidFill>
              </a:rPr>
              <a:t>2016-2017</a:t>
            </a:r>
            <a:endParaRPr lang="en-US" sz="7200" b="1" dirty="0"/>
          </a:p>
        </p:txBody>
      </p:sp>
      <p:sp>
        <p:nvSpPr>
          <p:cNvPr id="3" name="Subtitle 2"/>
          <p:cNvSpPr>
            <a:spLocks noGrp="1"/>
          </p:cNvSpPr>
          <p:nvPr>
            <p:ph type="subTitle" idx="1"/>
          </p:nvPr>
        </p:nvSpPr>
        <p:spPr>
          <a:xfrm>
            <a:off x="0" y="3886200"/>
            <a:ext cx="9143999" cy="1752600"/>
          </a:xfrm>
        </p:spPr>
        <p:txBody>
          <a:bodyPr>
            <a:normAutofit/>
          </a:bodyPr>
          <a:lstStyle/>
          <a:p>
            <a:r>
              <a:rPr lang="en-US" sz="3600" dirty="0">
                <a:solidFill>
                  <a:schemeClr val="bg1">
                    <a:lumMod val="65000"/>
                  </a:schemeClr>
                </a:solidFill>
              </a:rPr>
              <a:t>Cortland </a:t>
            </a:r>
            <a:r>
              <a:rPr lang="en-US" sz="3600" dirty="0" smtClean="0">
                <a:solidFill>
                  <a:schemeClr val="bg1">
                    <a:lumMod val="65000"/>
                  </a:schemeClr>
                </a:solidFill>
              </a:rPr>
              <a:t>Enlarged City </a:t>
            </a:r>
            <a:r>
              <a:rPr lang="en-US" sz="3600" dirty="0">
                <a:solidFill>
                  <a:schemeClr val="bg1">
                    <a:lumMod val="65000"/>
                  </a:schemeClr>
                </a:solidFill>
              </a:rPr>
              <a:t>School District</a:t>
            </a:r>
          </a:p>
        </p:txBody>
      </p:sp>
    </p:spTree>
    <p:extLst>
      <p:ext uri="{BB962C8B-B14F-4D97-AF65-F5344CB8AC3E}">
        <p14:creationId xmlns:p14="http://schemas.microsoft.com/office/powerpoint/2010/main" val="704783672"/>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rgbClr val="AC8CBE"/>
                </a:solidFill>
                <a:latin typeface="Arial" panose="020B0604020202020204" pitchFamily="34" charset="0"/>
                <a:cs typeface="Arial" panose="020B0604020202020204" pitchFamily="34" charset="0"/>
              </a:rPr>
              <a:t>We Know What Works</a:t>
            </a:r>
            <a:endParaRPr lang="en-US" sz="6000" b="1" dirty="0">
              <a:solidFill>
                <a:srgbClr val="AC8CBE"/>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Autofit/>
          </a:bodyPr>
          <a:lstStyle/>
          <a:p>
            <a:pPr marL="0" indent="0">
              <a:buNone/>
            </a:pPr>
            <a:r>
              <a:rPr lang="en-US" dirty="0" smtClean="0">
                <a:latin typeface="Arial" panose="020B0604020202020204" pitchFamily="34" charset="0"/>
                <a:cs typeface="Arial" panose="020B0604020202020204" pitchFamily="34" charset="0"/>
              </a:rPr>
              <a:t>We expect the average student to academically improve 0.40 (effect size) by staying alive and attending school for one year. </a:t>
            </a:r>
          </a:p>
          <a:p>
            <a:pPr marL="0" indent="0">
              <a:buNone/>
            </a:pPr>
            <a:endParaRPr lang="en-US" dirty="0">
              <a:latin typeface="Arial" panose="020B0604020202020204" pitchFamily="34" charset="0"/>
              <a:cs typeface="Arial" panose="020B0604020202020204" pitchFamily="34" charset="0"/>
            </a:endParaRPr>
          </a:p>
          <a:p>
            <a:pPr marL="0" indent="0" algn="r">
              <a:buNone/>
            </a:pPr>
            <a:r>
              <a:rPr lang="en-US" sz="2800" dirty="0" smtClean="0">
                <a:latin typeface="Arial" panose="020B0604020202020204" pitchFamily="34" charset="0"/>
                <a:cs typeface="Arial" panose="020B0604020202020204" pitchFamily="34" charset="0"/>
              </a:rPr>
              <a:t>-Hattie. (2008).</a:t>
            </a:r>
            <a:br>
              <a:rPr lang="en-US" sz="2800" dirty="0" smtClean="0">
                <a:latin typeface="Arial" panose="020B0604020202020204" pitchFamily="34" charset="0"/>
                <a:cs typeface="Arial" panose="020B0604020202020204" pitchFamily="34" charset="0"/>
              </a:rPr>
            </a:br>
            <a:r>
              <a:rPr lang="en-US" sz="2800" i="1" dirty="0" smtClean="0">
                <a:latin typeface="Arial" panose="020B0604020202020204" pitchFamily="34" charset="0"/>
                <a:cs typeface="Arial" panose="020B0604020202020204" pitchFamily="34" charset="0"/>
              </a:rPr>
              <a:t>Visible Learning: A Synthesis of Over 800</a:t>
            </a:r>
            <a:br>
              <a:rPr lang="en-US" sz="2800" i="1" dirty="0" smtClean="0">
                <a:latin typeface="Arial" panose="020B0604020202020204" pitchFamily="34" charset="0"/>
                <a:cs typeface="Arial" panose="020B0604020202020204" pitchFamily="34" charset="0"/>
              </a:rPr>
            </a:br>
            <a:r>
              <a:rPr lang="en-US" sz="2800" i="1" dirty="0" smtClean="0">
                <a:latin typeface="Arial" panose="020B0604020202020204" pitchFamily="34" charset="0"/>
                <a:cs typeface="Arial" panose="020B0604020202020204" pitchFamily="34" charset="0"/>
              </a:rPr>
              <a:t>Meta-Analyses Relating to Achievement.</a:t>
            </a:r>
            <a:endParaRPr lang="en-US" sz="2800" dirty="0" smtClean="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8735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rgbClr val="AC8CBE"/>
                </a:solidFill>
                <a:latin typeface="Arial" panose="020B0604020202020204" pitchFamily="34" charset="0"/>
                <a:cs typeface="Arial" panose="020B0604020202020204" pitchFamily="34" charset="0"/>
              </a:rPr>
              <a:t>The “Home Effect”</a:t>
            </a:r>
            <a:endParaRPr lang="en-US" sz="6000" b="1" dirty="0">
              <a:solidFill>
                <a:srgbClr val="AC8CBE"/>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Autofit/>
          </a:bodyPr>
          <a:lstStyle/>
          <a:p>
            <a:r>
              <a:rPr lang="en-US" dirty="0" smtClean="0">
                <a:latin typeface="Arial" panose="020B0604020202020204" pitchFamily="34" charset="0"/>
                <a:cs typeface="Arial" panose="020B0604020202020204" pitchFamily="34" charset="0"/>
              </a:rPr>
              <a:t>Just living and going to school		.40</a:t>
            </a:r>
          </a:p>
          <a:p>
            <a:r>
              <a:rPr lang="en-US" dirty="0" smtClean="0">
                <a:latin typeface="Arial" panose="020B0604020202020204" pitchFamily="34" charset="0"/>
                <a:cs typeface="Arial" panose="020B0604020202020204" pitchFamily="34" charset="0"/>
              </a:rPr>
              <a:t>Socioeconomic status:				.57</a:t>
            </a:r>
          </a:p>
          <a:p>
            <a:r>
              <a:rPr lang="en-US" dirty="0" smtClean="0">
                <a:latin typeface="Arial" panose="020B0604020202020204" pitchFamily="34" charset="0"/>
                <a:cs typeface="Arial" panose="020B0604020202020204" pitchFamily="34" charset="0"/>
              </a:rPr>
              <a:t>Home environment:				.57</a:t>
            </a:r>
          </a:p>
          <a:p>
            <a:r>
              <a:rPr lang="en-US" dirty="0" smtClean="0">
                <a:latin typeface="Arial" panose="020B0604020202020204" pitchFamily="34" charset="0"/>
                <a:cs typeface="Arial" panose="020B0604020202020204" pitchFamily="34" charset="0"/>
              </a:rPr>
              <a:t>Parental involvement:				.51</a:t>
            </a:r>
          </a:p>
          <a:p>
            <a:pPr marL="0" indent="0">
              <a:buNone/>
            </a:pPr>
            <a:endParaRPr lang="en-US" dirty="0">
              <a:latin typeface="Arial" panose="020B0604020202020204" pitchFamily="34" charset="0"/>
              <a:cs typeface="Arial" panose="020B0604020202020204" pitchFamily="34" charset="0"/>
            </a:endParaRPr>
          </a:p>
          <a:p>
            <a:pPr marL="0" indent="0" algn="r">
              <a:buNone/>
            </a:pPr>
            <a:r>
              <a:rPr lang="en-US" sz="2800" dirty="0" smtClean="0">
                <a:latin typeface="Arial" panose="020B0604020202020204" pitchFamily="34" charset="0"/>
                <a:cs typeface="Arial" panose="020B0604020202020204" pitchFamily="34" charset="0"/>
              </a:rPr>
              <a:t>-Hattie. (2008).</a:t>
            </a:r>
            <a:br>
              <a:rPr lang="en-US" sz="2800" dirty="0" smtClean="0">
                <a:latin typeface="Arial" panose="020B0604020202020204" pitchFamily="34" charset="0"/>
                <a:cs typeface="Arial" panose="020B0604020202020204" pitchFamily="34" charset="0"/>
              </a:rPr>
            </a:br>
            <a:r>
              <a:rPr lang="en-US" sz="2800" i="1" dirty="0" smtClean="0">
                <a:latin typeface="Arial" panose="020B0604020202020204" pitchFamily="34" charset="0"/>
                <a:cs typeface="Arial" panose="020B0604020202020204" pitchFamily="34" charset="0"/>
              </a:rPr>
              <a:t>Visible Learning: A Synthesis of Over 800</a:t>
            </a:r>
            <a:br>
              <a:rPr lang="en-US" sz="2800" i="1" dirty="0" smtClean="0">
                <a:latin typeface="Arial" panose="020B0604020202020204" pitchFamily="34" charset="0"/>
                <a:cs typeface="Arial" panose="020B0604020202020204" pitchFamily="34" charset="0"/>
              </a:rPr>
            </a:br>
            <a:r>
              <a:rPr lang="en-US" sz="2800" i="1" dirty="0" smtClean="0">
                <a:latin typeface="Arial" panose="020B0604020202020204" pitchFamily="34" charset="0"/>
                <a:cs typeface="Arial" panose="020B0604020202020204" pitchFamily="34" charset="0"/>
              </a:rPr>
              <a:t>Meta-Analyses Relating to Achievement.</a:t>
            </a:r>
            <a:endParaRPr lang="en-US" sz="2800" dirty="0" smtClean="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985858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rgbClr val="AC8CBE"/>
                </a:solidFill>
                <a:latin typeface="Arial" panose="020B0604020202020204" pitchFamily="34" charset="0"/>
                <a:cs typeface="Arial" panose="020B0604020202020204" pitchFamily="34" charset="0"/>
              </a:rPr>
              <a:t>Under Our Control</a:t>
            </a:r>
            <a:endParaRPr lang="en-US" sz="6000" b="1" dirty="0">
              <a:solidFill>
                <a:srgbClr val="AC8CBE"/>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600200"/>
            <a:ext cx="5867400" cy="4525963"/>
          </a:xfrm>
        </p:spPr>
        <p:txBody>
          <a:bodyPr>
            <a:normAutofit/>
          </a:bodyPr>
          <a:lstStyle/>
          <a:p>
            <a:pPr marL="0" indent="0">
              <a:buNone/>
            </a:pPr>
            <a:r>
              <a:rPr lang="en-US" dirty="0" smtClean="0">
                <a:latin typeface="Arial" panose="020B0604020202020204" pitchFamily="34" charset="0"/>
                <a:cs typeface="Arial" panose="020B0604020202020204" pitchFamily="34" charset="0"/>
              </a:rPr>
              <a:t>Students in schools where teachers and administrators who named factors inside their control as having the most significant contribution on student success had three times higher achievement than those that named outside factors.</a:t>
            </a:r>
            <a:endParaRPr lang="en-US" dirty="0">
              <a:latin typeface="Arial" panose="020B0604020202020204" pitchFamily="34" charset="0"/>
              <a:cs typeface="Arial" panose="020B0604020202020204" pitchFamily="34" charset="0"/>
            </a:endParaRPr>
          </a:p>
        </p:txBody>
      </p:sp>
      <p:sp>
        <p:nvSpPr>
          <p:cNvPr id="4" name="Rectangle 3"/>
          <p:cNvSpPr/>
          <p:nvPr/>
        </p:nvSpPr>
        <p:spPr>
          <a:xfrm>
            <a:off x="6324600" y="2133600"/>
            <a:ext cx="1066800" cy="4114800"/>
          </a:xfrm>
          <a:prstGeom prst="rect">
            <a:avLst/>
          </a:prstGeom>
          <a:solidFill>
            <a:srgbClr val="AC8CBE"/>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57150">
                <a:solidFill>
                  <a:schemeClr val="tx1"/>
                </a:solidFill>
              </a:ln>
              <a:solidFill>
                <a:srgbClr val="7030A0"/>
              </a:solidFill>
            </a:endParaRPr>
          </a:p>
        </p:txBody>
      </p:sp>
      <p:sp>
        <p:nvSpPr>
          <p:cNvPr id="5" name="Rectangle 4"/>
          <p:cNvSpPr/>
          <p:nvPr/>
        </p:nvSpPr>
        <p:spPr>
          <a:xfrm>
            <a:off x="7513320" y="4876800"/>
            <a:ext cx="1097280" cy="1371600"/>
          </a:xfrm>
          <a:prstGeom prst="rect">
            <a:avLst/>
          </a:prstGeom>
          <a:solidFill>
            <a:srgbClr val="AC8CBE"/>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57150">
                <a:solidFill>
                  <a:schemeClr val="tx1"/>
                </a:solidFill>
              </a:ln>
              <a:solidFill>
                <a:srgbClr val="7030A0"/>
              </a:solidFill>
            </a:endParaRPr>
          </a:p>
        </p:txBody>
      </p:sp>
      <p:sp>
        <p:nvSpPr>
          <p:cNvPr id="6" name="TextBox 5"/>
          <p:cNvSpPr txBox="1"/>
          <p:nvPr/>
        </p:nvSpPr>
        <p:spPr>
          <a:xfrm>
            <a:off x="7513320" y="4267200"/>
            <a:ext cx="1097280" cy="646331"/>
          </a:xfrm>
          <a:prstGeom prst="rect">
            <a:avLst/>
          </a:prstGeom>
          <a:noFill/>
        </p:spPr>
        <p:txBody>
          <a:bodyPr wrap="square" rtlCol="0">
            <a:spAutoFit/>
          </a:bodyPr>
          <a:lstStyle/>
          <a:p>
            <a:pPr algn="ctr"/>
            <a:r>
              <a:rPr lang="en-US" b="1" dirty="0" smtClean="0"/>
              <a:t>Outside</a:t>
            </a:r>
            <a:br>
              <a:rPr lang="en-US" b="1" dirty="0" smtClean="0"/>
            </a:br>
            <a:r>
              <a:rPr lang="en-US" b="1" dirty="0" smtClean="0"/>
              <a:t>factors</a:t>
            </a:r>
            <a:endParaRPr lang="en-US" b="1" dirty="0"/>
          </a:p>
        </p:txBody>
      </p:sp>
      <p:sp>
        <p:nvSpPr>
          <p:cNvPr id="7" name="TextBox 6"/>
          <p:cNvSpPr txBox="1"/>
          <p:nvPr/>
        </p:nvSpPr>
        <p:spPr>
          <a:xfrm>
            <a:off x="6309360" y="1515702"/>
            <a:ext cx="1097280" cy="646331"/>
          </a:xfrm>
          <a:prstGeom prst="rect">
            <a:avLst/>
          </a:prstGeom>
          <a:noFill/>
        </p:spPr>
        <p:txBody>
          <a:bodyPr wrap="square" rtlCol="0">
            <a:spAutoFit/>
          </a:bodyPr>
          <a:lstStyle/>
          <a:p>
            <a:pPr algn="ctr"/>
            <a:r>
              <a:rPr lang="en-US" b="1" dirty="0" smtClean="0"/>
              <a:t>In Our</a:t>
            </a:r>
            <a:br>
              <a:rPr lang="en-US" b="1" dirty="0" smtClean="0"/>
            </a:br>
            <a:r>
              <a:rPr lang="en-US" b="1" dirty="0" smtClean="0"/>
              <a:t>Control</a:t>
            </a:r>
            <a:endParaRPr lang="en-US" b="1" dirty="0"/>
          </a:p>
        </p:txBody>
      </p:sp>
    </p:spTree>
    <p:extLst>
      <p:ext uri="{BB962C8B-B14F-4D97-AF65-F5344CB8AC3E}">
        <p14:creationId xmlns:p14="http://schemas.microsoft.com/office/powerpoint/2010/main" val="38309585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nSpc>
                <a:spcPts val="4800"/>
              </a:lnSpc>
            </a:pPr>
            <a:r>
              <a:rPr lang="en-US" sz="6000" b="1" dirty="0" smtClean="0">
                <a:solidFill>
                  <a:srgbClr val="AC8CBE"/>
                </a:solidFill>
                <a:latin typeface="Arial" panose="020B0604020202020204" pitchFamily="34" charset="0"/>
                <a:cs typeface="Arial" panose="020B0604020202020204" pitchFamily="34" charset="0"/>
              </a:rPr>
              <a:t>More Powerful</a:t>
            </a:r>
            <a:br>
              <a:rPr lang="en-US" sz="6000" b="1" dirty="0" smtClean="0">
                <a:solidFill>
                  <a:srgbClr val="AC8CBE"/>
                </a:solidFill>
                <a:latin typeface="Arial" panose="020B0604020202020204" pitchFamily="34" charset="0"/>
                <a:cs typeface="Arial" panose="020B0604020202020204" pitchFamily="34" charset="0"/>
              </a:rPr>
            </a:br>
            <a:r>
              <a:rPr lang="en-US" sz="6000" b="1" dirty="0" smtClean="0">
                <a:solidFill>
                  <a:srgbClr val="AC8CBE"/>
                </a:solidFill>
                <a:latin typeface="Arial" panose="020B0604020202020204" pitchFamily="34" charset="0"/>
                <a:cs typeface="Arial" panose="020B0604020202020204" pitchFamily="34" charset="0"/>
              </a:rPr>
              <a:t>than Poverty</a:t>
            </a:r>
            <a:endParaRPr lang="en-US" sz="6000" b="1" dirty="0">
              <a:solidFill>
                <a:srgbClr val="AC8CBE"/>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Autofit/>
          </a:bodyPr>
          <a:lstStyle/>
          <a:p>
            <a:pPr marL="0" indent="0">
              <a:buNone/>
            </a:pPr>
            <a:r>
              <a:rPr lang="en-US" dirty="0" smtClean="0">
                <a:latin typeface="Arial" panose="020B0604020202020204" pitchFamily="34" charset="0"/>
                <a:cs typeface="Arial" panose="020B0604020202020204" pitchFamily="34" charset="0"/>
              </a:rPr>
              <a:t>There are at least 30 things we can do that have a more powerful impact on learning than poverty.</a:t>
            </a:r>
          </a:p>
          <a:p>
            <a:pPr marL="0" indent="0">
              <a:buNone/>
            </a:pPr>
            <a:endParaRPr lang="en-US" dirty="0" smtClean="0">
              <a:latin typeface="Arial" panose="020B0604020202020204" pitchFamily="34" charset="0"/>
              <a:cs typeface="Arial" panose="020B0604020202020204" pitchFamily="34" charset="0"/>
            </a:endParaRPr>
          </a:p>
          <a:p>
            <a:pPr marL="0" indent="0" algn="r">
              <a:buNone/>
            </a:pPr>
            <a:r>
              <a:rPr lang="en-US" sz="2800" dirty="0" smtClean="0">
                <a:latin typeface="Arial" panose="020B0604020202020204" pitchFamily="34" charset="0"/>
                <a:cs typeface="Arial" panose="020B0604020202020204" pitchFamily="34" charset="0"/>
              </a:rPr>
              <a:t>-Hattie. (2008).</a:t>
            </a:r>
            <a:br>
              <a:rPr lang="en-US" sz="2800" dirty="0" smtClean="0">
                <a:latin typeface="Arial" panose="020B0604020202020204" pitchFamily="34" charset="0"/>
                <a:cs typeface="Arial" panose="020B0604020202020204" pitchFamily="34" charset="0"/>
              </a:rPr>
            </a:br>
            <a:r>
              <a:rPr lang="en-US" sz="2800" i="1" dirty="0" smtClean="0">
                <a:latin typeface="Arial" panose="020B0604020202020204" pitchFamily="34" charset="0"/>
                <a:cs typeface="Arial" panose="020B0604020202020204" pitchFamily="34" charset="0"/>
              </a:rPr>
              <a:t>Visible Learning: A Synthesis of Over 800</a:t>
            </a:r>
            <a:br>
              <a:rPr lang="en-US" sz="2800" i="1" dirty="0" smtClean="0">
                <a:latin typeface="Arial" panose="020B0604020202020204" pitchFamily="34" charset="0"/>
                <a:cs typeface="Arial" panose="020B0604020202020204" pitchFamily="34" charset="0"/>
              </a:rPr>
            </a:br>
            <a:r>
              <a:rPr lang="en-US" sz="2800" i="1" dirty="0" smtClean="0">
                <a:latin typeface="Arial" panose="020B0604020202020204" pitchFamily="34" charset="0"/>
                <a:cs typeface="Arial" panose="020B0604020202020204" pitchFamily="34" charset="0"/>
              </a:rPr>
              <a:t>Meta-Analyses Relating to Achievement.</a:t>
            </a:r>
            <a:endParaRPr lang="en-US" sz="2800" dirty="0" smtClean="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700734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nSpc>
                <a:spcPts val="4800"/>
              </a:lnSpc>
            </a:pPr>
            <a:r>
              <a:rPr lang="en-US" sz="6000" b="1" dirty="0" smtClean="0">
                <a:solidFill>
                  <a:srgbClr val="AC8CBE"/>
                </a:solidFill>
                <a:latin typeface="Arial" panose="020B0604020202020204" pitchFamily="34" charset="0"/>
                <a:cs typeface="Arial" panose="020B0604020202020204" pitchFamily="34" charset="0"/>
              </a:rPr>
              <a:t>More Powerful</a:t>
            </a:r>
            <a:br>
              <a:rPr lang="en-US" sz="6000" b="1" dirty="0" smtClean="0">
                <a:solidFill>
                  <a:srgbClr val="AC8CBE"/>
                </a:solidFill>
                <a:latin typeface="Arial" panose="020B0604020202020204" pitchFamily="34" charset="0"/>
                <a:cs typeface="Arial" panose="020B0604020202020204" pitchFamily="34" charset="0"/>
              </a:rPr>
            </a:br>
            <a:r>
              <a:rPr lang="en-US" sz="6000" b="1" dirty="0" smtClean="0">
                <a:solidFill>
                  <a:srgbClr val="AC8CBE"/>
                </a:solidFill>
                <a:latin typeface="Arial" panose="020B0604020202020204" pitchFamily="34" charset="0"/>
                <a:cs typeface="Arial" panose="020B0604020202020204" pitchFamily="34" charset="0"/>
              </a:rPr>
              <a:t>than Poverty</a:t>
            </a:r>
            <a:endParaRPr lang="en-US" sz="6000" b="1" dirty="0">
              <a:solidFill>
                <a:srgbClr val="AC8CBE"/>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600200"/>
            <a:ext cx="8382000" cy="4525963"/>
          </a:xfrm>
        </p:spPr>
        <p:txBody>
          <a:bodyPr>
            <a:noAutofit/>
          </a:bodyPr>
          <a:lstStyle/>
          <a:p>
            <a:r>
              <a:rPr lang="en-US" dirty="0" smtClean="0">
                <a:latin typeface="Arial" panose="020B0604020202020204" pitchFamily="34" charset="0"/>
                <a:cs typeface="Arial" panose="020B0604020202020204" pitchFamily="34" charset="0"/>
              </a:rPr>
              <a:t>Just living and going to school		.40</a:t>
            </a:r>
          </a:p>
          <a:p>
            <a:r>
              <a:rPr lang="en-US" dirty="0" smtClean="0">
                <a:latin typeface="Arial" panose="020B0604020202020204" pitchFamily="34" charset="0"/>
                <a:cs typeface="Arial" panose="020B0604020202020204" pitchFamily="34" charset="0"/>
              </a:rPr>
              <a:t>Socioeconomic status:				.57</a:t>
            </a:r>
          </a:p>
          <a:p>
            <a:r>
              <a:rPr lang="en-US" dirty="0" smtClean="0">
                <a:latin typeface="Arial" panose="020B0604020202020204" pitchFamily="34" charset="0"/>
                <a:cs typeface="Arial" panose="020B0604020202020204" pitchFamily="34" charset="0"/>
              </a:rPr>
              <a:t>Collective teacher efficacy			1.57</a:t>
            </a:r>
          </a:p>
          <a:p>
            <a:r>
              <a:rPr lang="en-US" dirty="0" smtClean="0">
                <a:latin typeface="Arial" panose="020B0604020202020204" pitchFamily="34" charset="0"/>
                <a:cs typeface="Arial" panose="020B0604020202020204" pitchFamily="34" charset="0"/>
              </a:rPr>
              <a:t>Student monitoring of learning		1.44</a:t>
            </a:r>
          </a:p>
          <a:p>
            <a:r>
              <a:rPr lang="en-US" dirty="0" smtClean="0">
                <a:latin typeface="Arial" panose="020B0604020202020204" pitchFamily="34" charset="0"/>
                <a:cs typeface="Arial" panose="020B0604020202020204" pitchFamily="34" charset="0"/>
              </a:rPr>
              <a:t>Response to intervention			1.07</a:t>
            </a:r>
          </a:p>
          <a:p>
            <a:r>
              <a:rPr lang="en-US" dirty="0" smtClean="0">
                <a:latin typeface="Arial" panose="020B0604020202020204" pitchFamily="34" charset="0"/>
                <a:cs typeface="Arial" panose="020B0604020202020204" pitchFamily="34" charset="0"/>
              </a:rPr>
              <a:t>Feedback						1.13</a:t>
            </a:r>
          </a:p>
          <a:p>
            <a:r>
              <a:rPr lang="en-US" dirty="0" smtClean="0">
                <a:latin typeface="Arial" panose="020B0604020202020204" pitchFamily="34" charset="0"/>
                <a:cs typeface="Arial" panose="020B0604020202020204" pitchFamily="34" charset="0"/>
              </a:rPr>
              <a:t>Formative assessment				.90</a:t>
            </a:r>
          </a:p>
          <a:p>
            <a:r>
              <a:rPr lang="en-US" dirty="0" smtClean="0">
                <a:latin typeface="Arial" panose="020B0604020202020204" pitchFamily="34" charset="0"/>
                <a:cs typeface="Arial" panose="020B0604020202020204" pitchFamily="34" charset="0"/>
              </a:rPr>
              <a:t>Discussion						.82</a:t>
            </a: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067403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nSpc>
                <a:spcPts val="4800"/>
              </a:lnSpc>
            </a:pPr>
            <a:r>
              <a:rPr lang="en-US" sz="6000" b="1" dirty="0" smtClean="0">
                <a:solidFill>
                  <a:srgbClr val="AC8CBE"/>
                </a:solidFill>
                <a:latin typeface="Arial" panose="020B0604020202020204" pitchFamily="34" charset="0"/>
                <a:cs typeface="Arial" panose="020B0604020202020204" pitchFamily="34" charset="0"/>
              </a:rPr>
              <a:t>More Powerful</a:t>
            </a:r>
            <a:br>
              <a:rPr lang="en-US" sz="6000" b="1" dirty="0" smtClean="0">
                <a:solidFill>
                  <a:srgbClr val="AC8CBE"/>
                </a:solidFill>
                <a:latin typeface="Arial" panose="020B0604020202020204" pitchFamily="34" charset="0"/>
                <a:cs typeface="Arial" panose="020B0604020202020204" pitchFamily="34" charset="0"/>
              </a:rPr>
            </a:br>
            <a:r>
              <a:rPr lang="en-US" sz="6000" b="1" dirty="0" smtClean="0">
                <a:solidFill>
                  <a:srgbClr val="AC8CBE"/>
                </a:solidFill>
                <a:latin typeface="Arial" panose="020B0604020202020204" pitchFamily="34" charset="0"/>
                <a:cs typeface="Arial" panose="020B0604020202020204" pitchFamily="34" charset="0"/>
              </a:rPr>
              <a:t>than Poverty</a:t>
            </a:r>
            <a:endParaRPr lang="en-US" sz="6000" b="1" dirty="0">
              <a:solidFill>
                <a:srgbClr val="AC8CBE"/>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600200"/>
            <a:ext cx="8382000" cy="4525963"/>
          </a:xfrm>
        </p:spPr>
        <p:txBody>
          <a:bodyPr>
            <a:noAutofit/>
          </a:bodyPr>
          <a:lstStyle/>
          <a:p>
            <a:r>
              <a:rPr lang="en-US" dirty="0" smtClean="0">
                <a:latin typeface="Arial" panose="020B0604020202020204" pitchFamily="34" charset="0"/>
                <a:cs typeface="Arial" panose="020B0604020202020204" pitchFamily="34" charset="0"/>
              </a:rPr>
              <a:t>Just living and going to school		.40</a:t>
            </a:r>
          </a:p>
          <a:p>
            <a:r>
              <a:rPr lang="en-US" dirty="0" smtClean="0">
                <a:latin typeface="Arial" panose="020B0604020202020204" pitchFamily="34" charset="0"/>
                <a:cs typeface="Arial" panose="020B0604020202020204" pitchFamily="34" charset="0"/>
              </a:rPr>
              <a:t>Socioeconomic status:				.57</a:t>
            </a:r>
          </a:p>
          <a:p>
            <a:r>
              <a:rPr lang="en-US" dirty="0" smtClean="0">
                <a:solidFill>
                  <a:srgbClr val="AC8CBE"/>
                </a:solidFill>
                <a:latin typeface="Arial" panose="020B0604020202020204" pitchFamily="34" charset="0"/>
                <a:cs typeface="Arial" panose="020B0604020202020204" pitchFamily="34" charset="0"/>
              </a:rPr>
              <a:t>Collective teacher efficacy			1.57</a:t>
            </a:r>
          </a:p>
          <a:p>
            <a:r>
              <a:rPr lang="en-US" dirty="0" smtClean="0">
                <a:solidFill>
                  <a:srgbClr val="AC8CBE"/>
                </a:solidFill>
                <a:latin typeface="Arial" panose="020B0604020202020204" pitchFamily="34" charset="0"/>
                <a:cs typeface="Arial" panose="020B0604020202020204" pitchFamily="34" charset="0"/>
              </a:rPr>
              <a:t>Student monitoring of learning		1.44</a:t>
            </a:r>
          </a:p>
          <a:p>
            <a:r>
              <a:rPr lang="en-US" dirty="0" smtClean="0">
                <a:solidFill>
                  <a:srgbClr val="AC8CBE"/>
                </a:solidFill>
                <a:latin typeface="Arial" panose="020B0604020202020204" pitchFamily="34" charset="0"/>
                <a:cs typeface="Arial" panose="020B0604020202020204" pitchFamily="34" charset="0"/>
              </a:rPr>
              <a:t>Response to intervention			1.07</a:t>
            </a:r>
          </a:p>
          <a:p>
            <a:r>
              <a:rPr lang="en-US" dirty="0" smtClean="0">
                <a:solidFill>
                  <a:srgbClr val="AC8CBE"/>
                </a:solidFill>
                <a:latin typeface="Arial" panose="020B0604020202020204" pitchFamily="34" charset="0"/>
                <a:cs typeface="Arial" panose="020B0604020202020204" pitchFamily="34" charset="0"/>
              </a:rPr>
              <a:t>Feedback						1.13</a:t>
            </a:r>
          </a:p>
          <a:p>
            <a:r>
              <a:rPr lang="en-US" dirty="0" smtClean="0">
                <a:solidFill>
                  <a:srgbClr val="AC8CBE"/>
                </a:solidFill>
                <a:latin typeface="Arial" panose="020B0604020202020204" pitchFamily="34" charset="0"/>
                <a:cs typeface="Arial" panose="020B0604020202020204" pitchFamily="34" charset="0"/>
              </a:rPr>
              <a:t>Formative assessment				.90</a:t>
            </a:r>
          </a:p>
          <a:p>
            <a:r>
              <a:rPr lang="en-US" dirty="0" smtClean="0">
                <a:solidFill>
                  <a:srgbClr val="AC8CBE"/>
                </a:solidFill>
                <a:latin typeface="Arial" panose="020B0604020202020204" pitchFamily="34" charset="0"/>
                <a:cs typeface="Arial" panose="020B0604020202020204" pitchFamily="34" charset="0"/>
              </a:rPr>
              <a:t>Discussion						.82</a:t>
            </a: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661425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rgbClr val="AC8CBE"/>
                </a:solidFill>
                <a:latin typeface="Arial" panose="020B0604020202020204" pitchFamily="34" charset="0"/>
                <a:cs typeface="Arial" panose="020B0604020202020204" pitchFamily="34" charset="0"/>
              </a:rPr>
              <a:t>The Future</a:t>
            </a:r>
            <a:endParaRPr lang="en-US" sz="6000" b="1" dirty="0">
              <a:solidFill>
                <a:srgbClr val="AC8CBE"/>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600200"/>
            <a:ext cx="8229600" cy="5029200"/>
          </a:xfrm>
        </p:spPr>
        <p:txBody>
          <a:bodyPr>
            <a:normAutofit/>
          </a:bodyPr>
          <a:lstStyle/>
          <a:p>
            <a:pPr marL="0" indent="0">
              <a:buNone/>
            </a:pPr>
            <a:r>
              <a:rPr lang="en-US" dirty="0" smtClean="0">
                <a:latin typeface="Arial" panose="020B0604020202020204" pitchFamily="34" charset="0"/>
                <a:cs typeface="Arial" panose="020B0604020202020204" pitchFamily="34" charset="0"/>
              </a:rPr>
              <a:t>Why do our schools need to change?</a:t>
            </a:r>
          </a:p>
          <a:p>
            <a:pPr marL="0" indent="0">
              <a:buNone/>
            </a:pPr>
            <a:endParaRPr lang="en-US" dirty="0">
              <a:latin typeface="Arial" panose="020B0604020202020204" pitchFamily="34" charset="0"/>
              <a:cs typeface="Arial" panose="020B0604020202020204" pitchFamily="34" charset="0"/>
            </a:endParaRPr>
          </a:p>
          <a:p>
            <a:pPr marL="0" indent="0">
              <a:buNone/>
            </a:pPr>
            <a:r>
              <a:rPr lang="en-US" dirty="0" smtClean="0">
                <a:latin typeface="Arial" panose="020B0604020202020204" pitchFamily="34" charset="0"/>
                <a:cs typeface="Arial" panose="020B0604020202020204" pitchFamily="34" charset="0"/>
              </a:rPr>
              <a:t>It’s not because of federal and state mandates. It’s not because our district has a label. </a:t>
            </a:r>
          </a:p>
        </p:txBody>
      </p:sp>
    </p:spTree>
    <p:extLst>
      <p:ext uri="{BB962C8B-B14F-4D97-AF65-F5344CB8AC3E}">
        <p14:creationId xmlns:p14="http://schemas.microsoft.com/office/powerpoint/2010/main" val="28853727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rgbClr val="AC8CBE"/>
                </a:solidFill>
                <a:latin typeface="Arial" panose="020B0604020202020204" pitchFamily="34" charset="0"/>
                <a:cs typeface="Arial" panose="020B0604020202020204" pitchFamily="34" charset="0"/>
              </a:rPr>
              <a:t>The Future</a:t>
            </a:r>
            <a:endParaRPr lang="en-US" sz="6000" b="1" dirty="0">
              <a:solidFill>
                <a:srgbClr val="AC8CBE"/>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600200"/>
            <a:ext cx="8229600" cy="5029200"/>
          </a:xfrm>
        </p:spPr>
        <p:txBody>
          <a:bodyPr>
            <a:normAutofit/>
          </a:bodyPr>
          <a:lstStyle/>
          <a:p>
            <a:pPr marL="0" indent="0">
              <a:buNone/>
            </a:pPr>
            <a:r>
              <a:rPr lang="en-US" dirty="0" smtClean="0">
                <a:latin typeface="Arial" panose="020B0604020202020204" pitchFamily="34" charset="0"/>
                <a:cs typeface="Arial" panose="020B0604020202020204" pitchFamily="34" charset="0"/>
              </a:rPr>
              <a:t>Why do our schools need to change?</a:t>
            </a:r>
          </a:p>
          <a:p>
            <a:pPr marL="0" indent="0">
              <a:buNone/>
            </a:pPr>
            <a:endParaRPr lang="en-US" dirty="0">
              <a:latin typeface="Arial" panose="020B0604020202020204" pitchFamily="34" charset="0"/>
              <a:cs typeface="Arial" panose="020B0604020202020204" pitchFamily="34" charset="0"/>
            </a:endParaRPr>
          </a:p>
          <a:p>
            <a:pPr marL="0" indent="0">
              <a:buNone/>
            </a:pPr>
            <a:r>
              <a:rPr lang="en-US" dirty="0" smtClean="0">
                <a:latin typeface="Arial" panose="020B0604020202020204" pitchFamily="34" charset="0"/>
                <a:cs typeface="Arial" panose="020B0604020202020204" pitchFamily="34" charset="0"/>
              </a:rPr>
              <a:t>It’s not because of federal and state mandates. It’s not because our district has a label. </a:t>
            </a:r>
          </a:p>
          <a:p>
            <a:pPr marL="0" indent="0">
              <a:buNone/>
            </a:pPr>
            <a:endParaRPr lang="en-US" dirty="0">
              <a:latin typeface="Arial" panose="020B0604020202020204" pitchFamily="34" charset="0"/>
              <a:cs typeface="Arial" panose="020B0604020202020204" pitchFamily="34" charset="0"/>
            </a:endParaRPr>
          </a:p>
          <a:p>
            <a:pPr marL="0" indent="0">
              <a:buNone/>
            </a:pPr>
            <a:r>
              <a:rPr lang="en-US" dirty="0" smtClean="0">
                <a:latin typeface="Arial" panose="020B0604020202020204" pitchFamily="34" charset="0"/>
                <a:cs typeface="Arial" panose="020B0604020202020204" pitchFamily="34" charset="0"/>
              </a:rPr>
              <a:t>It’s because we want our students to be ready for their future.</a:t>
            </a:r>
          </a:p>
        </p:txBody>
      </p:sp>
    </p:spTree>
    <p:extLst>
      <p:ext uri="{BB962C8B-B14F-4D97-AF65-F5344CB8AC3E}">
        <p14:creationId xmlns:p14="http://schemas.microsoft.com/office/powerpoint/2010/main" val="1979544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b="1" dirty="0">
                <a:solidFill>
                  <a:srgbClr val="AC8CBE"/>
                </a:solidFill>
              </a:rPr>
              <a:t>2016-2017</a:t>
            </a:r>
            <a:endParaRPr lang="en-US" sz="7200" b="1" dirty="0"/>
          </a:p>
        </p:txBody>
      </p:sp>
      <p:sp>
        <p:nvSpPr>
          <p:cNvPr id="3" name="Subtitle 2"/>
          <p:cNvSpPr>
            <a:spLocks noGrp="1"/>
          </p:cNvSpPr>
          <p:nvPr>
            <p:ph type="subTitle" idx="1"/>
          </p:nvPr>
        </p:nvSpPr>
        <p:spPr>
          <a:xfrm>
            <a:off x="0" y="3886200"/>
            <a:ext cx="9143999" cy="1752600"/>
          </a:xfrm>
        </p:spPr>
        <p:txBody>
          <a:bodyPr>
            <a:normAutofit/>
          </a:bodyPr>
          <a:lstStyle/>
          <a:p>
            <a:r>
              <a:rPr lang="en-US" sz="3600" dirty="0">
                <a:solidFill>
                  <a:schemeClr val="bg1">
                    <a:lumMod val="65000"/>
                  </a:schemeClr>
                </a:solidFill>
              </a:rPr>
              <a:t>Our Continuous Improvement Journey</a:t>
            </a:r>
          </a:p>
        </p:txBody>
      </p:sp>
    </p:spTree>
    <p:extLst>
      <p:ext uri="{BB962C8B-B14F-4D97-AF65-F5344CB8AC3E}">
        <p14:creationId xmlns:p14="http://schemas.microsoft.com/office/powerpoint/2010/main" val="1811835713"/>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b="1" dirty="0">
                <a:solidFill>
                  <a:srgbClr val="AC8CBE"/>
                </a:solidFill>
              </a:rPr>
              <a:t>2016-2017</a:t>
            </a:r>
            <a:endParaRPr lang="en-US" sz="7200" b="1" dirty="0"/>
          </a:p>
        </p:txBody>
      </p:sp>
      <p:sp>
        <p:nvSpPr>
          <p:cNvPr id="3" name="Subtitle 2"/>
          <p:cNvSpPr>
            <a:spLocks noGrp="1"/>
          </p:cNvSpPr>
          <p:nvPr>
            <p:ph type="subTitle" idx="1"/>
          </p:nvPr>
        </p:nvSpPr>
        <p:spPr>
          <a:xfrm>
            <a:off x="0" y="3886200"/>
            <a:ext cx="9143999" cy="1752600"/>
          </a:xfrm>
        </p:spPr>
        <p:txBody>
          <a:bodyPr>
            <a:normAutofit/>
          </a:bodyPr>
          <a:lstStyle/>
          <a:p>
            <a:r>
              <a:rPr lang="en-US" sz="3600" dirty="0">
                <a:solidFill>
                  <a:schemeClr val="bg1">
                    <a:lumMod val="65000"/>
                  </a:schemeClr>
                </a:solidFill>
              </a:rPr>
              <a:t>High Levels of Learning</a:t>
            </a:r>
            <a:br>
              <a:rPr lang="en-US" sz="3600" dirty="0">
                <a:solidFill>
                  <a:schemeClr val="bg1">
                    <a:lumMod val="65000"/>
                  </a:schemeClr>
                </a:solidFill>
              </a:rPr>
            </a:br>
            <a:r>
              <a:rPr lang="en-US" sz="3600" dirty="0">
                <a:solidFill>
                  <a:schemeClr val="bg1">
                    <a:lumMod val="65000"/>
                  </a:schemeClr>
                </a:solidFill>
              </a:rPr>
              <a:t>for All Students</a:t>
            </a:r>
          </a:p>
        </p:txBody>
      </p:sp>
    </p:spTree>
    <p:extLst>
      <p:ext uri="{BB962C8B-B14F-4D97-AF65-F5344CB8AC3E}">
        <p14:creationId xmlns:p14="http://schemas.microsoft.com/office/powerpoint/2010/main" val="2102753311"/>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a:solidFill>
                  <a:srgbClr val="AC8CBE"/>
                </a:solidFill>
                <a:latin typeface="Franklin Gothic Medium" panose="020B0603020102020204" pitchFamily="34" charset="0"/>
              </a:rPr>
              <a:t>Our Challenge</a:t>
            </a:r>
            <a:endParaRPr lang="en-US" sz="6000" dirty="0"/>
          </a:p>
        </p:txBody>
      </p:sp>
      <p:sp>
        <p:nvSpPr>
          <p:cNvPr id="3" name="Content Placeholder 2"/>
          <p:cNvSpPr>
            <a:spLocks noGrp="1"/>
          </p:cNvSpPr>
          <p:nvPr>
            <p:ph idx="1"/>
          </p:nvPr>
        </p:nvSpPr>
        <p:spPr>
          <a:xfrm>
            <a:off x="628650" y="1676400"/>
            <a:ext cx="8390267" cy="5029200"/>
          </a:xfrm>
        </p:spPr>
        <p:txBody>
          <a:bodyPr>
            <a:noAutofit/>
          </a:bodyPr>
          <a:lstStyle/>
          <a:p>
            <a:pPr>
              <a:lnSpc>
                <a:spcPct val="80000"/>
              </a:lnSpc>
            </a:pPr>
            <a:r>
              <a:rPr lang="en-US" dirty="0">
                <a:latin typeface="Arial" panose="020B0604020202020204" pitchFamily="34" charset="0"/>
                <a:cs typeface="Arial" panose="020B0604020202020204" pitchFamily="34" charset="0"/>
              </a:rPr>
              <a:t>Our 3-8 achievement is not what we want </a:t>
            </a:r>
            <a:r>
              <a:rPr lang="en-US" dirty="0" smtClean="0">
                <a:latin typeface="Arial" panose="020B0604020202020204" pitchFamily="34" charset="0"/>
                <a:cs typeface="Arial" panose="020B0604020202020204" pitchFamily="34" charset="0"/>
              </a:rPr>
              <a:t>it to </a:t>
            </a:r>
            <a:r>
              <a:rPr lang="en-US" dirty="0">
                <a:latin typeface="Arial" panose="020B0604020202020204" pitchFamily="34" charset="0"/>
                <a:cs typeface="Arial" panose="020B0604020202020204" pitchFamily="34" charset="0"/>
              </a:rPr>
              <a:t>be</a:t>
            </a:r>
          </a:p>
          <a:p>
            <a:pPr>
              <a:lnSpc>
                <a:spcPct val="80000"/>
              </a:lnSpc>
            </a:pPr>
            <a:r>
              <a:rPr lang="en-US" dirty="0">
                <a:latin typeface="Arial" panose="020B0604020202020204" pitchFamily="34" charset="0"/>
                <a:cs typeface="Arial" panose="020B0604020202020204" pitchFamily="34" charset="0"/>
              </a:rPr>
              <a:t>Our graduation rate is not what we want </a:t>
            </a:r>
            <a:r>
              <a:rPr lang="en-US" dirty="0" smtClean="0">
                <a:latin typeface="Arial" panose="020B0604020202020204" pitchFamily="34" charset="0"/>
                <a:cs typeface="Arial" panose="020B0604020202020204" pitchFamily="34" charset="0"/>
              </a:rPr>
              <a:t>it to </a:t>
            </a:r>
            <a:r>
              <a:rPr lang="en-US" dirty="0">
                <a:latin typeface="Arial" panose="020B0604020202020204" pitchFamily="34" charset="0"/>
                <a:cs typeface="Arial" panose="020B0604020202020204" pitchFamily="34" charset="0"/>
              </a:rPr>
              <a:t>be</a:t>
            </a:r>
          </a:p>
          <a:p>
            <a:pPr>
              <a:lnSpc>
                <a:spcPct val="80000"/>
              </a:lnSpc>
            </a:pPr>
            <a:r>
              <a:rPr lang="en-US" dirty="0">
                <a:latin typeface="Arial" panose="020B0604020202020204" pitchFamily="34" charset="0"/>
                <a:cs typeface="Arial" panose="020B0604020202020204" pitchFamily="34" charset="0"/>
              </a:rPr>
              <a:t>There are gaps between the achievement of different groups of learners in our district</a:t>
            </a:r>
          </a:p>
          <a:p>
            <a:pPr>
              <a:lnSpc>
                <a:spcPct val="80000"/>
              </a:lnSpc>
            </a:pPr>
            <a:r>
              <a:rPr lang="en-US" dirty="0">
                <a:latin typeface="Arial" panose="020B0604020202020204" pitchFamily="34" charset="0"/>
                <a:cs typeface="Arial" panose="020B0604020202020204" pitchFamily="34" charset="0"/>
              </a:rPr>
              <a:t>Levels of student engagement are not what we want them to be</a:t>
            </a:r>
          </a:p>
          <a:p>
            <a:pPr>
              <a:lnSpc>
                <a:spcPct val="80000"/>
              </a:lnSpc>
            </a:pPr>
            <a:r>
              <a:rPr lang="en-US" dirty="0">
                <a:latin typeface="Arial" panose="020B0604020202020204" pitchFamily="34" charset="0"/>
                <a:cs typeface="Arial" panose="020B0604020202020204" pitchFamily="34" charset="0"/>
              </a:rPr>
              <a:t>Our students are not as healthy as we want them to be</a:t>
            </a:r>
          </a:p>
          <a:p>
            <a:pPr>
              <a:lnSpc>
                <a:spcPct val="80000"/>
              </a:lnSpc>
            </a:pPr>
            <a:r>
              <a:rPr lang="en-US" dirty="0">
                <a:latin typeface="Arial" panose="020B0604020202020204" pitchFamily="34" charset="0"/>
                <a:cs typeface="Arial" panose="020B0604020202020204" pitchFamily="34" charset="0"/>
              </a:rPr>
              <a:t>Our community has high expectations</a:t>
            </a:r>
          </a:p>
        </p:txBody>
      </p:sp>
    </p:spTree>
    <p:extLst>
      <p:ext uri="{BB962C8B-B14F-4D97-AF65-F5344CB8AC3E}">
        <p14:creationId xmlns:p14="http://schemas.microsoft.com/office/powerpoint/2010/main" val="32113436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Arial" panose="020B0604020202020204" pitchFamily="34" charset="0"/>
                <a:cs typeface="Arial" panose="020B0604020202020204" pitchFamily="34" charset="0"/>
              </a:rPr>
              <a:t>High Levels of Learning</a:t>
            </a:r>
            <a:br>
              <a:rPr lang="en-US" dirty="0" smtClean="0">
                <a:latin typeface="Arial" panose="020B0604020202020204" pitchFamily="34" charset="0"/>
                <a:cs typeface="Arial" panose="020B0604020202020204" pitchFamily="34" charset="0"/>
              </a:rPr>
            </a:br>
            <a:r>
              <a:rPr lang="en-US" dirty="0" smtClean="0">
                <a:latin typeface="Arial" panose="020B0604020202020204" pitchFamily="34" charset="0"/>
                <a:cs typeface="Arial" panose="020B0604020202020204" pitchFamily="34" charset="0"/>
              </a:rPr>
              <a:t>for All Students</a:t>
            </a:r>
            <a:endParaRPr lang="en-US"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lstStyle/>
          <a:p>
            <a:r>
              <a:rPr lang="en-US" dirty="0" smtClean="0"/>
              <a:t>The “Why”</a:t>
            </a:r>
            <a:endParaRPr lang="en-US" dirty="0"/>
          </a:p>
        </p:txBody>
      </p:sp>
    </p:spTree>
    <p:extLst>
      <p:ext uri="{BB962C8B-B14F-4D97-AF65-F5344CB8AC3E}">
        <p14:creationId xmlns:p14="http://schemas.microsoft.com/office/powerpoint/2010/main" val="589623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rgbClr val="AC8CBE"/>
                </a:solidFill>
                <a:latin typeface="Arial" panose="020B0604020202020204" pitchFamily="34" charset="0"/>
                <a:cs typeface="Arial" panose="020B0604020202020204" pitchFamily="34" charset="0"/>
              </a:rPr>
              <a:t>Public Education</a:t>
            </a:r>
            <a:endParaRPr lang="en-US" sz="6000" b="1" dirty="0">
              <a:solidFill>
                <a:srgbClr val="AC8CBE"/>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r>
              <a:rPr lang="en-US" sz="2800" dirty="0" smtClean="0">
                <a:latin typeface="Arial" panose="020B0604020202020204" pitchFamily="34" charset="0"/>
                <a:cs typeface="Arial" panose="020B0604020202020204" pitchFamily="34" charset="0"/>
              </a:rPr>
              <a:t>Schools are here to prepare children to be adults.</a:t>
            </a:r>
          </a:p>
          <a:p>
            <a:pPr marL="0" indent="0">
              <a:buNone/>
            </a:pPr>
            <a:endParaRPr lang="en-US" sz="2800" dirty="0">
              <a:latin typeface="Arial" panose="020B0604020202020204" pitchFamily="34" charset="0"/>
              <a:cs typeface="Arial" panose="020B0604020202020204" pitchFamily="34" charset="0"/>
            </a:endParaRPr>
          </a:p>
          <a:p>
            <a:pPr marL="0" indent="0">
              <a:buNone/>
            </a:pPr>
            <a:r>
              <a:rPr lang="en-US" sz="2800" dirty="0" smtClean="0">
                <a:latin typeface="Arial" panose="020B0604020202020204" pitchFamily="34" charset="0"/>
                <a:cs typeface="Arial" panose="020B0604020202020204" pitchFamily="34" charset="0"/>
              </a:rPr>
              <a:t>As educators, it is our job to ensure our students learn the essential academic skills, knowledge, and behaviors needed to succeed in their adult life</a:t>
            </a:r>
            <a:r>
              <a:rPr lang="en-US" sz="2400" dirty="0" smtClean="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70704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rgbClr val="AC8CBE"/>
                </a:solidFill>
                <a:latin typeface="Arial" panose="020B0604020202020204" pitchFamily="34" charset="0"/>
                <a:cs typeface="Arial" panose="020B0604020202020204" pitchFamily="34" charset="0"/>
              </a:rPr>
              <a:t>The Need</a:t>
            </a:r>
            <a:endParaRPr lang="en-US" sz="6000" b="1" dirty="0">
              <a:solidFill>
                <a:srgbClr val="AC8CBE"/>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r>
              <a:rPr lang="en-US" sz="2800" dirty="0" smtClean="0">
                <a:latin typeface="Arial" panose="020B0604020202020204" pitchFamily="34" charset="0"/>
                <a:cs typeface="Arial" panose="020B0604020202020204" pitchFamily="34" charset="0"/>
              </a:rPr>
              <a:t>“In 2012, about one-third of jobs in America were in occupations that typically require postsecondary education for entry.”</a:t>
            </a:r>
          </a:p>
          <a:p>
            <a:pPr marL="0" indent="0">
              <a:buNone/>
            </a:pPr>
            <a:endParaRPr lang="en-US" sz="2800" dirty="0" smtClean="0">
              <a:latin typeface="Arial" panose="020B0604020202020204" pitchFamily="34" charset="0"/>
              <a:cs typeface="Arial" panose="020B0604020202020204" pitchFamily="34" charset="0"/>
            </a:endParaRPr>
          </a:p>
          <a:p>
            <a:pPr marL="0" indent="0">
              <a:buNone/>
            </a:pPr>
            <a:endParaRPr lang="en-US" sz="2800" dirty="0">
              <a:latin typeface="Arial" panose="020B0604020202020204" pitchFamily="34" charset="0"/>
              <a:cs typeface="Arial" panose="020B0604020202020204" pitchFamily="34" charset="0"/>
            </a:endParaRPr>
          </a:p>
          <a:p>
            <a:pPr marL="0" indent="0" algn="r">
              <a:buNone/>
            </a:pPr>
            <a:r>
              <a:rPr lang="en-US" sz="2800" dirty="0" smtClean="0">
                <a:latin typeface="Arial" panose="020B0604020202020204" pitchFamily="34" charset="0"/>
                <a:cs typeface="Arial" panose="020B0604020202020204" pitchFamily="34" charset="0"/>
              </a:rPr>
              <a:t>U.S. Bureau of Labor and Statistics. (2013).</a:t>
            </a:r>
            <a:br>
              <a:rPr lang="en-US" sz="2800" dirty="0" smtClean="0">
                <a:latin typeface="Arial" panose="020B0604020202020204" pitchFamily="34" charset="0"/>
                <a:cs typeface="Arial" panose="020B0604020202020204" pitchFamily="34" charset="0"/>
              </a:rPr>
            </a:br>
            <a:r>
              <a:rPr lang="en-US" sz="2800" i="1" dirty="0" smtClean="0">
                <a:latin typeface="Arial" panose="020B0604020202020204" pitchFamily="34" charset="0"/>
                <a:cs typeface="Arial" panose="020B0604020202020204" pitchFamily="34" charset="0"/>
              </a:rPr>
              <a:t>Education and training outlook</a:t>
            </a:r>
            <a:br>
              <a:rPr lang="en-US" sz="2800" i="1" dirty="0" smtClean="0">
                <a:latin typeface="Arial" panose="020B0604020202020204" pitchFamily="34" charset="0"/>
                <a:cs typeface="Arial" panose="020B0604020202020204" pitchFamily="34" charset="0"/>
              </a:rPr>
            </a:br>
            <a:r>
              <a:rPr lang="en-US" sz="2800" i="1" dirty="0" smtClean="0">
                <a:latin typeface="Arial" panose="020B0604020202020204" pitchFamily="34" charset="0"/>
                <a:cs typeface="Arial" panose="020B0604020202020204" pitchFamily="34" charset="0"/>
              </a:rPr>
              <a:t>for occupations, 2012-2022.</a:t>
            </a:r>
            <a:endParaRPr lang="en-US" sz="24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222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a:solidFill>
                  <a:srgbClr val="AC8CBE"/>
                </a:solidFill>
                <a:latin typeface="Arial" panose="020B0604020202020204" pitchFamily="34" charset="0"/>
                <a:cs typeface="Arial" panose="020B0604020202020204" pitchFamily="34" charset="0"/>
              </a:rPr>
              <a:t>The Need</a:t>
            </a:r>
            <a:endParaRPr lang="en-US" sz="60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r>
              <a:rPr lang="en-US" sz="2800" dirty="0" smtClean="0">
                <a:latin typeface="Arial" panose="020B0604020202020204" pitchFamily="34" charset="0"/>
                <a:cs typeface="Arial" panose="020B0604020202020204" pitchFamily="34" charset="0"/>
              </a:rPr>
              <a:t>“By 2020, 65 percent of ALL jobs in the economy will require postsecondary education and training beyond high school.”</a:t>
            </a:r>
          </a:p>
          <a:p>
            <a:pPr marL="0" indent="0">
              <a:buNone/>
            </a:pPr>
            <a:endParaRPr lang="en-US" sz="2800" dirty="0" smtClean="0">
              <a:latin typeface="Arial" panose="020B0604020202020204" pitchFamily="34" charset="0"/>
              <a:cs typeface="Arial" panose="020B0604020202020204" pitchFamily="34" charset="0"/>
            </a:endParaRPr>
          </a:p>
          <a:p>
            <a:pPr marL="0" indent="0">
              <a:buNone/>
            </a:pPr>
            <a:endParaRPr lang="en-US" sz="2800" dirty="0">
              <a:latin typeface="Arial" panose="020B0604020202020204" pitchFamily="34" charset="0"/>
              <a:cs typeface="Arial" panose="020B0604020202020204" pitchFamily="34" charset="0"/>
            </a:endParaRPr>
          </a:p>
          <a:p>
            <a:pPr marL="0" indent="0" algn="r">
              <a:buNone/>
            </a:pPr>
            <a:r>
              <a:rPr lang="en-US" sz="2800" dirty="0" smtClean="0">
                <a:latin typeface="Arial" panose="020B0604020202020204" pitchFamily="34" charset="0"/>
                <a:cs typeface="Arial" panose="020B0604020202020204" pitchFamily="34" charset="0"/>
              </a:rPr>
              <a:t>Carnevale, Smith &amp; Strohl. (2013).</a:t>
            </a:r>
            <a:br>
              <a:rPr lang="en-US" sz="2800" dirty="0" smtClean="0">
                <a:latin typeface="Arial" panose="020B0604020202020204" pitchFamily="34" charset="0"/>
                <a:cs typeface="Arial" panose="020B0604020202020204" pitchFamily="34" charset="0"/>
              </a:rPr>
            </a:br>
            <a:r>
              <a:rPr lang="en-US" sz="2800" i="1" dirty="0" smtClean="0">
                <a:latin typeface="Arial" panose="020B0604020202020204" pitchFamily="34" charset="0"/>
                <a:cs typeface="Arial" panose="020B0604020202020204" pitchFamily="34" charset="0"/>
              </a:rPr>
              <a:t>Recovery: Job growth and education requirements through 2020</a:t>
            </a:r>
            <a:endParaRPr lang="en-US" sz="24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86174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380</TotalTime>
  <Words>1239</Words>
  <Application>Microsoft Office PowerPoint</Application>
  <PresentationFormat>On-screen Show (4:3)</PresentationFormat>
  <Paragraphs>167</Paragraphs>
  <Slides>27</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Franklin Gothic Medium</vt:lpstr>
      <vt:lpstr>Office Theme</vt:lpstr>
      <vt:lpstr>PowerPoint Presentation</vt:lpstr>
      <vt:lpstr>2016-2017</vt:lpstr>
      <vt:lpstr>2016-2017</vt:lpstr>
      <vt:lpstr>2016-2017</vt:lpstr>
      <vt:lpstr>Our Challenge</vt:lpstr>
      <vt:lpstr>High Levels of Learning for All Students</vt:lpstr>
      <vt:lpstr>Public Education</vt:lpstr>
      <vt:lpstr>The Need</vt:lpstr>
      <vt:lpstr>The Need</vt:lpstr>
      <vt:lpstr>The Need</vt:lpstr>
      <vt:lpstr>The Need</vt:lpstr>
      <vt:lpstr>Our Goal</vt:lpstr>
      <vt:lpstr>The Mission</vt:lpstr>
      <vt:lpstr>Fundamental Assumptions</vt:lpstr>
      <vt:lpstr>Our Dilemma</vt:lpstr>
      <vt:lpstr>Our Dilemma</vt:lpstr>
      <vt:lpstr>Our Dilemma</vt:lpstr>
      <vt:lpstr>Our Dilemma</vt:lpstr>
      <vt:lpstr>Our Dilemma</vt:lpstr>
      <vt:lpstr>We Know What Works</vt:lpstr>
      <vt:lpstr>The “Home Effect”</vt:lpstr>
      <vt:lpstr>Under Our Control</vt:lpstr>
      <vt:lpstr>More Powerful than Poverty</vt:lpstr>
      <vt:lpstr>More Powerful than Poverty</vt:lpstr>
      <vt:lpstr>More Powerful than Poverty</vt:lpstr>
      <vt:lpstr>The Future</vt:lpstr>
      <vt:lpstr>The Future</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 Levels of Learning for All Students</dc:title>
  <dc:creator>ocm boces</dc:creator>
  <cp:lastModifiedBy>Cortland City School District</cp:lastModifiedBy>
  <cp:revision>70</cp:revision>
  <dcterms:created xsi:type="dcterms:W3CDTF">2016-07-07T12:07:11Z</dcterms:created>
  <dcterms:modified xsi:type="dcterms:W3CDTF">2016-09-25T14:22:54Z</dcterms:modified>
</cp:coreProperties>
</file>