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31" r:id="rId2"/>
    <p:sldId id="332" r:id="rId3"/>
    <p:sldId id="333" r:id="rId4"/>
    <p:sldId id="334" r:id="rId5"/>
    <p:sldId id="257" r:id="rId6"/>
    <p:sldId id="258" r:id="rId7"/>
    <p:sldId id="330" r:id="rId8"/>
    <p:sldId id="259" r:id="rId9"/>
    <p:sldId id="260" r:id="rId10"/>
    <p:sldId id="263" r:id="rId11"/>
    <p:sldId id="277" r:id="rId12"/>
    <p:sldId id="278" r:id="rId13"/>
    <p:sldId id="279" r:id="rId14"/>
    <p:sldId id="280" r:id="rId15"/>
    <p:sldId id="281" r:id="rId16"/>
    <p:sldId id="282" r:id="rId17"/>
    <p:sldId id="335" r:id="rId18"/>
    <p:sldId id="267" r:id="rId19"/>
    <p:sldId id="284" r:id="rId20"/>
    <p:sldId id="268" r:id="rId21"/>
    <p:sldId id="285" r:id="rId22"/>
    <p:sldId id="269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6" r:id="rId33"/>
    <p:sldId id="345" r:id="rId34"/>
    <p:sldId id="347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4" autoAdjust="0"/>
    <p:restoredTop sz="94660"/>
  </p:normalViewPr>
  <p:slideViewPr>
    <p:cSldViewPr>
      <p:cViewPr varScale="1">
        <p:scale>
          <a:sx n="70" d="100"/>
          <a:sy n="70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30"/>
    </p:cViewPr>
  </p:sorterViewPr>
  <p:notesViewPr>
    <p:cSldViewPr>
      <p:cViewPr varScale="1">
        <p:scale>
          <a:sx n="56" d="100"/>
          <a:sy n="56" d="100"/>
        </p:scale>
        <p:origin x="257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C77CA-57B4-43DA-93EF-15D908E39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6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F2AC21-1AC1-46FD-BF44-29DC880A37A5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11A997-D9E7-40F6-B49B-6CF5D84171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47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“Digging Deeper Into the RTI at Work Pyramid: Creating Collaborative Teams” as delivered by Mike Mattos.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55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349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34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34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180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05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1788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359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5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3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33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223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74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913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34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608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52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450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04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“Putting It All Together: Creating a Multitiered System of Supports - Secondary” as delivered by Mike Mattos &amp; Luiz Cruz.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33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817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“Digging Deeper Into the RTI at Work Pyramid: Creating Collaborative Teams” as delivered by Mike Mattos.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31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13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“Digging Deeper Into the RTI at Work Pyramid: Creating Collaborative Teams” as delivered by Mike Mattos.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34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34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“From a 21</a:t>
            </a:r>
            <a:r>
              <a:rPr lang="en-US" baseline="30000" dirty="0" smtClean="0"/>
              <a:t>st</a:t>
            </a:r>
            <a:r>
              <a:rPr lang="en-US" dirty="0" smtClean="0"/>
              <a:t> Century Leadership Team to a 21st Century Guiding Collation” as delivered by Luis</a:t>
            </a:r>
            <a:r>
              <a:rPr lang="en-US" baseline="0" dirty="0" smtClean="0"/>
              <a:t> Cruz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3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0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1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7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8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4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1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6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443C-AE52-4B8D-B706-FD19B2C75752}" type="datetimeFigureOut">
              <a:rPr lang="en-US" smtClean="0"/>
              <a:pPr/>
              <a:t>9/25/2016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326423"/>
            <a:ext cx="9144000" cy="342900"/>
          </a:xfrm>
          <a:prstGeom prst="rect">
            <a:avLst/>
          </a:prstGeom>
          <a:solidFill>
            <a:srgbClr val="AC8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425" y="2209712"/>
            <a:ext cx="2599151" cy="20981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85676"/>
            <a:ext cx="91440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5229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47700" y="4038600"/>
            <a:ext cx="2438400" cy="1676400"/>
            <a:chOff x="838200" y="2133600"/>
            <a:chExt cx="2438400" cy="1676400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Intervention 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57900" y="4338191"/>
            <a:ext cx="2438400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57900" y="4038600"/>
            <a:ext cx="2438400" cy="167640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352800" y="4038600"/>
            <a:ext cx="2438400" cy="1676400"/>
            <a:chOff x="838200" y="2133600"/>
            <a:chExt cx="2438400" cy="1676400"/>
          </a:xfrm>
        </p:grpSpPr>
        <p:sp>
          <p:nvSpPr>
            <p:cNvPr id="10" name="TextBox 9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Leadership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Down Arrow 1"/>
          <p:cNvSpPr/>
          <p:nvPr/>
        </p:nvSpPr>
        <p:spPr>
          <a:xfrm>
            <a:off x="4267200" y="3124200"/>
            <a:ext cx="762000" cy="762000"/>
          </a:xfrm>
          <a:prstGeom prst="downArrow">
            <a:avLst/>
          </a:prstGeom>
          <a:solidFill>
            <a:srgbClr val="AC8CBE"/>
          </a:solidFill>
          <a:ln>
            <a:solidFill>
              <a:srgbClr val="AC8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609600"/>
            <a:ext cx="758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school leadership team serves as the guiding coalition for the school. Their primary responsibility is to unite and coordinate the school’s collective efforts across grade levels, departments, and subjects.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91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Leadership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school leadership is the guiding coalition for the schools.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73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Leadership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“Our meta-analysis of 35 years of research indicates that school leadership has a substantial effect on student achievement...”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-Marzano, Waters &amp; McNulty. (2005).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That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Works: From Research to Results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96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Leadership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“Leadership for change is most effective when carried out by a small team of educators with the principal, functioning as a strong, cohesive force.”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-Marzano. (2003).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Works in Schools: Translating Research Into Action.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70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Leadership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“The leadership team must operate in such a way as to provide strong guidance while demonstrating respect for those not on the team.”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-Marzano. (2003).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Works in Schools: Translating Research Into Action.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79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Leadership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“Effective leadership for change is characterized by specific behaviors that enhance interpersonal relationships.”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Included with this are the characteristics of: optimism, honesty, and consideration.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-Marzano. (2003).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Works in Schools: Translating Research Into Action.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42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Leadership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Role of the leadership team: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Build consensus for the school’s mission of collective responsibility toward high levels of learning for all students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Make the case for effective collaboration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 the staff toward embracing collaboration as the norm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the staff knows what effective collaboration around the “right work” is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necessary conditions are in place, such as time and professional development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39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47700" y="3200400"/>
            <a:ext cx="2438400" cy="1676400"/>
            <a:chOff x="838200" y="2133600"/>
            <a:chExt cx="2438400" cy="1676400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Intervention 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57900" y="3499991"/>
            <a:ext cx="2438400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57900" y="3200400"/>
            <a:ext cx="2438400" cy="167640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352800" y="3200400"/>
            <a:ext cx="2438400" cy="1676400"/>
            <a:chOff x="838200" y="2133600"/>
            <a:chExt cx="2438400" cy="1676400"/>
          </a:xfrm>
        </p:grpSpPr>
        <p:sp>
          <p:nvSpPr>
            <p:cNvPr id="10" name="TextBox 9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Leadership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Down Arrow 1"/>
          <p:cNvSpPr/>
          <p:nvPr/>
        </p:nvSpPr>
        <p:spPr>
          <a:xfrm>
            <a:off x="1539240" y="2286000"/>
            <a:ext cx="762000" cy="762000"/>
          </a:xfrm>
          <a:prstGeom prst="downArrow">
            <a:avLst/>
          </a:prstGeom>
          <a:solidFill>
            <a:srgbClr val="AC8CBE"/>
          </a:solidFill>
          <a:ln>
            <a:solidFill>
              <a:srgbClr val="AC8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6096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intervention team focuses on specific students in need of intensive support.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32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school intervention team’s primary purpose is to coordinate the school’s efforts to meet the needs of individual students requiring intensive support: Tier 2 and 3.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29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“To assemble a diverse team of experts who can address the many needs of at-risk students. Getting the right people together is the key to quality problem solving.”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-Buffum, Mattos &amp; Weber (2012).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Simplifying Response to Intervention:</a:t>
            </a:r>
            <a:b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Four Essential Guiding Principles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71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Cortland </a:t>
            </a: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Enlarged City 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742081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in need of intensive support often struggle due to: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weaknesses or gaps in foundational skills of reading, writing, number sense.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Absenteeism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Behavior and/or emotional concerns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280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Team responsibilities: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learning needs of each student who requires intensive support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Diagnose causes for non-learning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most appropriate interventions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Frequently monitor the action plan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if a different course of action is necessary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06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Team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Coordinates schoolwide human resources to best support core instruction and interventions, including: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200400"/>
            <a:ext cx="8686800" cy="373380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School counselor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Psychologist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Speech/language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Special education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Teacher librarian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Health services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Subject specialists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Instructional support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Paraprofessionals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resources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54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47700" y="3657600"/>
            <a:ext cx="2438400" cy="1676400"/>
            <a:chOff x="838200" y="2133600"/>
            <a:chExt cx="2438400" cy="1676400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Intervention 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57900" y="3957191"/>
            <a:ext cx="2438400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57900" y="3657600"/>
            <a:ext cx="2438400" cy="167640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352800" y="3657600"/>
            <a:ext cx="2438400" cy="1676400"/>
            <a:chOff x="838200" y="2133600"/>
            <a:chExt cx="2438400" cy="1676400"/>
          </a:xfrm>
        </p:grpSpPr>
        <p:sp>
          <p:nvSpPr>
            <p:cNvPr id="10" name="TextBox 9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Leadership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Down Arrow 1"/>
          <p:cNvSpPr/>
          <p:nvPr/>
        </p:nvSpPr>
        <p:spPr>
          <a:xfrm>
            <a:off x="7010400" y="2743200"/>
            <a:ext cx="762000" cy="762000"/>
          </a:xfrm>
          <a:prstGeom prst="downArrow">
            <a:avLst/>
          </a:prstGeom>
          <a:solidFill>
            <a:srgbClr val="AC8CBE"/>
          </a:solidFill>
          <a:ln>
            <a:solidFill>
              <a:srgbClr val="AC8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609600"/>
            <a:ext cx="739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Collaborative teacher teams are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teams comprised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educators who share curricula, and thus take collective responsibility for students learning their common essential outcomes.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96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Collaborative teacher teams are teams of educators who share essential student learning outcomes. These teachers work collaboratively to ensure that </a:t>
            </a:r>
            <a:r>
              <a:rPr lang="en-US" smtClean="0"/>
              <a:t>thier</a:t>
            </a:r>
            <a:r>
              <a:rPr lang="en-US" dirty="0" smtClean="0"/>
              <a:t> students master the essentials.</a:t>
            </a:r>
          </a:p>
          <a:p>
            <a:pPr marL="0" indent="0">
              <a:buNone/>
            </a:pPr>
            <a:r>
              <a:rPr lang="en-US" dirty="0" smtClean="0"/>
              <a:t>Teacher teams, not individual teachers, are the key to student 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42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Grade level teams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elementary level)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Course and content teams (secondary level)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Vertical and virtual teams for singletons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Interdisciplinary skills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00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frequent, scheduled collaboration time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and follow norms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the “right work”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10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frequent, scheduled collaboration time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Scheduled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Common prep time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Shared classes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Adjusted start and/or end times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5300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Collective commitments include: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Procedural meeting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such as meeting attendance, punctuality, preparedness, division of labor, and follow-through of team decisions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Behavioral expectations, including how the team addresses disagreements between team members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Protocols to successfully address when team norms are violated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079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and follow norms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Starting and ending times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Being present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Talking only about the things over which they have control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Leaving each meeting with clear action steps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14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Our Continuous Improvement Journey</a:t>
            </a:r>
          </a:p>
        </p:txBody>
      </p:sp>
    </p:spTree>
    <p:extLst>
      <p:ext uri="{BB962C8B-B14F-4D97-AF65-F5344CB8AC3E}">
        <p14:creationId xmlns:p14="http://schemas.microsoft.com/office/powerpoint/2010/main" val="172614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“When all is said and done, the norms of a group help determine whether it functions as a high-performing team or becomes simply a loose collection of people working together.”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-Goleman, Boyatziz &amp; McKee. (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emotional reality of teams.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Journal of Organizational Excellence.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62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frequent, scheduled collaboration time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and follow norms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the “right work”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456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 is disingenuous for a school or district to claim that collaboration is essential for student learning and then not provide time for professional collaboration that is built into the work day.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is why we’re working to include more common planning time.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9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the “right work:”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Are we willing to clearly define essential learning outcomes?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we ensure highly effective Tier 1 instruction?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we assess student learning and the effectiveness of instruction?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we identify students in need of additional time and support?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we take primary responsibility for Tier 2 supplemental interventions for students who have failed to master the essentials?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5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Teams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the “right work:”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Are we willing to clearly define essential learning outcomes?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we ensure highly effective Tier 1 instruction?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we assess student learning and the effectiveness of instruction?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we identify students in need of additional time and support?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we take primary responsibility for Tier 2 supplemental interventions for students who have failed to master the essentials?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1828800"/>
            <a:ext cx="8686800" cy="1295400"/>
          </a:xfrm>
          <a:prstGeom prst="ellipse">
            <a:avLst/>
          </a:prstGeom>
          <a:noFill/>
          <a:ln w="76200">
            <a:solidFill>
              <a:srgbClr val="AC8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92878" y="906840"/>
            <a:ext cx="435824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010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Effective Collaboration:</a:t>
            </a:r>
          </a:p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Teams and What Teams Do</a:t>
            </a:r>
          </a:p>
        </p:txBody>
      </p:sp>
    </p:spTree>
    <p:extLst>
      <p:ext uri="{BB962C8B-B14F-4D97-AF65-F5344CB8AC3E}">
        <p14:creationId xmlns:p14="http://schemas.microsoft.com/office/powerpoint/2010/main" val="3270429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“We can achieve our fundamental purpose of high levels of learning for all students only if we work together. We cultivate a collaborative culture through the development of high-performing teams.”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-DuFour, DuFour &amp; Eaker. (2008).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Revisiting Professional Learning Communities at Work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31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“Creating a collaborative culture is the single most important factor for successful school improvement initiatives and the first order of business for those seeking to enhance the effectiveness of their schools.”</a:t>
            </a:r>
          </a:p>
          <a:p>
            <a:pPr marL="0" indent="0" algn="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-Eastwood &amp;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Lewis.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(2002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Restructuring that lasts: Managing the performance gap.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Journal of School Leadership.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43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Two fundamental beliefs: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We, as educators, accept responsibility to ensure high levels of learning for every child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assume all student can learn at high levels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000" b="1" spc="-150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 Responsibility</a:t>
            </a:r>
            <a:endParaRPr lang="en-US" sz="6000" b="1" spc="-150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86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Teams</a:t>
            </a:r>
            <a:endParaRPr lang="en-US" sz="6000" b="1" dirty="0">
              <a:solidFill>
                <a:srgbClr val="AC8CB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Teams, not individual teachers, are the key to student learning.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47700" y="3048000"/>
            <a:ext cx="2438400" cy="1676400"/>
            <a:chOff x="838200" y="2133600"/>
            <a:chExt cx="2438400" cy="1676400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Intervention 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57900" y="3347591"/>
            <a:ext cx="2438400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57900" y="3048000"/>
            <a:ext cx="2438400" cy="167640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352800" y="3048000"/>
            <a:ext cx="2438400" cy="1676400"/>
            <a:chOff x="838200" y="2133600"/>
            <a:chExt cx="2438400" cy="1676400"/>
          </a:xfrm>
        </p:grpSpPr>
        <p:sp>
          <p:nvSpPr>
            <p:cNvPr id="10" name="TextBox 9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Leadership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581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47700" y="2590800"/>
            <a:ext cx="2438400" cy="1676400"/>
            <a:chOff x="838200" y="2133600"/>
            <a:chExt cx="2438400" cy="1676400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Intervention 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57900" y="2890391"/>
            <a:ext cx="2438400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57900" y="2590800"/>
            <a:ext cx="2438400" cy="167640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352800" y="2590800"/>
            <a:ext cx="2438400" cy="1676400"/>
            <a:chOff x="838200" y="2133600"/>
            <a:chExt cx="2438400" cy="1676400"/>
          </a:xfrm>
        </p:grpSpPr>
        <p:sp>
          <p:nvSpPr>
            <p:cNvPr id="10" name="TextBox 9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School Leadership</a:t>
              </a:r>
            </a:p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3818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1720</Words>
  <Application>Microsoft Office PowerPoint</Application>
  <PresentationFormat>On-screen Show (4:3)</PresentationFormat>
  <Paragraphs>221</Paragraphs>
  <Slides>34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PowerPoint Presentation</vt:lpstr>
      <vt:lpstr>2016-2017</vt:lpstr>
      <vt:lpstr>2016-2017</vt:lpstr>
      <vt:lpstr>2016-2017</vt:lpstr>
      <vt:lpstr>PowerPoint Presentation</vt:lpstr>
      <vt:lpstr>PowerPoint Presentation</vt:lpstr>
      <vt:lpstr>Collective Responsibility</vt:lpstr>
      <vt:lpstr>Teams</vt:lpstr>
      <vt:lpstr>PowerPoint Presentation</vt:lpstr>
      <vt:lpstr>PowerPoint Presentation</vt:lpstr>
      <vt:lpstr>School Leadership Team</vt:lpstr>
      <vt:lpstr>School Leadership Team</vt:lpstr>
      <vt:lpstr>School Leadership Team</vt:lpstr>
      <vt:lpstr>School Leadership Team</vt:lpstr>
      <vt:lpstr>School Leadership Team</vt:lpstr>
      <vt:lpstr>School Leadership Team</vt:lpstr>
      <vt:lpstr>PowerPoint Presentation</vt:lpstr>
      <vt:lpstr>Intervention Team</vt:lpstr>
      <vt:lpstr>Intervention Team</vt:lpstr>
      <vt:lpstr>Intervention Team</vt:lpstr>
      <vt:lpstr>Intervention Team</vt:lpstr>
      <vt:lpstr>Intervention Team</vt:lpstr>
      <vt:lpstr>PowerPoint Presentation</vt:lpstr>
      <vt:lpstr>Teacher Teams</vt:lpstr>
      <vt:lpstr>Teacher Teams</vt:lpstr>
      <vt:lpstr>Teacher Teams</vt:lpstr>
      <vt:lpstr>Teacher Teams</vt:lpstr>
      <vt:lpstr>Teacher Teams</vt:lpstr>
      <vt:lpstr>Teacher Teams</vt:lpstr>
      <vt:lpstr>Teacher Teams</vt:lpstr>
      <vt:lpstr>Teacher Teams</vt:lpstr>
      <vt:lpstr>Teacher Teams</vt:lpstr>
      <vt:lpstr>Teacher Teams</vt:lpstr>
      <vt:lpstr>Teacher Teams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Levels of Learning for All Students</dc:title>
  <dc:creator>ocm boces</dc:creator>
  <cp:lastModifiedBy>Cortland City School District</cp:lastModifiedBy>
  <cp:revision>70</cp:revision>
  <dcterms:created xsi:type="dcterms:W3CDTF">2016-07-07T12:07:11Z</dcterms:created>
  <dcterms:modified xsi:type="dcterms:W3CDTF">2016-09-25T14:07:49Z</dcterms:modified>
</cp:coreProperties>
</file>