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44" r:id="rId2"/>
    <p:sldId id="345" r:id="rId3"/>
    <p:sldId id="346" r:id="rId4"/>
    <p:sldId id="347" r:id="rId5"/>
    <p:sldId id="294" r:id="rId6"/>
    <p:sldId id="289" r:id="rId7"/>
    <p:sldId id="295" r:id="rId8"/>
    <p:sldId id="353" r:id="rId9"/>
    <p:sldId id="354" r:id="rId10"/>
    <p:sldId id="355" r:id="rId11"/>
    <p:sldId id="358" r:id="rId12"/>
    <p:sldId id="359" r:id="rId13"/>
    <p:sldId id="299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8CB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14" autoAdjust="0"/>
    <p:restoredTop sz="94660"/>
  </p:normalViewPr>
  <p:slideViewPr>
    <p:cSldViewPr>
      <p:cViewPr varScale="1">
        <p:scale>
          <a:sx n="67" d="100"/>
          <a:sy n="67" d="100"/>
        </p:scale>
        <p:origin x="-11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08"/>
    </p:cViewPr>
  </p:sorterViewPr>
  <p:notesViewPr>
    <p:cSldViewPr>
      <p:cViewPr varScale="1">
        <p:scale>
          <a:sx n="56" d="100"/>
          <a:sy n="56" d="100"/>
        </p:scale>
        <p:origin x="2574" y="7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C77CA-57B4-43DA-93EF-15D908E39C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1870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F2AC21-1AC1-46FD-BF44-29DC880A37A5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E11A997-D9E7-40F6-B49B-6CF5D84171E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8477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200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From “Putting It All Together: Linking Instruction, Assessment, and Intervention” as delivered by Nicole</a:t>
            </a:r>
            <a:r>
              <a:rPr lang="en-US" baseline="0" dirty="0" smtClean="0"/>
              <a:t> Dimich Vagle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308026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2005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5152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97124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0843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2005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11A997-D9E7-40F6-B49B-6CF5D84171E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2005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900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8999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461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567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8984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258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6745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3912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0166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3368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F443C-AE52-4B8D-B706-FD19B2C75752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8803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F443C-AE52-4B8D-B706-FD19B2C75752}" type="datetimeFigureOut">
              <a:rPr lang="en-US" smtClean="0"/>
              <a:pPr/>
              <a:t>11/29/2016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346C5-7564-4883-9854-E7CF3EDD3A8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9158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5326423"/>
            <a:ext cx="9144000" cy="342900"/>
          </a:xfrm>
          <a:prstGeom prst="rect">
            <a:avLst/>
          </a:prstGeom>
          <a:solidFill>
            <a:srgbClr val="AC8C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2425" y="2209712"/>
            <a:ext cx="2599151" cy="209811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985676"/>
            <a:ext cx="9144000" cy="3429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xmlns="" val="113656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</a:rPr>
              <a:t>Getting Ready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Choose the best assessment approaches: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2514600"/>
          <a:ext cx="7589520" cy="4076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4760"/>
                <a:gridCol w="3794760"/>
              </a:tblGrid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Learning Target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Assessment 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Strategies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9821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344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182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025840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</a:rPr>
              <a:t>Getting Ready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Construct the assessment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item(s)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Less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be more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Thinks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about levels of Blooms (or DOK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Item(s) should be able to show understanding as well as possible misunderstandings and common errors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Seek efficiency or “most bang for the buck”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831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</a:rPr>
              <a:t>Getting Ready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Construct the assessment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item(s)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Try them out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Make any necessary adjustments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Calendar the assessment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Decide whether it needs to be scored in advance or on March 17 (if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it needs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to be scored at all)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831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the Assessment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Look at student work (usually according to a simple protocol)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Examine patterns in the data to identify effective approaches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Examine the data for student-specific information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Collaboratively plan interventions (that might be individual or collective)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6044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rgbClr val="AC8CBE"/>
                </a:solidFill>
              </a:rPr>
              <a:t>2016-2017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3999" cy="17526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Cortland </a:t>
            </a:r>
            <a:r>
              <a:rPr lang="en-US" sz="3600" dirty="0" smtClean="0">
                <a:solidFill>
                  <a:schemeClr val="bg1">
                    <a:lumMod val="65000"/>
                  </a:schemeClr>
                </a:solidFill>
              </a:rPr>
              <a:t>Enlarged City </a:t>
            </a: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School District</a:t>
            </a:r>
          </a:p>
        </p:txBody>
      </p:sp>
    </p:spTree>
    <p:extLst>
      <p:ext uri="{BB962C8B-B14F-4D97-AF65-F5344CB8AC3E}">
        <p14:creationId xmlns:p14="http://schemas.microsoft.com/office/powerpoint/2010/main" xmlns="" val="38773709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rgbClr val="AC8CBE"/>
                </a:solidFill>
              </a:rPr>
              <a:t>2016-2017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3999" cy="17526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Our Continuous Improvement Journey</a:t>
            </a:r>
          </a:p>
        </p:txBody>
      </p:sp>
    </p:spTree>
    <p:extLst>
      <p:ext uri="{BB962C8B-B14F-4D97-AF65-F5344CB8AC3E}">
        <p14:creationId xmlns:p14="http://schemas.microsoft.com/office/powerpoint/2010/main" xmlns="" val="23124229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rgbClr val="AC8CBE"/>
                </a:solidFill>
              </a:rPr>
              <a:t>2016-2017</a:t>
            </a:r>
            <a:endParaRPr lang="en-US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3999" cy="17526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Common Formative Assessment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57763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sz="5400" b="1" spc="-300" dirty="0" smtClean="0">
                <a:solidFill>
                  <a:srgbClr val="AC8CBE"/>
                </a:solidFill>
              </a:rPr>
              <a:t>Balanced Assessment System</a:t>
            </a:r>
            <a:endParaRPr lang="en-US" sz="5400" b="1" spc="-300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108858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5072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solidFill>
                  <a:srgbClr val="AC8CBE"/>
                </a:solidFill>
              </a:rPr>
              <a:t>The “Right Work”</a:t>
            </a:r>
            <a:endParaRPr lang="en-US" sz="6000" dirty="0">
              <a:solidFill>
                <a:srgbClr val="AC8CBE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04800" y="1676400"/>
            <a:ext cx="2438400" cy="1676400"/>
            <a:chOff x="838200" y="2133600"/>
            <a:chExt cx="2438400" cy="1676400"/>
          </a:xfrm>
        </p:grpSpPr>
        <p:sp>
          <p:nvSpPr>
            <p:cNvPr id="5" name="TextBox 4"/>
            <p:cNvSpPr txBox="1"/>
            <p:nvPr/>
          </p:nvSpPr>
          <p:spPr>
            <a:xfrm>
              <a:off x="838200" y="2186970"/>
              <a:ext cx="2438400" cy="1569660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Essential Learning (Targets)</a:t>
              </a: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838200" y="2133600"/>
              <a:ext cx="2438400" cy="1676400"/>
            </a:xfrm>
            <a:prstGeom prst="roundRect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400800" y="1676400"/>
            <a:ext cx="2438400" cy="1676400"/>
            <a:chOff x="6057900" y="2590800"/>
            <a:chExt cx="2438400" cy="1676400"/>
          </a:xfrm>
        </p:grpSpPr>
        <p:sp>
          <p:nvSpPr>
            <p:cNvPr id="7" name="TextBox 6"/>
            <p:cNvSpPr txBox="1"/>
            <p:nvPr/>
          </p:nvSpPr>
          <p:spPr>
            <a:xfrm>
              <a:off x="6057900" y="2682895"/>
              <a:ext cx="2438400" cy="1508105"/>
            </a:xfrm>
            <a:prstGeom prst="rect">
              <a:avLst/>
            </a:prstGeom>
            <a:noFill/>
            <a:ln w="254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Instructional Response </a:t>
              </a: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(Intervention)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057900" y="2590800"/>
              <a:ext cx="2438400" cy="1676400"/>
            </a:xfrm>
            <a:prstGeom prst="roundRect">
              <a:avLst/>
            </a:prstGeom>
            <a:noFill/>
            <a:ln w="571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3352800" y="1981200"/>
            <a:ext cx="2438400" cy="1077218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Assessment Evidence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352800" y="1676400"/>
            <a:ext cx="2438400" cy="1676400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 rot="16200000">
            <a:off x="2667000" y="2286000"/>
            <a:ext cx="762000" cy="457200"/>
          </a:xfrm>
          <a:prstGeom prst="downArrow">
            <a:avLst/>
          </a:prstGeom>
          <a:solidFill>
            <a:srgbClr val="AC8CBE"/>
          </a:solidFill>
          <a:ln>
            <a:solidFill>
              <a:srgbClr val="AC8C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Down Arrow 13"/>
          <p:cNvSpPr/>
          <p:nvPr/>
        </p:nvSpPr>
        <p:spPr>
          <a:xfrm rot="16200000">
            <a:off x="5707380" y="2291209"/>
            <a:ext cx="762000" cy="457200"/>
          </a:xfrm>
          <a:prstGeom prst="downArrow">
            <a:avLst/>
          </a:prstGeom>
          <a:solidFill>
            <a:srgbClr val="AC8CBE"/>
          </a:solidFill>
          <a:ln>
            <a:solidFill>
              <a:srgbClr val="AC8CB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" y="3733800"/>
            <a:ext cx="2438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Prioritize standards; identify the essential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Unwrap standards to identify learning targets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52800" y="3733800"/>
            <a:ext cx="2438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Plan assessment evidence from learning targets and standards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 rigor and item design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Administer common assessments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00800" y="3733800"/>
            <a:ext cx="2438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Plan instructional response based on student work</a:t>
            </a:r>
          </a:p>
          <a:p>
            <a:pPr marL="114300" indent="-1143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Involve students in the process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0616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</a:rPr>
              <a:t>Getting Ready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For our first effort: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Consult pacing guide to identify which essentials will be the focus of early to mid March (we will be using the assessment results on March 17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Go one layer deeper to identify the learning targets with the essentials in early to mid March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831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</a:rPr>
              <a:t>Getting Ready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List the learning targets for early March: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78462697"/>
              </p:ext>
            </p:extLst>
          </p:nvPr>
        </p:nvGraphicFramePr>
        <p:xfrm>
          <a:off x="762000" y="2514600"/>
          <a:ext cx="7589520" cy="4076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4760"/>
                <a:gridCol w="3794760"/>
              </a:tblGrid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Learning Target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Assessment Possibilities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9821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344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182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16798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AC8CBE"/>
                </a:solidFill>
              </a:rPr>
              <a:t>Getting Ready</a:t>
            </a:r>
            <a:endParaRPr lang="en-US" sz="6000" b="1" dirty="0">
              <a:solidFill>
                <a:srgbClr val="AC8CB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Brainstorm ways to assess the targets:</a:t>
            </a:r>
          </a:p>
          <a:p>
            <a:pPr marL="0" indent="0"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2514600"/>
          <a:ext cx="7589520" cy="4076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4760"/>
                <a:gridCol w="3794760"/>
              </a:tblGrid>
              <a:tr h="5257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Learning Target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Assessment Possibilities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9821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344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182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73751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323</Words>
  <Application>Microsoft Office PowerPoint</Application>
  <PresentationFormat>On-screen Show (4:3)</PresentationFormat>
  <Paragraphs>60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2016-2017</vt:lpstr>
      <vt:lpstr>2016-2017</vt:lpstr>
      <vt:lpstr>2016-2017</vt:lpstr>
      <vt:lpstr>Balanced Assessment System</vt:lpstr>
      <vt:lpstr>The “Right Work”</vt:lpstr>
      <vt:lpstr>Getting Ready</vt:lpstr>
      <vt:lpstr>Getting Ready</vt:lpstr>
      <vt:lpstr>Getting Ready</vt:lpstr>
      <vt:lpstr>Getting Ready</vt:lpstr>
      <vt:lpstr>Getting Ready</vt:lpstr>
      <vt:lpstr>Getting Ready</vt:lpstr>
      <vt:lpstr>After the Assessment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Levels of Learning for All Students</dc:title>
  <dc:creator>ocm boces</dc:creator>
  <cp:lastModifiedBy>Cortland City School District</cp:lastModifiedBy>
  <cp:revision>77</cp:revision>
  <dcterms:created xsi:type="dcterms:W3CDTF">2016-07-07T12:07:11Z</dcterms:created>
  <dcterms:modified xsi:type="dcterms:W3CDTF">2016-11-29T14:28:58Z</dcterms:modified>
</cp:coreProperties>
</file>