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344" r:id="rId2"/>
    <p:sldId id="345" r:id="rId3"/>
    <p:sldId id="346" r:id="rId4"/>
    <p:sldId id="347" r:id="rId5"/>
    <p:sldId id="288" r:id="rId6"/>
    <p:sldId id="289" r:id="rId7"/>
    <p:sldId id="292" r:id="rId8"/>
    <p:sldId id="294" r:id="rId9"/>
    <p:sldId id="295" r:id="rId10"/>
    <p:sldId id="296" r:id="rId11"/>
    <p:sldId id="297" r:id="rId12"/>
    <p:sldId id="298" r:id="rId13"/>
    <p:sldId id="342" r:id="rId14"/>
    <p:sldId id="343" r:id="rId15"/>
    <p:sldId id="336" r:id="rId16"/>
    <p:sldId id="299"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C8C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14" autoAdjust="0"/>
    <p:restoredTop sz="94660"/>
  </p:normalViewPr>
  <p:slideViewPr>
    <p:cSldViewPr>
      <p:cViewPr varScale="1">
        <p:scale>
          <a:sx n="70" d="100"/>
          <a:sy n="70" d="100"/>
        </p:scale>
        <p:origin x="1242" y="72"/>
      </p:cViewPr>
      <p:guideLst>
        <p:guide orient="horz" pos="2160"/>
        <p:guide pos="2880"/>
      </p:guideLst>
    </p:cSldViewPr>
  </p:slideViewPr>
  <p:notesTextViewPr>
    <p:cViewPr>
      <p:scale>
        <a:sx n="1" d="1"/>
        <a:sy n="1" d="1"/>
      </p:scale>
      <p:origin x="0" y="0"/>
    </p:cViewPr>
  </p:notesTextViewPr>
  <p:sorterViewPr>
    <p:cViewPr>
      <p:scale>
        <a:sx n="100" d="100"/>
        <a:sy n="100" d="100"/>
      </p:scale>
      <p:origin x="0" y="-2340"/>
    </p:cViewPr>
  </p:sorterViewPr>
  <p:notesViewPr>
    <p:cSldViewPr>
      <p:cViewPr varScale="1">
        <p:scale>
          <a:sx n="56" d="100"/>
          <a:sy n="56" d="100"/>
        </p:scale>
        <p:origin x="257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411C77CA-57B4-43DA-93EF-15D908E39CF7}" type="slidenum">
              <a:rPr lang="en-US" smtClean="0"/>
              <a:pPr/>
              <a:t>‹#›</a:t>
            </a:fld>
            <a:endParaRPr lang="en-US"/>
          </a:p>
        </p:txBody>
      </p:sp>
    </p:spTree>
    <p:extLst>
      <p:ext uri="{BB962C8B-B14F-4D97-AF65-F5344CB8AC3E}">
        <p14:creationId xmlns:p14="http://schemas.microsoft.com/office/powerpoint/2010/main" val="9918700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9F2AC21-1AC1-46FD-BF44-29DC880A37A5}" type="datetimeFigureOut">
              <a:rPr lang="en-US" smtClean="0"/>
              <a:pPr/>
              <a:t>9/25/2016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E11A997-D9E7-40F6-B49B-6CF5D84171E5}" type="slidenum">
              <a:rPr lang="en-US" smtClean="0"/>
              <a:pPr/>
              <a:t>‹#›</a:t>
            </a:fld>
            <a:endParaRPr lang="en-US" dirty="0"/>
          </a:p>
        </p:txBody>
      </p:sp>
    </p:spTree>
    <p:extLst>
      <p:ext uri="{BB962C8B-B14F-4D97-AF65-F5344CB8AC3E}">
        <p14:creationId xmlns:p14="http://schemas.microsoft.com/office/powerpoint/2010/main" val="2478477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From “Putting It All Together: Linking Instruction, Assessment, and Intervention” as delivered by Nicole</a:t>
            </a:r>
            <a:r>
              <a:rPr lang="en-US" baseline="0" dirty="0" smtClean="0"/>
              <a:t> Dimich Vagle</a:t>
            </a:r>
            <a:r>
              <a:rPr lang="en-US" dirty="0" smtClean="0"/>
              <a:t>.</a:t>
            </a:r>
          </a:p>
          <a:p>
            <a:endParaRPr lang="en-US" dirty="0"/>
          </a:p>
        </p:txBody>
      </p:sp>
      <p:sp>
        <p:nvSpPr>
          <p:cNvPr id="4" name="Slide Number Placeholder 3"/>
          <p:cNvSpPr>
            <a:spLocks noGrp="1"/>
          </p:cNvSpPr>
          <p:nvPr>
            <p:ph type="sldNum" sz="quarter" idx="10"/>
          </p:nvPr>
        </p:nvSpPr>
        <p:spPr/>
        <p:txBody>
          <a:bodyPr/>
          <a:lstStyle/>
          <a:p>
            <a:fld id="{DE11A997-D9E7-40F6-B49B-6CF5D84171E5}" type="slidenum">
              <a:rPr lang="en-US" smtClean="0"/>
              <a:pPr/>
              <a:t>5</a:t>
            </a:fld>
            <a:endParaRPr lang="en-US" dirty="0"/>
          </a:p>
        </p:txBody>
      </p:sp>
    </p:spTree>
    <p:extLst>
      <p:ext uri="{BB962C8B-B14F-4D97-AF65-F5344CB8AC3E}">
        <p14:creationId xmlns:p14="http://schemas.microsoft.com/office/powerpoint/2010/main" val="30720053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From “Putting It All Together: Linking Instruction, Assessment, and Intervention” as delivered by Nicole</a:t>
            </a:r>
            <a:r>
              <a:rPr lang="en-US" baseline="0" dirty="0" smtClean="0"/>
              <a:t> Dimich Vagle</a:t>
            </a:r>
            <a:r>
              <a:rPr lang="en-US" dirty="0" smtClean="0"/>
              <a:t>.</a:t>
            </a:r>
          </a:p>
          <a:p>
            <a:endParaRPr lang="en-US" dirty="0"/>
          </a:p>
        </p:txBody>
      </p:sp>
      <p:sp>
        <p:nvSpPr>
          <p:cNvPr id="4" name="Slide Number Placeholder 3"/>
          <p:cNvSpPr>
            <a:spLocks noGrp="1"/>
          </p:cNvSpPr>
          <p:nvPr>
            <p:ph type="sldNum" sz="quarter" idx="10"/>
          </p:nvPr>
        </p:nvSpPr>
        <p:spPr/>
        <p:txBody>
          <a:bodyPr/>
          <a:lstStyle/>
          <a:p>
            <a:fld id="{DE11A997-D9E7-40F6-B49B-6CF5D84171E5}" type="slidenum">
              <a:rPr lang="en-US" smtClean="0"/>
              <a:pPr/>
              <a:t>6</a:t>
            </a:fld>
            <a:endParaRPr lang="en-US" dirty="0"/>
          </a:p>
        </p:txBody>
      </p:sp>
    </p:spTree>
    <p:extLst>
      <p:ext uri="{BB962C8B-B14F-4D97-AF65-F5344CB8AC3E}">
        <p14:creationId xmlns:p14="http://schemas.microsoft.com/office/powerpoint/2010/main" val="11308026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From “Putting It All Together: Linking Instruction, Assessment, and Intervention” as delivered by Nicole</a:t>
            </a:r>
            <a:r>
              <a:rPr lang="en-US" baseline="0" dirty="0" smtClean="0"/>
              <a:t> Dimich Vagle</a:t>
            </a:r>
            <a:r>
              <a:rPr lang="en-US" dirty="0" smtClean="0"/>
              <a:t>.</a:t>
            </a:r>
          </a:p>
          <a:p>
            <a:endParaRPr lang="en-US" dirty="0"/>
          </a:p>
        </p:txBody>
      </p:sp>
      <p:sp>
        <p:nvSpPr>
          <p:cNvPr id="4" name="Slide Number Placeholder 3"/>
          <p:cNvSpPr>
            <a:spLocks noGrp="1"/>
          </p:cNvSpPr>
          <p:nvPr>
            <p:ph type="sldNum" sz="quarter" idx="10"/>
          </p:nvPr>
        </p:nvSpPr>
        <p:spPr/>
        <p:txBody>
          <a:bodyPr/>
          <a:lstStyle/>
          <a:p>
            <a:fld id="{DE11A997-D9E7-40F6-B49B-6CF5D84171E5}" type="slidenum">
              <a:rPr lang="en-US" smtClean="0"/>
              <a:pPr/>
              <a:t>7</a:t>
            </a:fld>
            <a:endParaRPr lang="en-US" dirty="0"/>
          </a:p>
        </p:txBody>
      </p:sp>
    </p:spTree>
    <p:extLst>
      <p:ext uri="{BB962C8B-B14F-4D97-AF65-F5344CB8AC3E}">
        <p14:creationId xmlns:p14="http://schemas.microsoft.com/office/powerpoint/2010/main" val="30720053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11A997-D9E7-40F6-B49B-6CF5D84171E5}" type="slidenum">
              <a:rPr lang="en-US" smtClean="0"/>
              <a:pPr/>
              <a:t>8</a:t>
            </a:fld>
            <a:endParaRPr lang="en-US" dirty="0"/>
          </a:p>
        </p:txBody>
      </p:sp>
    </p:spTree>
    <p:extLst>
      <p:ext uri="{BB962C8B-B14F-4D97-AF65-F5344CB8AC3E}">
        <p14:creationId xmlns:p14="http://schemas.microsoft.com/office/powerpoint/2010/main" val="30720053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11A997-D9E7-40F6-B49B-6CF5D84171E5}" type="slidenum">
              <a:rPr lang="en-US" smtClean="0"/>
              <a:pPr/>
              <a:t>9</a:t>
            </a:fld>
            <a:endParaRPr lang="en-US" dirty="0"/>
          </a:p>
        </p:txBody>
      </p:sp>
    </p:spTree>
    <p:extLst>
      <p:ext uri="{BB962C8B-B14F-4D97-AF65-F5344CB8AC3E}">
        <p14:creationId xmlns:p14="http://schemas.microsoft.com/office/powerpoint/2010/main" val="30720053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From “Putting It All Together: Linking Instruction, Assessment, and Intervention” as delivered by Nicole</a:t>
            </a:r>
            <a:r>
              <a:rPr lang="en-US" baseline="0" dirty="0" smtClean="0"/>
              <a:t> Dimich Vagle</a:t>
            </a:r>
            <a:r>
              <a:rPr lang="en-US" dirty="0" smtClean="0"/>
              <a:t>.</a:t>
            </a:r>
          </a:p>
          <a:p>
            <a:endParaRPr lang="en-US" dirty="0"/>
          </a:p>
        </p:txBody>
      </p:sp>
      <p:sp>
        <p:nvSpPr>
          <p:cNvPr id="4" name="Slide Number Placeholder 3"/>
          <p:cNvSpPr>
            <a:spLocks noGrp="1"/>
          </p:cNvSpPr>
          <p:nvPr>
            <p:ph type="sldNum" sz="quarter" idx="10"/>
          </p:nvPr>
        </p:nvSpPr>
        <p:spPr/>
        <p:txBody>
          <a:bodyPr/>
          <a:lstStyle/>
          <a:p>
            <a:fld id="{DE11A997-D9E7-40F6-B49B-6CF5D84171E5}" type="slidenum">
              <a:rPr lang="en-US" smtClean="0"/>
              <a:pPr/>
              <a:t>10</a:t>
            </a:fld>
            <a:endParaRPr lang="en-US" dirty="0"/>
          </a:p>
        </p:txBody>
      </p:sp>
    </p:spTree>
    <p:extLst>
      <p:ext uri="{BB962C8B-B14F-4D97-AF65-F5344CB8AC3E}">
        <p14:creationId xmlns:p14="http://schemas.microsoft.com/office/powerpoint/2010/main" val="30720053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From “Putting It All Together: Linking Instruction, Assessment, and Intervention” as delivered by Nicole</a:t>
            </a:r>
            <a:r>
              <a:rPr lang="en-US" baseline="0" dirty="0" smtClean="0"/>
              <a:t> Dimich Vagle</a:t>
            </a:r>
            <a:r>
              <a:rPr lang="en-US" dirty="0" smtClean="0"/>
              <a:t>.</a:t>
            </a:r>
          </a:p>
          <a:p>
            <a:endParaRPr lang="en-US" dirty="0"/>
          </a:p>
        </p:txBody>
      </p:sp>
      <p:sp>
        <p:nvSpPr>
          <p:cNvPr id="4" name="Slide Number Placeholder 3"/>
          <p:cNvSpPr>
            <a:spLocks noGrp="1"/>
          </p:cNvSpPr>
          <p:nvPr>
            <p:ph type="sldNum" sz="quarter" idx="10"/>
          </p:nvPr>
        </p:nvSpPr>
        <p:spPr/>
        <p:txBody>
          <a:bodyPr/>
          <a:lstStyle/>
          <a:p>
            <a:fld id="{DE11A997-D9E7-40F6-B49B-6CF5D84171E5}" type="slidenum">
              <a:rPr lang="en-US" smtClean="0"/>
              <a:pPr/>
              <a:t>11</a:t>
            </a:fld>
            <a:endParaRPr lang="en-US" dirty="0"/>
          </a:p>
        </p:txBody>
      </p:sp>
    </p:spTree>
    <p:extLst>
      <p:ext uri="{BB962C8B-B14F-4D97-AF65-F5344CB8AC3E}">
        <p14:creationId xmlns:p14="http://schemas.microsoft.com/office/powerpoint/2010/main" val="30720053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From “Putting It All Together: Linking Instruction, Assessment, and Intervention” as delivered by Nicole</a:t>
            </a:r>
            <a:r>
              <a:rPr lang="en-US" baseline="0" dirty="0" smtClean="0"/>
              <a:t> Dimich Vagle</a:t>
            </a:r>
            <a:r>
              <a:rPr lang="en-US" dirty="0" smtClean="0"/>
              <a:t>.</a:t>
            </a:r>
          </a:p>
          <a:p>
            <a:endParaRPr lang="en-US" dirty="0"/>
          </a:p>
        </p:txBody>
      </p:sp>
      <p:sp>
        <p:nvSpPr>
          <p:cNvPr id="4" name="Slide Number Placeholder 3"/>
          <p:cNvSpPr>
            <a:spLocks noGrp="1"/>
          </p:cNvSpPr>
          <p:nvPr>
            <p:ph type="sldNum" sz="quarter" idx="10"/>
          </p:nvPr>
        </p:nvSpPr>
        <p:spPr/>
        <p:txBody>
          <a:bodyPr/>
          <a:lstStyle/>
          <a:p>
            <a:fld id="{DE11A997-D9E7-40F6-B49B-6CF5D84171E5}" type="slidenum">
              <a:rPr lang="en-US" smtClean="0"/>
              <a:pPr/>
              <a:t>12</a:t>
            </a:fld>
            <a:endParaRPr lang="en-US" dirty="0"/>
          </a:p>
        </p:txBody>
      </p:sp>
    </p:spTree>
    <p:extLst>
      <p:ext uri="{BB962C8B-B14F-4D97-AF65-F5344CB8AC3E}">
        <p14:creationId xmlns:p14="http://schemas.microsoft.com/office/powerpoint/2010/main" val="30720053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5F443C-AE52-4B8D-B706-FD19B2C75752}" type="datetimeFigureOut">
              <a:rPr lang="en-US" smtClean="0"/>
              <a:pPr/>
              <a:t>9/25/2016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B346C5-7564-4883-9854-E7CF3EDD3A86}" type="slidenum">
              <a:rPr lang="en-US" smtClean="0"/>
              <a:pPr/>
              <a:t>‹#›</a:t>
            </a:fld>
            <a:endParaRPr lang="en-US" dirty="0"/>
          </a:p>
        </p:txBody>
      </p:sp>
    </p:spTree>
    <p:extLst>
      <p:ext uri="{BB962C8B-B14F-4D97-AF65-F5344CB8AC3E}">
        <p14:creationId xmlns:p14="http://schemas.microsoft.com/office/powerpoint/2010/main" val="3669008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5F443C-AE52-4B8D-B706-FD19B2C75752}" type="datetimeFigureOut">
              <a:rPr lang="en-US" smtClean="0"/>
              <a:pPr/>
              <a:t>9/25/2016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B346C5-7564-4883-9854-E7CF3EDD3A86}" type="slidenum">
              <a:rPr lang="en-US" smtClean="0"/>
              <a:pPr/>
              <a:t>‹#›</a:t>
            </a:fld>
            <a:endParaRPr lang="en-US" dirty="0"/>
          </a:p>
        </p:txBody>
      </p:sp>
    </p:spTree>
    <p:extLst>
      <p:ext uri="{BB962C8B-B14F-4D97-AF65-F5344CB8AC3E}">
        <p14:creationId xmlns:p14="http://schemas.microsoft.com/office/powerpoint/2010/main" val="138999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5F443C-AE52-4B8D-B706-FD19B2C75752}" type="datetimeFigureOut">
              <a:rPr lang="en-US" smtClean="0"/>
              <a:pPr/>
              <a:t>9/25/2016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B346C5-7564-4883-9854-E7CF3EDD3A86}" type="slidenum">
              <a:rPr lang="en-US" smtClean="0"/>
              <a:pPr/>
              <a:t>‹#›</a:t>
            </a:fld>
            <a:endParaRPr lang="en-US" dirty="0"/>
          </a:p>
        </p:txBody>
      </p:sp>
    </p:spTree>
    <p:extLst>
      <p:ext uri="{BB962C8B-B14F-4D97-AF65-F5344CB8AC3E}">
        <p14:creationId xmlns:p14="http://schemas.microsoft.com/office/powerpoint/2010/main" val="4054613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945F443C-AE52-4B8D-B706-FD19B2C75752}" type="datetimeFigureOut">
              <a:rPr lang="en-US" smtClean="0"/>
              <a:pPr/>
              <a:t>9/25/2016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B346C5-7564-4883-9854-E7CF3EDD3A86}" type="slidenum">
              <a:rPr lang="en-US" smtClean="0"/>
              <a:pPr/>
              <a:t>‹#›</a:t>
            </a:fld>
            <a:endParaRPr lang="en-US" dirty="0"/>
          </a:p>
        </p:txBody>
      </p:sp>
    </p:spTree>
    <p:extLst>
      <p:ext uri="{BB962C8B-B14F-4D97-AF65-F5344CB8AC3E}">
        <p14:creationId xmlns:p14="http://schemas.microsoft.com/office/powerpoint/2010/main" val="3235678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5F443C-AE52-4B8D-B706-FD19B2C75752}" type="datetimeFigureOut">
              <a:rPr lang="en-US" smtClean="0"/>
              <a:pPr/>
              <a:t>9/25/2016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B346C5-7564-4883-9854-E7CF3EDD3A86}" type="slidenum">
              <a:rPr lang="en-US" smtClean="0"/>
              <a:pPr/>
              <a:t>‹#›</a:t>
            </a:fld>
            <a:endParaRPr lang="en-US" dirty="0"/>
          </a:p>
        </p:txBody>
      </p:sp>
    </p:spTree>
    <p:extLst>
      <p:ext uri="{BB962C8B-B14F-4D97-AF65-F5344CB8AC3E}">
        <p14:creationId xmlns:p14="http://schemas.microsoft.com/office/powerpoint/2010/main" val="1418984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5F443C-AE52-4B8D-B706-FD19B2C75752}" type="datetimeFigureOut">
              <a:rPr lang="en-US" smtClean="0"/>
              <a:pPr/>
              <a:t>9/25/2016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4B346C5-7564-4883-9854-E7CF3EDD3A86}" type="slidenum">
              <a:rPr lang="en-US" smtClean="0"/>
              <a:pPr/>
              <a:t>‹#›</a:t>
            </a:fld>
            <a:endParaRPr lang="en-US" dirty="0"/>
          </a:p>
        </p:txBody>
      </p:sp>
    </p:spTree>
    <p:extLst>
      <p:ext uri="{BB962C8B-B14F-4D97-AF65-F5344CB8AC3E}">
        <p14:creationId xmlns:p14="http://schemas.microsoft.com/office/powerpoint/2010/main" val="3812583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5F443C-AE52-4B8D-B706-FD19B2C75752}" type="datetimeFigureOut">
              <a:rPr lang="en-US" smtClean="0"/>
              <a:pPr/>
              <a:t>9/25/2016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4B346C5-7564-4883-9854-E7CF3EDD3A86}" type="slidenum">
              <a:rPr lang="en-US" smtClean="0"/>
              <a:pPr/>
              <a:t>‹#›</a:t>
            </a:fld>
            <a:endParaRPr lang="en-US" dirty="0"/>
          </a:p>
        </p:txBody>
      </p:sp>
    </p:spTree>
    <p:extLst>
      <p:ext uri="{BB962C8B-B14F-4D97-AF65-F5344CB8AC3E}">
        <p14:creationId xmlns:p14="http://schemas.microsoft.com/office/powerpoint/2010/main" val="1076745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5F443C-AE52-4B8D-B706-FD19B2C75752}" type="datetimeFigureOut">
              <a:rPr lang="en-US" smtClean="0"/>
              <a:pPr/>
              <a:t>9/25/2016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4B346C5-7564-4883-9854-E7CF3EDD3A86}" type="slidenum">
              <a:rPr lang="en-US" smtClean="0"/>
              <a:pPr/>
              <a:t>‹#›</a:t>
            </a:fld>
            <a:endParaRPr lang="en-US" dirty="0"/>
          </a:p>
        </p:txBody>
      </p:sp>
    </p:spTree>
    <p:extLst>
      <p:ext uri="{BB962C8B-B14F-4D97-AF65-F5344CB8AC3E}">
        <p14:creationId xmlns:p14="http://schemas.microsoft.com/office/powerpoint/2010/main" val="3063912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5F443C-AE52-4B8D-B706-FD19B2C75752}" type="datetimeFigureOut">
              <a:rPr lang="en-US" smtClean="0"/>
              <a:pPr/>
              <a:t>9/25/2016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4B346C5-7564-4883-9854-E7CF3EDD3A86}" type="slidenum">
              <a:rPr lang="en-US" smtClean="0"/>
              <a:pPr/>
              <a:t>‹#›</a:t>
            </a:fld>
            <a:endParaRPr lang="en-US" dirty="0"/>
          </a:p>
        </p:txBody>
      </p:sp>
    </p:spTree>
    <p:extLst>
      <p:ext uri="{BB962C8B-B14F-4D97-AF65-F5344CB8AC3E}">
        <p14:creationId xmlns:p14="http://schemas.microsoft.com/office/powerpoint/2010/main" val="3001660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5F443C-AE52-4B8D-B706-FD19B2C75752}" type="datetimeFigureOut">
              <a:rPr lang="en-US" smtClean="0"/>
              <a:pPr/>
              <a:t>9/25/2016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4B346C5-7564-4883-9854-E7CF3EDD3A86}" type="slidenum">
              <a:rPr lang="en-US" smtClean="0"/>
              <a:pPr/>
              <a:t>‹#›</a:t>
            </a:fld>
            <a:endParaRPr lang="en-US" dirty="0"/>
          </a:p>
        </p:txBody>
      </p:sp>
    </p:spTree>
    <p:extLst>
      <p:ext uri="{BB962C8B-B14F-4D97-AF65-F5344CB8AC3E}">
        <p14:creationId xmlns:p14="http://schemas.microsoft.com/office/powerpoint/2010/main" val="3193368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5F443C-AE52-4B8D-B706-FD19B2C75752}" type="datetimeFigureOut">
              <a:rPr lang="en-US" smtClean="0"/>
              <a:pPr/>
              <a:t>9/25/2016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4B346C5-7564-4883-9854-E7CF3EDD3A86}" type="slidenum">
              <a:rPr lang="en-US" smtClean="0"/>
              <a:pPr/>
              <a:t>‹#›</a:t>
            </a:fld>
            <a:endParaRPr lang="en-US" dirty="0"/>
          </a:p>
        </p:txBody>
      </p:sp>
    </p:spTree>
    <p:extLst>
      <p:ext uri="{BB962C8B-B14F-4D97-AF65-F5344CB8AC3E}">
        <p14:creationId xmlns:p14="http://schemas.microsoft.com/office/powerpoint/2010/main" val="1158803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5F443C-AE52-4B8D-B706-FD19B2C75752}" type="datetimeFigureOut">
              <a:rPr lang="en-US" smtClean="0"/>
              <a:pPr/>
              <a:t>9/25/2016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B346C5-7564-4883-9854-E7CF3EDD3A86}" type="slidenum">
              <a:rPr lang="en-US" smtClean="0"/>
              <a:pPr/>
              <a:t>‹#›</a:t>
            </a:fld>
            <a:endParaRPr lang="en-US" dirty="0"/>
          </a:p>
        </p:txBody>
      </p:sp>
    </p:spTree>
    <p:extLst>
      <p:ext uri="{BB962C8B-B14F-4D97-AF65-F5344CB8AC3E}">
        <p14:creationId xmlns:p14="http://schemas.microsoft.com/office/powerpoint/2010/main" val="1239158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326423"/>
            <a:ext cx="9144000" cy="342900"/>
          </a:xfrm>
          <a:prstGeom prst="rect">
            <a:avLst/>
          </a:prstGeom>
          <a:solidFill>
            <a:srgbClr val="AC8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72425" y="2209712"/>
            <a:ext cx="2599151" cy="2098110"/>
          </a:xfrm>
          <a:prstGeom prst="rect">
            <a:avLst/>
          </a:prstGeom>
        </p:spPr>
      </p:pic>
      <p:sp>
        <p:nvSpPr>
          <p:cNvPr id="4" name="Rectangle 3"/>
          <p:cNvSpPr/>
          <p:nvPr/>
        </p:nvSpPr>
        <p:spPr>
          <a:xfrm>
            <a:off x="0" y="4985676"/>
            <a:ext cx="9144000" cy="3429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11365657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rgbClr val="AC8CBE"/>
                </a:solidFill>
              </a:rPr>
              <a:t>Common Assessment</a:t>
            </a:r>
            <a:endParaRPr lang="en-US" sz="6000" b="1" dirty="0">
              <a:solidFill>
                <a:srgbClr val="AC8CBE"/>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buNone/>
            </a:pPr>
            <a:r>
              <a:rPr lang="en-US" dirty="0" smtClean="0">
                <a:latin typeface="Arial" panose="020B0604020202020204" pitchFamily="34" charset="0"/>
                <a:cs typeface="Arial" panose="020B0604020202020204" pitchFamily="34" charset="0"/>
              </a:rPr>
              <a:t>“Common assessment means student learning will be assessed using the same instrument or process and according to the same criteria.”</a:t>
            </a:r>
          </a:p>
          <a:p>
            <a:pPr marL="0" indent="0" algn="r">
              <a:buNone/>
            </a:pPr>
            <a:endParaRPr lang="en-US" sz="2400" dirty="0" smtClean="0">
              <a:latin typeface="Arial" panose="020B0604020202020204" pitchFamily="34" charset="0"/>
              <a:cs typeface="Arial" panose="020B0604020202020204" pitchFamily="34" charset="0"/>
            </a:endParaRPr>
          </a:p>
          <a:p>
            <a:pPr marL="0" indent="0" algn="r">
              <a:buNone/>
            </a:pPr>
            <a:r>
              <a:rPr lang="en-US" sz="2400" dirty="0" smtClean="0">
                <a:latin typeface="Arial" panose="020B0604020202020204" pitchFamily="34" charset="0"/>
                <a:cs typeface="Arial" panose="020B0604020202020204" pitchFamily="34" charset="0"/>
              </a:rPr>
              <a:t>-DuFour, DuFour, Eaker &amp; Many. (2010).</a:t>
            </a:r>
            <a:br>
              <a:rPr lang="en-US" sz="2400" dirty="0" smtClean="0">
                <a:latin typeface="Arial" panose="020B0604020202020204" pitchFamily="34" charset="0"/>
                <a:cs typeface="Arial" panose="020B0604020202020204" pitchFamily="34" charset="0"/>
              </a:rPr>
            </a:br>
            <a:r>
              <a:rPr lang="en-US" sz="2400" i="1" dirty="0" smtClean="0">
                <a:latin typeface="Arial" panose="020B0604020202020204" pitchFamily="34" charset="0"/>
                <a:cs typeface="Arial" panose="020B0604020202020204" pitchFamily="34" charset="0"/>
              </a:rPr>
              <a:t>Learning by Doing.</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2034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rgbClr val="AC8CBE"/>
                </a:solidFill>
              </a:rPr>
              <a:t>Common Assessment</a:t>
            </a:r>
            <a:endParaRPr lang="en-US" sz="6000" b="1" dirty="0">
              <a:solidFill>
                <a:srgbClr val="AC8CBE"/>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buNone/>
            </a:pPr>
            <a:r>
              <a:rPr lang="en-US" dirty="0" smtClean="0">
                <a:latin typeface="Arial" panose="020B0604020202020204" pitchFamily="34" charset="0"/>
                <a:cs typeface="Arial" panose="020B0604020202020204" pitchFamily="34" charset="0"/>
              </a:rPr>
              <a:t>“Not standardized tests, but rather teacher-created, teacher-owned assessments that are collaboratively scored and that provide immediate feedback to students and teachers.”</a:t>
            </a:r>
          </a:p>
          <a:p>
            <a:pPr marL="0" indent="0" algn="r">
              <a:buNone/>
            </a:pPr>
            <a:endParaRPr lang="en-US" sz="2400" dirty="0" smtClean="0">
              <a:latin typeface="Arial" panose="020B0604020202020204" pitchFamily="34" charset="0"/>
              <a:cs typeface="Arial" panose="020B0604020202020204" pitchFamily="34" charset="0"/>
            </a:endParaRPr>
          </a:p>
          <a:p>
            <a:pPr marL="0" indent="0" algn="r">
              <a:buNone/>
            </a:pPr>
            <a:r>
              <a:rPr lang="en-US" sz="2400" dirty="0" smtClean="0">
                <a:latin typeface="Arial" panose="020B0604020202020204" pitchFamily="34" charset="0"/>
                <a:cs typeface="Arial" panose="020B0604020202020204" pitchFamily="34" charset="0"/>
              </a:rPr>
              <a:t>-Reeves. (2010)</a:t>
            </a:r>
            <a:r>
              <a:rPr lang="en-US" sz="2400" i="1" dirty="0" smtClean="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20502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6000" b="1" dirty="0" smtClean="0">
                <a:solidFill>
                  <a:srgbClr val="AC8CBE"/>
                </a:solidFill>
              </a:rPr>
              <a:t>Formative Assessment</a:t>
            </a:r>
            <a:endParaRPr lang="en-US" sz="6000" b="1" dirty="0">
              <a:solidFill>
                <a:srgbClr val="AC8CBE"/>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buNone/>
            </a:pPr>
            <a:r>
              <a:rPr lang="en-US" dirty="0" smtClean="0">
                <a:latin typeface="Arial" panose="020B0604020202020204" pitchFamily="34" charset="0"/>
                <a:cs typeface="Arial" panose="020B0604020202020204" pitchFamily="34" charset="0"/>
              </a:rPr>
              <a:t>“…Assessment functions formatively when the evidence of student learning is used to improve and inform the instructional decisions that are made by teachers, learners, and peers to improve outcomes for students.”</a:t>
            </a:r>
          </a:p>
          <a:p>
            <a:pPr marL="0" indent="0" algn="r">
              <a:buNone/>
            </a:pPr>
            <a:endParaRPr lang="en-US" sz="2400" dirty="0" smtClean="0">
              <a:latin typeface="Arial" panose="020B0604020202020204" pitchFamily="34" charset="0"/>
              <a:cs typeface="Arial" panose="020B0604020202020204" pitchFamily="34" charset="0"/>
            </a:endParaRPr>
          </a:p>
          <a:p>
            <a:pPr marL="0" indent="0" algn="r">
              <a:buNone/>
            </a:pPr>
            <a:r>
              <a:rPr lang="en-US" sz="2400" dirty="0" smtClean="0">
                <a:latin typeface="Arial" panose="020B0604020202020204" pitchFamily="34" charset="0"/>
                <a:cs typeface="Arial" panose="020B0604020202020204" pitchFamily="34" charset="0"/>
              </a:rPr>
              <a:t>-Wiliam. (2011)</a:t>
            </a:r>
            <a:r>
              <a:rPr lang="en-US" sz="2400" i="1" dirty="0" smtClean="0">
                <a:latin typeface="Arial" panose="020B0604020202020204" pitchFamily="34" charset="0"/>
                <a:cs typeface="Arial" panose="020B0604020202020204" pitchFamily="34" charset="0"/>
              </a:rPr>
              <a:t>.</a:t>
            </a:r>
          </a:p>
          <a:p>
            <a:pPr marL="0" indent="0" algn="r">
              <a:buNone/>
            </a:pPr>
            <a:r>
              <a:rPr lang="en-US" sz="2400" i="1" dirty="0" smtClean="0">
                <a:latin typeface="Arial" panose="020B0604020202020204" pitchFamily="34" charset="0"/>
                <a:cs typeface="Arial" panose="020B0604020202020204" pitchFamily="34" charset="0"/>
              </a:rPr>
              <a:t>Embedded Formative Assessment.</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86154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6000" b="1" dirty="0" smtClean="0">
                <a:solidFill>
                  <a:srgbClr val="AC8CBE"/>
                </a:solidFill>
              </a:rPr>
              <a:t>Formative Assessment</a:t>
            </a:r>
            <a:endParaRPr lang="en-US" sz="6000" b="1" dirty="0">
              <a:solidFill>
                <a:srgbClr val="AC8CBE"/>
              </a:solidFill>
            </a:endParaRPr>
          </a:p>
        </p:txBody>
      </p:sp>
      <p:sp>
        <p:nvSpPr>
          <p:cNvPr id="3" name="Content Placeholder 2"/>
          <p:cNvSpPr>
            <a:spLocks noGrp="1"/>
          </p:cNvSpPr>
          <p:nvPr>
            <p:ph idx="1"/>
          </p:nvPr>
        </p:nvSpPr>
        <p:spPr/>
        <p:txBody>
          <a:bodyPr/>
          <a:lstStyle/>
          <a:p>
            <a:pPr marL="0" indent="0">
              <a:buNone/>
            </a:pPr>
            <a:r>
              <a:rPr lang="en-US" dirty="0" smtClean="0">
                <a:latin typeface="Arial" panose="020B0604020202020204" pitchFamily="34" charset="0"/>
                <a:cs typeface="Arial" panose="020B0604020202020204" pitchFamily="34" charset="0"/>
              </a:rPr>
              <a:t>“Assessment for learning [formative assessment] … when done well, is one of the most powerful, high-leverage strategies for improving student learning that we know of.”</a:t>
            </a:r>
            <a:endParaRPr lang="en-US" dirty="0">
              <a:latin typeface="Arial" panose="020B0604020202020204" pitchFamily="34" charset="0"/>
              <a:cs typeface="Arial" panose="020B0604020202020204" pitchFamily="34" charset="0"/>
            </a:endParaRPr>
          </a:p>
          <a:p>
            <a:pPr marL="0" indent="0" algn="r">
              <a:buNone/>
            </a:pPr>
            <a:endParaRPr lang="en-US" sz="2400" dirty="0">
              <a:latin typeface="Arial" panose="020B0604020202020204" pitchFamily="34" charset="0"/>
              <a:cs typeface="Arial" panose="020B0604020202020204" pitchFamily="34" charset="0"/>
            </a:endParaRPr>
          </a:p>
          <a:p>
            <a:pPr marL="0" indent="0" algn="r">
              <a:buNone/>
            </a:pPr>
            <a:r>
              <a:rPr lang="en-US" sz="2400" dirty="0" smtClean="0">
                <a:latin typeface="Arial" panose="020B0604020202020204" pitchFamily="34" charset="0"/>
                <a:cs typeface="Arial" panose="020B0604020202020204" pitchFamily="34" charset="0"/>
              </a:rPr>
              <a:t>-Fullan, M. </a:t>
            </a:r>
            <a:r>
              <a:rPr lang="en-US" sz="2400" dirty="0">
                <a:latin typeface="Arial" panose="020B0604020202020204" pitchFamily="34" charset="0"/>
                <a:cs typeface="Arial" panose="020B0604020202020204" pitchFamily="34" charset="0"/>
              </a:rPr>
              <a:t>(</a:t>
            </a:r>
            <a:r>
              <a:rPr lang="en-US" sz="2400" dirty="0" smtClean="0">
                <a:latin typeface="Arial" panose="020B0604020202020204" pitchFamily="34" charset="0"/>
                <a:cs typeface="Arial" panose="020B0604020202020204" pitchFamily="34" charset="0"/>
              </a:rPr>
              <a:t>2005).</a:t>
            </a:r>
            <a:r>
              <a:rPr lang="en-US" sz="2400" dirty="0">
                <a:latin typeface="Arial" panose="020B0604020202020204" pitchFamily="34" charset="0"/>
                <a:cs typeface="Arial" panose="020B0604020202020204" pitchFamily="34" charset="0"/>
              </a:rPr>
              <a:t/>
            </a:r>
            <a:br>
              <a:rPr lang="en-US" sz="2400" dirty="0">
                <a:latin typeface="Arial" panose="020B0604020202020204" pitchFamily="34" charset="0"/>
                <a:cs typeface="Arial" panose="020B0604020202020204" pitchFamily="34" charset="0"/>
              </a:rPr>
            </a:br>
            <a:r>
              <a:rPr lang="en-US" sz="2400" i="1" dirty="0" smtClean="0">
                <a:latin typeface="Arial" panose="020B0604020202020204" pitchFamily="34" charset="0"/>
                <a:cs typeface="Arial" panose="020B0604020202020204" pitchFamily="34" charset="0"/>
              </a:rPr>
              <a:t>Leadership and sustainability: Systems thinkers in action</a:t>
            </a:r>
            <a:endParaRPr lang="en-US" sz="2400"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498649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6000" b="1" dirty="0" smtClean="0">
                <a:solidFill>
                  <a:srgbClr val="AC8CBE"/>
                </a:solidFill>
              </a:rPr>
              <a:t>Formative Assessment</a:t>
            </a:r>
            <a:endParaRPr lang="en-US" sz="6000" b="1" dirty="0">
              <a:solidFill>
                <a:srgbClr val="AC8CBE"/>
              </a:solidFill>
            </a:endParaRPr>
          </a:p>
        </p:txBody>
      </p:sp>
      <p:sp>
        <p:nvSpPr>
          <p:cNvPr id="3" name="Content Placeholder 2"/>
          <p:cNvSpPr>
            <a:spLocks noGrp="1"/>
          </p:cNvSpPr>
          <p:nvPr>
            <p:ph idx="1"/>
          </p:nvPr>
        </p:nvSpPr>
        <p:spPr/>
        <p:txBody>
          <a:bodyPr/>
          <a:lstStyle/>
          <a:p>
            <a:pPr marL="0" indent="0">
              <a:buNone/>
            </a:pPr>
            <a:r>
              <a:rPr lang="en-US" dirty="0" smtClean="0">
                <a:latin typeface="Arial" panose="020B0604020202020204" pitchFamily="34" charset="0"/>
                <a:cs typeface="Arial" panose="020B0604020202020204" pitchFamily="34" charset="0"/>
              </a:rPr>
              <a:t>“The student gains in learning triggered by formative assessment were amongst ‘the largest ever reported for educational interventions’.”</a:t>
            </a:r>
            <a:endParaRPr lang="en-US" dirty="0">
              <a:latin typeface="Arial" panose="020B0604020202020204" pitchFamily="34" charset="0"/>
              <a:cs typeface="Arial" panose="020B0604020202020204" pitchFamily="34" charset="0"/>
            </a:endParaRPr>
          </a:p>
          <a:p>
            <a:pPr marL="0" indent="0" algn="r">
              <a:buNone/>
            </a:pPr>
            <a:endParaRPr lang="en-US" sz="2400" dirty="0">
              <a:latin typeface="Arial" panose="020B0604020202020204" pitchFamily="34" charset="0"/>
              <a:cs typeface="Arial" panose="020B0604020202020204" pitchFamily="34" charset="0"/>
            </a:endParaRPr>
          </a:p>
          <a:p>
            <a:pPr marL="0" indent="0" algn="r">
              <a:buNone/>
            </a:pPr>
            <a:r>
              <a:rPr lang="en-US" sz="2400" dirty="0" smtClean="0">
                <a:latin typeface="Arial" panose="020B0604020202020204" pitchFamily="34" charset="0"/>
                <a:cs typeface="Arial" panose="020B0604020202020204" pitchFamily="34" charset="0"/>
              </a:rPr>
              <a:t>-Black &amp; </a:t>
            </a:r>
            <a:r>
              <a:rPr lang="en-US" sz="2400" dirty="0" err="1" smtClean="0">
                <a:latin typeface="Arial" panose="020B0604020202020204" pitchFamily="34" charset="0"/>
                <a:cs typeface="Arial" panose="020B0604020202020204" pitchFamily="34" charset="0"/>
              </a:rPr>
              <a:t>Wilam</a:t>
            </a:r>
            <a:r>
              <a:rPr lang="en-US" sz="2400" dirty="0" smtClean="0">
                <a:latin typeface="Arial" panose="020B0604020202020204" pitchFamily="34" charset="0"/>
                <a:cs typeface="Arial" panose="020B0604020202020204" pitchFamily="34" charset="0"/>
              </a:rPr>
              <a:t>. (1998).</a:t>
            </a:r>
            <a:r>
              <a:rPr lang="en-US" sz="2400" dirty="0">
                <a:latin typeface="Arial" panose="020B0604020202020204" pitchFamily="34" charset="0"/>
                <a:cs typeface="Arial" panose="020B0604020202020204" pitchFamily="34" charset="0"/>
              </a:rPr>
              <a:t/>
            </a:r>
            <a:br>
              <a:rPr lang="en-US" sz="2400" dirty="0">
                <a:latin typeface="Arial" panose="020B0604020202020204" pitchFamily="34" charset="0"/>
                <a:cs typeface="Arial" panose="020B0604020202020204" pitchFamily="34" charset="0"/>
              </a:rPr>
            </a:br>
            <a:r>
              <a:rPr lang="en-US" sz="2400" i="1" dirty="0" smtClean="0">
                <a:latin typeface="Arial" panose="020B0604020202020204" pitchFamily="34" charset="0"/>
                <a:cs typeface="Arial" panose="020B0604020202020204" pitchFamily="34" charset="0"/>
              </a:rPr>
              <a:t>Inside the Black Box:</a:t>
            </a:r>
            <a:br>
              <a:rPr lang="en-US" sz="2400" i="1" dirty="0" smtClean="0">
                <a:latin typeface="Arial" panose="020B0604020202020204" pitchFamily="34" charset="0"/>
                <a:cs typeface="Arial" panose="020B0604020202020204" pitchFamily="34" charset="0"/>
              </a:rPr>
            </a:br>
            <a:r>
              <a:rPr lang="en-US" sz="2400" i="1" dirty="0" smtClean="0">
                <a:latin typeface="Arial" panose="020B0604020202020204" pitchFamily="34" charset="0"/>
                <a:cs typeface="Arial" panose="020B0604020202020204" pitchFamily="34" charset="0"/>
              </a:rPr>
              <a:t>Raising standards through classroom assessment.</a:t>
            </a:r>
            <a:endParaRPr lang="en-US" sz="2400"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4284745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pPr>
              <a:lnSpc>
                <a:spcPts val="4800"/>
              </a:lnSpc>
            </a:pPr>
            <a:r>
              <a:rPr lang="en-US" sz="6000" b="1" dirty="0" smtClean="0">
                <a:solidFill>
                  <a:srgbClr val="AC8CBE"/>
                </a:solidFill>
                <a:latin typeface="Arial" panose="020B0604020202020204" pitchFamily="34" charset="0"/>
                <a:cs typeface="Arial" panose="020B0604020202020204" pitchFamily="34" charset="0"/>
              </a:rPr>
              <a:t>Why Common Formative Assessment? </a:t>
            </a:r>
            <a:endParaRPr lang="en-US" sz="6000" b="1" dirty="0">
              <a:solidFill>
                <a:srgbClr val="AC8CBE"/>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dirty="0" smtClean="0">
                <a:latin typeface="Arial" panose="020B0604020202020204" pitchFamily="34" charset="0"/>
                <a:cs typeface="Arial" panose="020B0604020202020204" pitchFamily="34" charset="0"/>
              </a:rPr>
              <a:t>Promote efficiency for teachers</a:t>
            </a:r>
          </a:p>
          <a:p>
            <a:r>
              <a:rPr lang="en-US" dirty="0" smtClean="0">
                <a:latin typeface="Arial" panose="020B0604020202020204" pitchFamily="34" charset="0"/>
                <a:cs typeface="Arial" panose="020B0604020202020204" pitchFamily="34" charset="0"/>
              </a:rPr>
              <a:t>Promote equity for students</a:t>
            </a:r>
          </a:p>
          <a:p>
            <a:r>
              <a:rPr lang="en-US" dirty="0" smtClean="0">
                <a:latin typeface="Arial" panose="020B0604020202020204" pitchFamily="34" charset="0"/>
                <a:cs typeface="Arial" panose="020B0604020202020204" pitchFamily="34" charset="0"/>
              </a:rPr>
              <a:t>Represent a powerful strategy for guaranteed curriculum</a:t>
            </a:r>
          </a:p>
          <a:p>
            <a:r>
              <a:rPr lang="en-US" dirty="0" smtClean="0">
                <a:latin typeface="Arial" panose="020B0604020202020204" pitchFamily="34" charset="0"/>
                <a:cs typeface="Arial" panose="020B0604020202020204" pitchFamily="34" charset="0"/>
              </a:rPr>
              <a:t>Inform the practice of individual teachers</a:t>
            </a:r>
          </a:p>
          <a:p>
            <a:r>
              <a:rPr lang="en-US" dirty="0" smtClean="0">
                <a:latin typeface="Arial" panose="020B0604020202020204" pitchFamily="34" charset="0"/>
                <a:cs typeface="Arial" panose="020B0604020202020204" pitchFamily="34" charset="0"/>
              </a:rPr>
              <a:t>Build a team’s capacity to reach goals</a:t>
            </a:r>
          </a:p>
          <a:p>
            <a:r>
              <a:rPr lang="en-US" smtClean="0">
                <a:latin typeface="Arial" panose="020B0604020202020204" pitchFamily="34" charset="0"/>
                <a:cs typeface="Arial" panose="020B0604020202020204" pitchFamily="34" charset="0"/>
              </a:rPr>
              <a:t>Facilitate </a:t>
            </a:r>
            <a:r>
              <a:rPr lang="en-US" dirty="0" smtClean="0">
                <a:latin typeface="Arial" panose="020B0604020202020204" pitchFamily="34" charset="0"/>
                <a:cs typeface="Arial" panose="020B0604020202020204" pitchFamily="34" charset="0"/>
              </a:rPr>
              <a:t>a systematic response when students aren’t learning (RTI)</a:t>
            </a:r>
          </a:p>
        </p:txBody>
      </p:sp>
    </p:spTree>
    <p:extLst>
      <p:ext uri="{BB962C8B-B14F-4D97-AF65-F5344CB8AC3E}">
        <p14:creationId xmlns:p14="http://schemas.microsoft.com/office/powerpoint/2010/main" val="22977194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rgbClr val="AC8CBE"/>
                </a:solidFill>
                <a:latin typeface="Arial" panose="020B0604020202020204" pitchFamily="34" charset="0"/>
                <a:cs typeface="Arial" panose="020B0604020202020204" pitchFamily="34" charset="0"/>
              </a:rPr>
              <a:t>After the Assessment</a:t>
            </a:r>
            <a:endParaRPr lang="en-US" sz="6000" b="1" dirty="0">
              <a:solidFill>
                <a:srgbClr val="AC8CBE"/>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dirty="0" smtClean="0">
                <a:latin typeface="Arial" panose="020B0604020202020204" pitchFamily="34" charset="0"/>
                <a:cs typeface="Arial" panose="020B0604020202020204" pitchFamily="34" charset="0"/>
              </a:rPr>
              <a:t>Look at student work (usually according </a:t>
            </a:r>
            <a:r>
              <a:rPr lang="en-US" smtClean="0">
                <a:latin typeface="Arial" panose="020B0604020202020204" pitchFamily="34" charset="0"/>
                <a:cs typeface="Arial" panose="020B0604020202020204" pitchFamily="34" charset="0"/>
              </a:rPr>
              <a:t>to a </a:t>
            </a:r>
            <a:r>
              <a:rPr lang="en-US" dirty="0" smtClean="0">
                <a:latin typeface="Arial" panose="020B0604020202020204" pitchFamily="34" charset="0"/>
                <a:cs typeface="Arial" panose="020B0604020202020204" pitchFamily="34" charset="0"/>
              </a:rPr>
              <a:t>simple protocol)</a:t>
            </a:r>
          </a:p>
          <a:p>
            <a:r>
              <a:rPr lang="en-US" dirty="0" smtClean="0">
                <a:latin typeface="Arial" panose="020B0604020202020204" pitchFamily="34" charset="0"/>
                <a:cs typeface="Arial" panose="020B0604020202020204" pitchFamily="34" charset="0"/>
              </a:rPr>
              <a:t>Examine patterns in the data to identify effective approaches</a:t>
            </a:r>
          </a:p>
          <a:p>
            <a:r>
              <a:rPr lang="en-US" dirty="0" smtClean="0">
                <a:latin typeface="Arial" panose="020B0604020202020204" pitchFamily="34" charset="0"/>
                <a:cs typeface="Arial" panose="020B0604020202020204" pitchFamily="34" charset="0"/>
              </a:rPr>
              <a:t>Examine the data for student-specific information</a:t>
            </a:r>
          </a:p>
          <a:p>
            <a:r>
              <a:rPr lang="en-US" dirty="0" smtClean="0">
                <a:latin typeface="Arial" panose="020B0604020202020204" pitchFamily="34" charset="0"/>
                <a:cs typeface="Arial" panose="020B0604020202020204" pitchFamily="34" charset="0"/>
              </a:rPr>
              <a:t>Collaboratively plan interventions (that might be individual or collective)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6044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b="1" dirty="0">
                <a:solidFill>
                  <a:srgbClr val="AC8CBE"/>
                </a:solidFill>
              </a:rPr>
              <a:t>2016-2017</a:t>
            </a:r>
            <a:endParaRPr lang="en-US" sz="7200" b="1" dirty="0"/>
          </a:p>
        </p:txBody>
      </p:sp>
      <p:sp>
        <p:nvSpPr>
          <p:cNvPr id="3" name="Subtitle 2"/>
          <p:cNvSpPr>
            <a:spLocks noGrp="1"/>
          </p:cNvSpPr>
          <p:nvPr>
            <p:ph type="subTitle" idx="1"/>
          </p:nvPr>
        </p:nvSpPr>
        <p:spPr>
          <a:xfrm>
            <a:off x="0" y="3886200"/>
            <a:ext cx="9143999" cy="1752600"/>
          </a:xfrm>
        </p:spPr>
        <p:txBody>
          <a:bodyPr>
            <a:normAutofit/>
          </a:bodyPr>
          <a:lstStyle/>
          <a:p>
            <a:r>
              <a:rPr lang="en-US" sz="3600" dirty="0">
                <a:solidFill>
                  <a:schemeClr val="bg1">
                    <a:lumMod val="65000"/>
                  </a:schemeClr>
                </a:solidFill>
              </a:rPr>
              <a:t>Cortland </a:t>
            </a:r>
            <a:r>
              <a:rPr lang="en-US" sz="3600" dirty="0" smtClean="0">
                <a:solidFill>
                  <a:schemeClr val="bg1">
                    <a:lumMod val="65000"/>
                  </a:schemeClr>
                </a:solidFill>
              </a:rPr>
              <a:t>Enlarged City </a:t>
            </a:r>
            <a:r>
              <a:rPr lang="en-US" sz="3600" dirty="0">
                <a:solidFill>
                  <a:schemeClr val="bg1">
                    <a:lumMod val="65000"/>
                  </a:schemeClr>
                </a:solidFill>
              </a:rPr>
              <a:t>School District</a:t>
            </a:r>
          </a:p>
        </p:txBody>
      </p:sp>
    </p:spTree>
    <p:extLst>
      <p:ext uri="{BB962C8B-B14F-4D97-AF65-F5344CB8AC3E}">
        <p14:creationId xmlns:p14="http://schemas.microsoft.com/office/powerpoint/2010/main" val="3877370993"/>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b="1" dirty="0">
                <a:solidFill>
                  <a:srgbClr val="AC8CBE"/>
                </a:solidFill>
              </a:rPr>
              <a:t>2016-2017</a:t>
            </a:r>
            <a:endParaRPr lang="en-US" sz="7200" b="1" dirty="0"/>
          </a:p>
        </p:txBody>
      </p:sp>
      <p:sp>
        <p:nvSpPr>
          <p:cNvPr id="3" name="Subtitle 2"/>
          <p:cNvSpPr>
            <a:spLocks noGrp="1"/>
          </p:cNvSpPr>
          <p:nvPr>
            <p:ph type="subTitle" idx="1"/>
          </p:nvPr>
        </p:nvSpPr>
        <p:spPr>
          <a:xfrm>
            <a:off x="0" y="3886200"/>
            <a:ext cx="9143999" cy="1752600"/>
          </a:xfrm>
        </p:spPr>
        <p:txBody>
          <a:bodyPr>
            <a:normAutofit/>
          </a:bodyPr>
          <a:lstStyle/>
          <a:p>
            <a:r>
              <a:rPr lang="en-US" sz="3600" dirty="0">
                <a:solidFill>
                  <a:schemeClr val="bg1">
                    <a:lumMod val="65000"/>
                  </a:schemeClr>
                </a:solidFill>
              </a:rPr>
              <a:t>Our Continuous Improvement Journey</a:t>
            </a:r>
          </a:p>
        </p:txBody>
      </p:sp>
    </p:spTree>
    <p:extLst>
      <p:ext uri="{BB962C8B-B14F-4D97-AF65-F5344CB8AC3E}">
        <p14:creationId xmlns:p14="http://schemas.microsoft.com/office/powerpoint/2010/main" val="2312422900"/>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b="1" dirty="0">
                <a:solidFill>
                  <a:srgbClr val="AC8CBE"/>
                </a:solidFill>
              </a:rPr>
              <a:t>2016-2017</a:t>
            </a:r>
            <a:endParaRPr lang="en-US" sz="7200" b="1" dirty="0"/>
          </a:p>
        </p:txBody>
      </p:sp>
      <p:sp>
        <p:nvSpPr>
          <p:cNvPr id="3" name="Subtitle 2"/>
          <p:cNvSpPr>
            <a:spLocks noGrp="1"/>
          </p:cNvSpPr>
          <p:nvPr>
            <p:ph type="subTitle" idx="1"/>
          </p:nvPr>
        </p:nvSpPr>
        <p:spPr>
          <a:xfrm>
            <a:off x="0" y="3886200"/>
            <a:ext cx="9143999" cy="1752600"/>
          </a:xfrm>
        </p:spPr>
        <p:txBody>
          <a:bodyPr>
            <a:normAutofit/>
          </a:bodyPr>
          <a:lstStyle/>
          <a:p>
            <a:r>
              <a:rPr lang="en-US" sz="3600" dirty="0" smtClean="0">
                <a:latin typeface="Arial" panose="020B0604020202020204" pitchFamily="34" charset="0"/>
                <a:cs typeface="Arial" panose="020B0604020202020204" pitchFamily="34" charset="0"/>
              </a:rPr>
              <a:t>Assessment</a:t>
            </a:r>
            <a:endParaRPr lang="en-US"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5776328"/>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rgbClr val="AC8CBE"/>
                </a:solidFill>
              </a:rPr>
              <a:t>The “Right Work”</a:t>
            </a:r>
            <a:endParaRPr lang="en-US" sz="6000" b="1" dirty="0">
              <a:solidFill>
                <a:srgbClr val="AC8CBE"/>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pPr marL="0" indent="0">
              <a:buNone/>
            </a:pPr>
            <a:r>
              <a:rPr lang="en-US" dirty="0" smtClean="0">
                <a:latin typeface="Arial" panose="020B0604020202020204" pitchFamily="34" charset="0"/>
                <a:cs typeface="Arial" panose="020B0604020202020204" pitchFamily="34" charset="0"/>
              </a:rPr>
              <a:t>“To begin with the end in mind means to start with a clear understanding of your destination. It means to know where you’re going so that you better understand where you are now so that the steps you take are always in the right direction.”</a:t>
            </a:r>
          </a:p>
          <a:p>
            <a:pPr marL="0" indent="0" algn="r">
              <a:buNone/>
            </a:pPr>
            <a:endParaRPr lang="en-US" sz="2400" dirty="0" smtClean="0">
              <a:latin typeface="Arial" panose="020B0604020202020204" pitchFamily="34" charset="0"/>
              <a:cs typeface="Arial" panose="020B0604020202020204" pitchFamily="34" charset="0"/>
            </a:endParaRPr>
          </a:p>
          <a:p>
            <a:pPr marL="0" indent="0" algn="r">
              <a:buNone/>
            </a:pPr>
            <a:r>
              <a:rPr lang="en-US" sz="2400" dirty="0" smtClean="0">
                <a:latin typeface="Arial" panose="020B0604020202020204" pitchFamily="34" charset="0"/>
                <a:cs typeface="Arial" panose="020B0604020202020204" pitchFamily="34" charset="0"/>
              </a:rPr>
              <a:t>-Covey. (1994).</a:t>
            </a:r>
            <a:br>
              <a:rPr lang="en-US" sz="2400" dirty="0" smtClean="0">
                <a:latin typeface="Arial" panose="020B0604020202020204" pitchFamily="34" charset="0"/>
                <a:cs typeface="Arial" panose="020B0604020202020204" pitchFamily="34" charset="0"/>
              </a:rPr>
            </a:br>
            <a:r>
              <a:rPr lang="en-US" sz="2400" i="1" dirty="0" smtClean="0">
                <a:latin typeface="Arial" panose="020B0604020202020204" pitchFamily="34" charset="0"/>
                <a:cs typeface="Arial" panose="020B0604020202020204" pitchFamily="34" charset="0"/>
              </a:rPr>
              <a:t>The Seven Habits of Highly Effective People:</a:t>
            </a:r>
            <a:br>
              <a:rPr lang="en-US" sz="2400" i="1" dirty="0" smtClean="0">
                <a:latin typeface="Arial" panose="020B0604020202020204" pitchFamily="34" charset="0"/>
                <a:cs typeface="Arial" panose="020B0604020202020204" pitchFamily="34" charset="0"/>
              </a:rPr>
            </a:br>
            <a:r>
              <a:rPr lang="en-US" sz="2400" i="1" dirty="0" smtClean="0">
                <a:latin typeface="Arial" panose="020B0604020202020204" pitchFamily="34" charset="0"/>
                <a:cs typeface="Arial" panose="020B0604020202020204" pitchFamily="34" charset="0"/>
              </a:rPr>
              <a:t>Powerful Lessons in Personal Change</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1160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a:solidFill>
                  <a:srgbClr val="AC8CBE"/>
                </a:solidFill>
              </a:rPr>
              <a:t>The “Right Work”</a:t>
            </a:r>
            <a:endParaRPr lang="en-US" sz="6000" dirty="0">
              <a:solidFill>
                <a:srgbClr val="AC8CBE"/>
              </a:solidFill>
            </a:endParaRPr>
          </a:p>
        </p:txBody>
      </p:sp>
      <p:grpSp>
        <p:nvGrpSpPr>
          <p:cNvPr id="4" name="Group 3"/>
          <p:cNvGrpSpPr/>
          <p:nvPr/>
        </p:nvGrpSpPr>
        <p:grpSpPr>
          <a:xfrm>
            <a:off x="304800" y="1676400"/>
            <a:ext cx="2438400" cy="1676400"/>
            <a:chOff x="838200" y="2133600"/>
            <a:chExt cx="2438400" cy="1676400"/>
          </a:xfrm>
        </p:grpSpPr>
        <p:sp>
          <p:nvSpPr>
            <p:cNvPr id="5" name="TextBox 4"/>
            <p:cNvSpPr txBox="1"/>
            <p:nvPr/>
          </p:nvSpPr>
          <p:spPr>
            <a:xfrm>
              <a:off x="838200" y="2186970"/>
              <a:ext cx="2438400" cy="1569660"/>
            </a:xfrm>
            <a:prstGeom prst="rect">
              <a:avLst/>
            </a:prstGeom>
            <a:noFill/>
            <a:ln w="25400">
              <a:noFill/>
            </a:ln>
          </p:spPr>
          <p:txBody>
            <a:bodyPr wrap="square" rtlCol="0">
              <a:spAutoFit/>
            </a:bodyPr>
            <a:lstStyle/>
            <a:p>
              <a:pPr algn="ctr"/>
              <a:r>
                <a:rPr lang="en-US" sz="3200" dirty="0" smtClean="0">
                  <a:latin typeface="Arial" panose="020B0604020202020204" pitchFamily="34" charset="0"/>
                  <a:cs typeface="Arial" panose="020B0604020202020204" pitchFamily="34" charset="0"/>
                </a:rPr>
                <a:t>Essential Learning (Targets)</a:t>
              </a:r>
              <a:endParaRPr lang="en-US" sz="3200" dirty="0">
                <a:latin typeface="Arial" panose="020B0604020202020204" pitchFamily="34" charset="0"/>
                <a:cs typeface="Arial" panose="020B0604020202020204" pitchFamily="34" charset="0"/>
              </a:endParaRPr>
            </a:p>
          </p:txBody>
        </p:sp>
        <p:sp>
          <p:nvSpPr>
            <p:cNvPr id="6" name="Rounded Rectangle 5"/>
            <p:cNvSpPr/>
            <p:nvPr/>
          </p:nvSpPr>
          <p:spPr>
            <a:xfrm>
              <a:off x="838200" y="2133600"/>
              <a:ext cx="2438400" cy="1676400"/>
            </a:xfrm>
            <a:prstGeom prst="roundRect">
              <a:avLst/>
            </a:prstGeom>
            <a:no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 name="Group 12"/>
          <p:cNvGrpSpPr/>
          <p:nvPr/>
        </p:nvGrpSpPr>
        <p:grpSpPr>
          <a:xfrm>
            <a:off x="6400800" y="1676400"/>
            <a:ext cx="2438400" cy="1676400"/>
            <a:chOff x="6057900" y="2590800"/>
            <a:chExt cx="2438400" cy="1676400"/>
          </a:xfrm>
        </p:grpSpPr>
        <p:sp>
          <p:nvSpPr>
            <p:cNvPr id="7" name="TextBox 6"/>
            <p:cNvSpPr txBox="1"/>
            <p:nvPr/>
          </p:nvSpPr>
          <p:spPr>
            <a:xfrm>
              <a:off x="6057900" y="2682895"/>
              <a:ext cx="2438400" cy="1508105"/>
            </a:xfrm>
            <a:prstGeom prst="rect">
              <a:avLst/>
            </a:prstGeom>
            <a:noFill/>
            <a:ln w="25400">
              <a:noFill/>
            </a:ln>
          </p:spPr>
          <p:txBody>
            <a:bodyPr wrap="square" rtlCol="0">
              <a:spAutoFit/>
            </a:bodyPr>
            <a:lstStyle/>
            <a:p>
              <a:pPr algn="ctr"/>
              <a:r>
                <a:rPr lang="en-US" sz="3200" dirty="0" smtClean="0">
                  <a:latin typeface="Arial" panose="020B0604020202020204" pitchFamily="34" charset="0"/>
                  <a:cs typeface="Arial" panose="020B0604020202020204" pitchFamily="34" charset="0"/>
                </a:rPr>
                <a:t>Instructional Response </a:t>
              </a:r>
              <a:r>
                <a:rPr lang="en-US" sz="2800" dirty="0" smtClean="0">
                  <a:latin typeface="Arial" panose="020B0604020202020204" pitchFamily="34" charset="0"/>
                  <a:cs typeface="Arial" panose="020B0604020202020204" pitchFamily="34" charset="0"/>
                </a:rPr>
                <a:t>(Intervention)</a:t>
              </a:r>
              <a:endParaRPr lang="en-US" sz="2800" dirty="0">
                <a:latin typeface="Arial" panose="020B0604020202020204" pitchFamily="34" charset="0"/>
                <a:cs typeface="Arial" panose="020B0604020202020204" pitchFamily="34" charset="0"/>
              </a:endParaRPr>
            </a:p>
          </p:txBody>
        </p:sp>
        <p:sp>
          <p:nvSpPr>
            <p:cNvPr id="8" name="Rounded Rectangle 7"/>
            <p:cNvSpPr/>
            <p:nvPr/>
          </p:nvSpPr>
          <p:spPr>
            <a:xfrm>
              <a:off x="6057900" y="2590800"/>
              <a:ext cx="2438400" cy="1676400"/>
            </a:xfrm>
            <a:prstGeom prst="roundRect">
              <a:avLst/>
            </a:prstGeom>
            <a:no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TextBox 9"/>
          <p:cNvSpPr txBox="1"/>
          <p:nvPr/>
        </p:nvSpPr>
        <p:spPr>
          <a:xfrm>
            <a:off x="3352800" y="1981200"/>
            <a:ext cx="2438400" cy="1077218"/>
          </a:xfrm>
          <a:prstGeom prst="rect">
            <a:avLst/>
          </a:prstGeom>
          <a:noFill/>
          <a:ln w="25400">
            <a:noFill/>
          </a:ln>
        </p:spPr>
        <p:txBody>
          <a:bodyPr wrap="square" rtlCol="0">
            <a:spAutoFit/>
          </a:bodyPr>
          <a:lstStyle/>
          <a:p>
            <a:pPr algn="ctr"/>
            <a:r>
              <a:rPr lang="en-US" sz="3200" dirty="0" smtClean="0">
                <a:latin typeface="Arial" panose="020B0604020202020204" pitchFamily="34" charset="0"/>
                <a:cs typeface="Arial" panose="020B0604020202020204" pitchFamily="34" charset="0"/>
              </a:rPr>
              <a:t>Assessment Evidence</a:t>
            </a:r>
            <a:endParaRPr lang="en-US" sz="3200" dirty="0">
              <a:latin typeface="Arial" panose="020B0604020202020204" pitchFamily="34" charset="0"/>
              <a:cs typeface="Arial" panose="020B0604020202020204" pitchFamily="34" charset="0"/>
            </a:endParaRPr>
          </a:p>
        </p:txBody>
      </p:sp>
      <p:sp>
        <p:nvSpPr>
          <p:cNvPr id="11" name="Rounded Rectangle 10"/>
          <p:cNvSpPr/>
          <p:nvPr/>
        </p:nvSpPr>
        <p:spPr>
          <a:xfrm>
            <a:off x="3352800" y="1676400"/>
            <a:ext cx="2438400" cy="1676400"/>
          </a:xfrm>
          <a:prstGeom prst="roundRect">
            <a:avLst/>
          </a:prstGeom>
          <a:no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Down Arrow 11"/>
          <p:cNvSpPr/>
          <p:nvPr/>
        </p:nvSpPr>
        <p:spPr>
          <a:xfrm rot="16200000">
            <a:off x="2667000" y="2286000"/>
            <a:ext cx="762000" cy="457200"/>
          </a:xfrm>
          <a:prstGeom prst="downArrow">
            <a:avLst/>
          </a:prstGeom>
          <a:solidFill>
            <a:srgbClr val="AC8CBE"/>
          </a:solidFill>
          <a:ln>
            <a:solidFill>
              <a:srgbClr val="AC8C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Down Arrow 13"/>
          <p:cNvSpPr/>
          <p:nvPr/>
        </p:nvSpPr>
        <p:spPr>
          <a:xfrm rot="16200000">
            <a:off x="5707380" y="2291209"/>
            <a:ext cx="762000" cy="457200"/>
          </a:xfrm>
          <a:prstGeom prst="downArrow">
            <a:avLst/>
          </a:prstGeom>
          <a:solidFill>
            <a:srgbClr val="AC8CBE"/>
          </a:solidFill>
          <a:ln>
            <a:solidFill>
              <a:srgbClr val="AC8C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304800" y="3733800"/>
            <a:ext cx="2438400" cy="1938992"/>
          </a:xfrm>
          <a:prstGeom prst="rect">
            <a:avLst/>
          </a:prstGeom>
          <a:noFill/>
        </p:spPr>
        <p:txBody>
          <a:bodyPr wrap="square" rtlCol="0">
            <a:spAutoFit/>
          </a:bodyPr>
          <a:lstStyle/>
          <a:p>
            <a:pPr marL="114300" indent="-114300">
              <a:buFont typeface="Arial" panose="020B0604020202020204" pitchFamily="34" charset="0"/>
              <a:buChar char="•"/>
            </a:pPr>
            <a:r>
              <a:rPr lang="en-US" sz="2000" dirty="0" smtClean="0">
                <a:latin typeface="Arial" panose="020B0604020202020204" pitchFamily="34" charset="0"/>
                <a:cs typeface="Arial" panose="020B0604020202020204" pitchFamily="34" charset="0"/>
              </a:rPr>
              <a:t>Prioritize standards; identify the essential</a:t>
            </a:r>
          </a:p>
          <a:p>
            <a:pPr marL="114300" indent="-114300">
              <a:buFont typeface="Arial" panose="020B0604020202020204" pitchFamily="34" charset="0"/>
              <a:buChar char="•"/>
            </a:pPr>
            <a:r>
              <a:rPr lang="en-US" sz="2000" dirty="0" smtClean="0">
                <a:latin typeface="Arial" panose="020B0604020202020204" pitchFamily="34" charset="0"/>
                <a:cs typeface="Arial" panose="020B0604020202020204" pitchFamily="34" charset="0"/>
              </a:rPr>
              <a:t>Unwrap standards to identify learning targets</a:t>
            </a:r>
            <a:endParaRPr lang="en-US" sz="2000" dirty="0">
              <a:latin typeface="Arial" panose="020B0604020202020204" pitchFamily="34" charset="0"/>
              <a:cs typeface="Arial" panose="020B0604020202020204" pitchFamily="34" charset="0"/>
            </a:endParaRPr>
          </a:p>
        </p:txBody>
      </p:sp>
      <p:sp>
        <p:nvSpPr>
          <p:cNvPr id="16" name="TextBox 15"/>
          <p:cNvSpPr txBox="1"/>
          <p:nvPr/>
        </p:nvSpPr>
        <p:spPr>
          <a:xfrm>
            <a:off x="3352800" y="3733800"/>
            <a:ext cx="2438400" cy="2862322"/>
          </a:xfrm>
          <a:prstGeom prst="rect">
            <a:avLst/>
          </a:prstGeom>
          <a:noFill/>
        </p:spPr>
        <p:txBody>
          <a:bodyPr wrap="square" rtlCol="0">
            <a:spAutoFit/>
          </a:bodyPr>
          <a:lstStyle/>
          <a:p>
            <a:pPr marL="114300" indent="-114300">
              <a:buFont typeface="Arial" panose="020B0604020202020204" pitchFamily="34" charset="0"/>
              <a:buChar char="•"/>
            </a:pPr>
            <a:r>
              <a:rPr lang="en-US" sz="2000" dirty="0" smtClean="0">
                <a:latin typeface="Arial" panose="020B0604020202020204" pitchFamily="34" charset="0"/>
                <a:cs typeface="Arial" panose="020B0604020202020204" pitchFamily="34" charset="0"/>
              </a:rPr>
              <a:t>Plan assessment evidence from learning targets and standards</a:t>
            </a:r>
          </a:p>
          <a:p>
            <a:pPr marL="114300" indent="-114300">
              <a:buFont typeface="Arial" panose="020B0604020202020204" pitchFamily="34" charset="0"/>
              <a:buChar char="•"/>
            </a:pPr>
            <a:r>
              <a:rPr lang="en-US" sz="2000" dirty="0" smtClean="0">
                <a:latin typeface="Arial" panose="020B0604020202020204" pitchFamily="34" charset="0"/>
                <a:cs typeface="Arial" panose="020B0604020202020204" pitchFamily="34" charset="0"/>
              </a:rPr>
              <a:t>Understand rigor and item design</a:t>
            </a:r>
          </a:p>
          <a:p>
            <a:pPr marL="114300" indent="-114300">
              <a:buFont typeface="Arial" panose="020B0604020202020204" pitchFamily="34" charset="0"/>
              <a:buChar char="•"/>
            </a:pPr>
            <a:r>
              <a:rPr lang="en-US" sz="2000" dirty="0" smtClean="0">
                <a:latin typeface="Arial" panose="020B0604020202020204" pitchFamily="34" charset="0"/>
                <a:cs typeface="Arial" panose="020B0604020202020204" pitchFamily="34" charset="0"/>
              </a:rPr>
              <a:t>Administer common assessments</a:t>
            </a:r>
            <a:endParaRPr lang="en-US" sz="2000" dirty="0">
              <a:latin typeface="Arial" panose="020B0604020202020204" pitchFamily="34" charset="0"/>
              <a:cs typeface="Arial" panose="020B0604020202020204" pitchFamily="34" charset="0"/>
            </a:endParaRPr>
          </a:p>
        </p:txBody>
      </p:sp>
      <p:sp>
        <p:nvSpPr>
          <p:cNvPr id="17" name="TextBox 16"/>
          <p:cNvSpPr txBox="1"/>
          <p:nvPr/>
        </p:nvSpPr>
        <p:spPr>
          <a:xfrm>
            <a:off x="6400800" y="3733800"/>
            <a:ext cx="2438400" cy="1631216"/>
          </a:xfrm>
          <a:prstGeom prst="rect">
            <a:avLst/>
          </a:prstGeom>
          <a:noFill/>
        </p:spPr>
        <p:txBody>
          <a:bodyPr wrap="square" rtlCol="0">
            <a:spAutoFit/>
          </a:bodyPr>
          <a:lstStyle/>
          <a:p>
            <a:pPr marL="114300" indent="-114300">
              <a:buFont typeface="Arial" panose="020B0604020202020204" pitchFamily="34" charset="0"/>
              <a:buChar char="•"/>
            </a:pPr>
            <a:r>
              <a:rPr lang="en-US" sz="2000" dirty="0" smtClean="0">
                <a:latin typeface="Arial" panose="020B0604020202020204" pitchFamily="34" charset="0"/>
                <a:cs typeface="Arial" panose="020B0604020202020204" pitchFamily="34" charset="0"/>
              </a:rPr>
              <a:t>Plan instructional response based on student work</a:t>
            </a:r>
          </a:p>
          <a:p>
            <a:pPr marL="114300" indent="-114300">
              <a:buFont typeface="Arial" panose="020B0604020202020204" pitchFamily="34" charset="0"/>
              <a:buChar char="•"/>
            </a:pPr>
            <a:r>
              <a:rPr lang="en-US" sz="2000" dirty="0" smtClean="0">
                <a:latin typeface="Arial" panose="020B0604020202020204" pitchFamily="34" charset="0"/>
                <a:cs typeface="Arial" panose="020B0604020202020204" pitchFamily="34" charset="0"/>
              </a:rPr>
              <a:t>Involve students in the process</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0616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rgbClr val="AC8CBE"/>
                </a:solidFill>
              </a:rPr>
              <a:t>Assessment</a:t>
            </a:r>
            <a:endParaRPr lang="en-US" sz="6000" b="1" dirty="0">
              <a:solidFill>
                <a:srgbClr val="AC8CBE"/>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buNone/>
            </a:pPr>
            <a:r>
              <a:rPr lang="en-US" dirty="0" smtClean="0">
                <a:latin typeface="Arial" panose="020B0604020202020204" pitchFamily="34" charset="0"/>
                <a:cs typeface="Arial" panose="020B0604020202020204" pitchFamily="34" charset="0"/>
              </a:rPr>
              <a:t>Learning Targets:</a:t>
            </a:r>
          </a:p>
          <a:p>
            <a:r>
              <a:rPr lang="en-US" dirty="0" smtClean="0">
                <a:latin typeface="Arial" panose="020B0604020202020204" pitchFamily="34" charset="0"/>
                <a:cs typeface="Arial" panose="020B0604020202020204" pitchFamily="34" charset="0"/>
              </a:rPr>
              <a:t>Are posted on walls</a:t>
            </a:r>
          </a:p>
          <a:p>
            <a:r>
              <a:rPr lang="en-US" dirty="0" smtClean="0">
                <a:latin typeface="Arial" panose="020B0604020202020204" pitchFamily="34" charset="0"/>
                <a:cs typeface="Arial" panose="020B0604020202020204" pitchFamily="34" charset="0"/>
              </a:rPr>
              <a:t>Are referenced and rephrased often during class</a:t>
            </a:r>
          </a:p>
          <a:p>
            <a:r>
              <a:rPr lang="en-US" dirty="0" smtClean="0">
                <a:latin typeface="Arial" panose="020B0604020202020204" pitchFamily="34" charset="0"/>
                <a:cs typeface="Arial" panose="020B0604020202020204" pitchFamily="34" charset="0"/>
              </a:rPr>
              <a:t>Are reflected upon by students from beginning to middle to end</a:t>
            </a:r>
          </a:p>
          <a:p>
            <a:r>
              <a:rPr lang="en-US" dirty="0" smtClean="0">
                <a:latin typeface="Arial" panose="020B0604020202020204" pitchFamily="34" charset="0"/>
                <a:cs typeface="Arial" panose="020B0604020202020204" pitchFamily="34" charset="0"/>
              </a:rPr>
              <a:t>Are phrased as “I can” statements</a:t>
            </a: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79223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5400" b="1" spc="-300" dirty="0" smtClean="0">
                <a:solidFill>
                  <a:srgbClr val="AC8CBE"/>
                </a:solidFill>
              </a:rPr>
              <a:t>Balanced Assessment System</a:t>
            </a:r>
            <a:endParaRPr lang="en-US" sz="5400" b="1" spc="-300" dirty="0">
              <a:solidFill>
                <a:srgbClr val="AC8CBE"/>
              </a:solidFill>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1524000"/>
            <a:ext cx="8108858"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5072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rgbClr val="AC8CBE"/>
                </a:solidFill>
              </a:rPr>
              <a:t>Assessment</a:t>
            </a:r>
            <a:endParaRPr lang="en-US" sz="6000" b="1" dirty="0">
              <a:solidFill>
                <a:srgbClr val="AC8CBE"/>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buNone/>
            </a:pPr>
            <a:r>
              <a:rPr lang="en-US" dirty="0" smtClean="0">
                <a:latin typeface="Arial" panose="020B0604020202020204" pitchFamily="34" charset="0"/>
                <a:cs typeface="Arial" panose="020B0604020202020204" pitchFamily="34" charset="0"/>
              </a:rPr>
              <a:t>Common Assessments:</a:t>
            </a:r>
          </a:p>
          <a:p>
            <a:r>
              <a:rPr lang="en-US" dirty="0" smtClean="0">
                <a:latin typeface="Arial" panose="020B0604020202020204" pitchFamily="34" charset="0"/>
                <a:cs typeface="Arial" panose="020B0604020202020204" pitchFamily="34" charset="0"/>
              </a:rPr>
              <a:t>Provide formative information about progress toward learning targets and standards</a:t>
            </a:r>
          </a:p>
          <a:p>
            <a:r>
              <a:rPr lang="en-US" dirty="0" smtClean="0">
                <a:latin typeface="Arial" panose="020B0604020202020204" pitchFamily="34" charset="0"/>
                <a:cs typeface="Arial" panose="020B0604020202020204" pitchFamily="34" charset="0"/>
              </a:rPr>
              <a:t>Are designed to be efficient</a:t>
            </a:r>
          </a:p>
          <a:p>
            <a:r>
              <a:rPr lang="en-US" dirty="0" smtClean="0">
                <a:latin typeface="Arial" panose="020B0604020202020204" pitchFamily="34" charset="0"/>
                <a:cs typeface="Arial" panose="020B0604020202020204" pitchFamily="34" charset="0"/>
              </a:rPr>
              <a:t>Can be generated by teacher teams or school/grade representatives</a:t>
            </a: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78310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TotalTime>
  <Words>607</Words>
  <Application>Microsoft Office PowerPoint</Application>
  <PresentationFormat>On-screen Show (4:3)</PresentationFormat>
  <Paragraphs>80</Paragraphs>
  <Slides>16</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Office Theme</vt:lpstr>
      <vt:lpstr>PowerPoint Presentation</vt:lpstr>
      <vt:lpstr>2016-2017</vt:lpstr>
      <vt:lpstr>2016-2017</vt:lpstr>
      <vt:lpstr>2016-2017</vt:lpstr>
      <vt:lpstr>The “Right Work”</vt:lpstr>
      <vt:lpstr>The “Right Work”</vt:lpstr>
      <vt:lpstr>Assessment</vt:lpstr>
      <vt:lpstr>Balanced Assessment System</vt:lpstr>
      <vt:lpstr>Assessment</vt:lpstr>
      <vt:lpstr>Common Assessment</vt:lpstr>
      <vt:lpstr>Common Assessment</vt:lpstr>
      <vt:lpstr>Formative Assessment</vt:lpstr>
      <vt:lpstr>Formative Assessment</vt:lpstr>
      <vt:lpstr>Formative Assessment</vt:lpstr>
      <vt:lpstr>Why Common Formative Assessment? </vt:lpstr>
      <vt:lpstr>After the Assessment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 Levels of Learning for All Students</dc:title>
  <dc:creator>ocm boces</dc:creator>
  <cp:lastModifiedBy>Cortland City School District</cp:lastModifiedBy>
  <cp:revision>69</cp:revision>
  <dcterms:created xsi:type="dcterms:W3CDTF">2016-07-07T12:07:11Z</dcterms:created>
  <dcterms:modified xsi:type="dcterms:W3CDTF">2016-09-25T14:15:14Z</dcterms:modified>
</cp:coreProperties>
</file>