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64" r:id="rId2"/>
    <p:sldId id="273" r:id="rId3"/>
    <p:sldId id="272" r:id="rId4"/>
    <p:sldId id="275" r:id="rId5"/>
    <p:sldId id="287" r:id="rId6"/>
    <p:sldId id="288" r:id="rId7"/>
    <p:sldId id="289" r:id="rId8"/>
  </p:sldIdLst>
  <p:sldSz cx="12192000" cy="6858000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8CBC"/>
    <a:srgbClr val="CCCCFF"/>
    <a:srgbClr val="AC8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>
        <p:scale>
          <a:sx n="70" d="100"/>
          <a:sy n="70" d="100"/>
        </p:scale>
        <p:origin x="-28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5701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873A6-11D6-4905-B4F8-FBB60770887F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5701" y="651391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A2BD4-FFDD-4D26-BB15-68EF5AE0E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83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4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6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45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9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0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6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3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0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7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A5B4C-8AAB-4C88-8D5C-3DA44ED8C7C3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035F1-A5BF-44CB-9E4E-D1DA213B48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1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58897"/>
            <a:ext cx="12192000" cy="457200"/>
          </a:xfrm>
          <a:prstGeom prst="rect">
            <a:avLst/>
          </a:prstGeom>
          <a:solidFill>
            <a:srgbClr val="AC8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233" y="1803283"/>
            <a:ext cx="3465534" cy="27974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504568"/>
            <a:ext cx="121920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9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AC8CBE"/>
                </a:solidFill>
                <a:latin typeface="Franklin Gothic Medium" panose="020B0603020102020204" pitchFamily="34" charset="0"/>
              </a:rPr>
              <a:t>English Language Arts Program K-2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Cortland Enlarged City School District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569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AC8CBE"/>
                </a:solidFill>
                <a:latin typeface="Franklin Gothic Medium" panose="020B0603020102020204" pitchFamily="34" charset="0"/>
              </a:rPr>
              <a:t>Our Commitment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87023" cy="477645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Learn </a:t>
            </a:r>
            <a:r>
              <a:rPr lang="en-US" sz="3600" dirty="0">
                <a:latin typeface="Franklin Gothic Medium" panose="020B0603020102020204" pitchFamily="34" charset="0"/>
              </a:rPr>
              <a:t>to read, write, speak, and listen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Based on research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Interventions and remediation when necessary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Extension and application when appropriate</a:t>
            </a:r>
          </a:p>
          <a:p>
            <a:pPr>
              <a:lnSpc>
                <a:spcPct val="80000"/>
              </a:lnSpc>
            </a:pPr>
            <a:r>
              <a:rPr lang="en-US" sz="3600" dirty="0">
                <a:latin typeface="Franklin Gothic Medium" panose="020B0603020102020204" pitchFamily="34" charset="0"/>
              </a:rPr>
              <a:t>High </a:t>
            </a:r>
            <a:r>
              <a:rPr lang="en-US" sz="3600" dirty="0" smtClean="0">
                <a:latin typeface="Franklin Gothic Medium" panose="020B0603020102020204" pitchFamily="34" charset="0"/>
              </a:rPr>
              <a:t>levels </a:t>
            </a:r>
            <a:r>
              <a:rPr lang="en-US" sz="3600" dirty="0">
                <a:latin typeface="Franklin Gothic Medium" panose="020B0603020102020204" pitchFamily="34" charset="0"/>
              </a:rPr>
              <a:t>of learning by all students</a:t>
            </a:r>
          </a:p>
          <a:p>
            <a:pPr>
              <a:lnSpc>
                <a:spcPct val="80000"/>
              </a:lnSpc>
            </a:pPr>
            <a:endParaRPr lang="en-US" sz="3600" dirty="0" smtClean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1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AC8CBE"/>
                </a:solidFill>
                <a:latin typeface="Franklin Gothic Medium" panose="020B0603020102020204" pitchFamily="34" charset="0"/>
              </a:rPr>
              <a:t>K-2 English Language Arts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87023" cy="477645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600" dirty="0" smtClean="0">
                <a:latin typeface="Franklin Gothic Medium" panose="020B0603020102020204" pitchFamily="34" charset="0"/>
              </a:rPr>
              <a:t>Core Knowledge Language Arts is our program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Aligned to </a:t>
            </a:r>
            <a:r>
              <a:rPr lang="en-US" sz="3600" dirty="0">
                <a:latin typeface="Franklin Gothic Medium" panose="020B0603020102020204" pitchFamily="34" charset="0"/>
              </a:rPr>
              <a:t>New York State Learning </a:t>
            </a:r>
            <a:r>
              <a:rPr lang="en-US" sz="3600" dirty="0" smtClean="0">
                <a:latin typeface="Franklin Gothic Medium" panose="020B0603020102020204" pitchFamily="34" charset="0"/>
              </a:rPr>
              <a:t>Standards</a:t>
            </a:r>
          </a:p>
          <a:p>
            <a:pPr>
              <a:lnSpc>
                <a:spcPct val="80000"/>
              </a:lnSpc>
            </a:pPr>
            <a:r>
              <a:rPr lang="en-US" sz="3600" dirty="0">
                <a:latin typeface="Franklin Gothic Medium" panose="020B0603020102020204" pitchFamily="34" charset="0"/>
              </a:rPr>
              <a:t>B</a:t>
            </a:r>
            <a:r>
              <a:rPr lang="en-US" sz="3600" dirty="0" smtClean="0">
                <a:latin typeface="Franklin Gothic Medium" panose="020B0603020102020204" pitchFamily="34" charset="0"/>
              </a:rPr>
              <a:t>ased </a:t>
            </a:r>
            <a:r>
              <a:rPr lang="en-US" sz="3600" dirty="0">
                <a:latin typeface="Franklin Gothic Medium" panose="020B0603020102020204" pitchFamily="34" charset="0"/>
              </a:rPr>
              <a:t>on research about learning to read, write, speak, and </a:t>
            </a:r>
            <a:r>
              <a:rPr lang="en-US" sz="3600" dirty="0" smtClean="0">
                <a:latin typeface="Franklin Gothic Medium" panose="020B0603020102020204" pitchFamily="34" charset="0"/>
              </a:rPr>
              <a:t>listen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Explicit instruction </a:t>
            </a:r>
            <a:r>
              <a:rPr lang="en-US" sz="3600" dirty="0" smtClean="0">
                <a:latin typeface="Franklin Gothic Medium" panose="020B0603020102020204" pitchFamily="34" charset="0"/>
              </a:rPr>
              <a:t>on </a:t>
            </a:r>
            <a:r>
              <a:rPr lang="en-US" sz="3600" dirty="0" smtClean="0">
                <a:latin typeface="Franklin Gothic Medium" panose="020B0603020102020204" pitchFamily="34" charset="0"/>
              </a:rPr>
              <a:t>fundamental skills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Builds background understanding in order to increase reading comprehension</a:t>
            </a:r>
          </a:p>
        </p:txBody>
      </p:sp>
    </p:spTree>
    <p:extLst>
      <p:ext uri="{BB962C8B-B14F-4D97-AF65-F5344CB8AC3E}">
        <p14:creationId xmlns:p14="http://schemas.microsoft.com/office/powerpoint/2010/main" val="351386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AC8CBE"/>
                </a:solidFill>
                <a:latin typeface="Franklin Gothic Medium" panose="020B0603020102020204" pitchFamily="34" charset="0"/>
              </a:rPr>
              <a:t>Three Components</a:t>
            </a:r>
            <a:endParaRPr lang="en-US" sz="7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882529"/>
              </p:ext>
            </p:extLst>
          </p:nvPr>
        </p:nvGraphicFramePr>
        <p:xfrm>
          <a:off x="483352" y="1525369"/>
          <a:ext cx="1133856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1920"/>
                <a:gridCol w="3907120"/>
                <a:gridCol w="3779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Skills</a:t>
                      </a:r>
                      <a:endParaRPr lang="en-US" sz="2400" dirty="0">
                        <a:latin typeface="Franklin Gothic Medium" panose="020B06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8C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Listening &amp; Learning</a:t>
                      </a:r>
                      <a:endParaRPr lang="en-US" sz="2400" dirty="0">
                        <a:latin typeface="Franklin Gothic Medium" panose="020B06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8C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Guided Reading</a:t>
                      </a:r>
                      <a:endParaRPr lang="en-US" sz="2400" dirty="0">
                        <a:latin typeface="Franklin Gothic Medium" panose="020B06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8C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Foundational Skills &amp; Small Group Instruction</a:t>
                      </a:r>
                      <a:endParaRPr lang="en-US" sz="2400" dirty="0">
                        <a:latin typeface="Franklin Gothic Medium" panose="020B06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Read Aloud &amp; Shared Interactive Reading</a:t>
                      </a:r>
                      <a:endParaRPr lang="en-US" sz="2400" dirty="0">
                        <a:latin typeface="Franklin Gothic Medium" panose="020B06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Book Time &amp; Independent Reading</a:t>
                      </a:r>
                      <a:endParaRPr lang="en-US" sz="2400" dirty="0">
                        <a:latin typeface="Franklin Gothic Medium" panose="020B06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Systematic exposure and reinforcement of reading skills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Student-friendly, mostly</a:t>
                      </a:r>
                      <a:r>
                        <a:rPr lang="en-US" sz="2400" baseline="0" dirty="0" smtClean="0">
                          <a:latin typeface="Franklin Gothic Medium" panose="020B0603020102020204" pitchFamily="34" charset="0"/>
                        </a:rPr>
                        <a:t> contemporary literature at various reading levels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Lively, </a:t>
                      </a:r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content-rich read-</a:t>
                      </a:r>
                      <a:r>
                        <a:rPr lang="en-US" sz="2400" dirty="0" err="1" smtClean="0">
                          <a:latin typeface="Franklin Gothic Medium" panose="020B0603020102020204" pitchFamily="34" charset="0"/>
                        </a:rPr>
                        <a:t>alouds</a:t>
                      </a:r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 </a:t>
                      </a:r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with opportunities to question,</a:t>
                      </a:r>
                      <a:r>
                        <a:rPr lang="en-US" sz="2400" baseline="0" dirty="0" smtClean="0">
                          <a:latin typeface="Franklin Gothic Medium" panose="020B0603020102020204" pitchFamily="34" charset="0"/>
                        </a:rPr>
                        <a:t> discuss, and share ideas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latin typeface="Franklin Gothic Medium" panose="020B0603020102020204" pitchFamily="34" charset="0"/>
                        </a:rPr>
                        <a:t>Focuses on academic language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latin typeface="Franklin Gothic Medium" panose="020B0603020102020204" pitchFamily="34" charset="0"/>
                        </a:rPr>
                        <a:t>Develops background knowledge in science, social studies, and the arts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Occurs outside and inside ELA block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Franklin Gothic Medium" panose="020B0603020102020204" pitchFamily="34" charset="0"/>
                        </a:rPr>
                        <a:t>Allows for teacher and student choice from leveled</a:t>
                      </a:r>
                      <a:r>
                        <a:rPr lang="en-US" sz="2400" baseline="0" dirty="0" smtClean="0">
                          <a:latin typeface="Franklin Gothic Medium" panose="020B0603020102020204" pitchFamily="34" charset="0"/>
                        </a:rPr>
                        <a:t> reading libraries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latin typeface="Franklin Gothic Medium" panose="020B0603020102020204" pitchFamily="34" charset="0"/>
                        </a:rPr>
                        <a:t>Builds reading volume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latin typeface="Franklin Gothic Medium" panose="020B0603020102020204" pitchFamily="34" charset="0"/>
                        </a:rPr>
                        <a:t>Develops reading stamina and persistence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04263" y="6537277"/>
            <a:ext cx="6741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adapted from Liben &amp; Liben, 2012.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9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AC8CBE"/>
                </a:solidFill>
                <a:latin typeface="Franklin Gothic Medium" panose="020B0603020102020204" pitchFamily="34" charset="0"/>
              </a:rPr>
              <a:t>Support from Home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98328"/>
            <a:ext cx="11187023" cy="503237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600" dirty="0" smtClean="0">
                <a:latin typeface="Franklin Gothic Medium" panose="020B0603020102020204" pitchFamily="34" charset="0"/>
              </a:rPr>
              <a:t>Learning occurs at home, too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Read to your child and have your child read to you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Talk about what you read and the world around them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Ask your child about school, using open-ended questions such as:</a:t>
            </a:r>
          </a:p>
          <a:p>
            <a:pPr lvl="1">
              <a:lnSpc>
                <a:spcPct val="80000"/>
              </a:lnSpc>
            </a:pPr>
            <a:r>
              <a:rPr lang="en-US" sz="3200" i="1" dirty="0" smtClean="0">
                <a:solidFill>
                  <a:srgbClr val="AC8CBC"/>
                </a:solidFill>
                <a:latin typeface="Franklin Gothic Medium" panose="020B0603020102020204" pitchFamily="34" charset="0"/>
              </a:rPr>
              <a:t>What new word did you learn today? What does it mean?</a:t>
            </a:r>
          </a:p>
          <a:p>
            <a:pPr lvl="1">
              <a:lnSpc>
                <a:spcPct val="80000"/>
              </a:lnSpc>
            </a:pPr>
            <a:r>
              <a:rPr lang="en-US" sz="3200" i="1" dirty="0" smtClean="0">
                <a:solidFill>
                  <a:srgbClr val="AC8CBC"/>
                </a:solidFill>
                <a:latin typeface="Franklin Gothic Medium" panose="020B0603020102020204" pitchFamily="34" charset="0"/>
              </a:rPr>
              <a:t>What surprised you today?</a:t>
            </a:r>
          </a:p>
          <a:p>
            <a:pPr lvl="1">
              <a:lnSpc>
                <a:spcPct val="80000"/>
              </a:lnSpc>
            </a:pPr>
            <a:r>
              <a:rPr lang="en-US" sz="3200" i="1" dirty="0" smtClean="0">
                <a:solidFill>
                  <a:srgbClr val="AC8CBC"/>
                </a:solidFill>
                <a:latin typeface="Franklin Gothic Medium" panose="020B0603020102020204" pitchFamily="34" charset="0"/>
              </a:rPr>
              <a:t>What did you learn to do that you didn’t</a:t>
            </a:r>
            <a:br>
              <a:rPr lang="en-US" sz="3200" i="1" dirty="0" smtClean="0">
                <a:solidFill>
                  <a:srgbClr val="AC8CBC"/>
                </a:solidFill>
                <a:latin typeface="Franklin Gothic Medium" panose="020B0603020102020204" pitchFamily="34" charset="0"/>
              </a:rPr>
            </a:br>
            <a:r>
              <a:rPr lang="en-US" sz="3200" i="1" dirty="0" smtClean="0">
                <a:solidFill>
                  <a:srgbClr val="AC8CBC"/>
                </a:solidFill>
                <a:latin typeface="Franklin Gothic Medium" panose="020B0603020102020204" pitchFamily="34" charset="0"/>
              </a:rPr>
              <a:t>know how to do before?</a:t>
            </a:r>
            <a:endParaRPr lang="en-US" sz="3600" i="1" dirty="0" smtClean="0">
              <a:solidFill>
                <a:srgbClr val="AC8CBC"/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80000"/>
              </a:lnSpc>
            </a:pPr>
            <a:endParaRPr lang="en-US" sz="3600" dirty="0" smtClean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9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AC8CBE"/>
                </a:solidFill>
                <a:latin typeface="Franklin Gothic Medium" panose="020B0603020102020204" pitchFamily="34" charset="0"/>
              </a:rPr>
              <a:t>Communication from School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87023" cy="477645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600" dirty="0" smtClean="0">
                <a:latin typeface="Franklin Gothic Medium" panose="020B0603020102020204" pitchFamily="34" charset="0"/>
              </a:rPr>
              <a:t>Staying in touch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Periodic messages about what we are learning in school</a:t>
            </a:r>
          </a:p>
          <a:p>
            <a:pPr>
              <a:lnSpc>
                <a:spcPct val="80000"/>
              </a:lnSpc>
            </a:pPr>
            <a:r>
              <a:rPr lang="en-US" sz="3600" dirty="0">
                <a:latin typeface="Franklin Gothic Medium" panose="020B0603020102020204" pitchFamily="34" charset="0"/>
              </a:rPr>
              <a:t>T</a:t>
            </a:r>
            <a:r>
              <a:rPr lang="en-US" sz="3600" dirty="0" smtClean="0">
                <a:latin typeface="Franklin Gothic Medium" panose="020B0603020102020204" pitchFamily="34" charset="0"/>
              </a:rPr>
              <a:t>ake-home stories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Take-home letters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Parent conferences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Franklin Gothic Medium" panose="020B0603020102020204" pitchFamily="34" charset="0"/>
              </a:rPr>
              <a:t>Phone calls and emails</a:t>
            </a:r>
          </a:p>
          <a:p>
            <a:pPr>
              <a:lnSpc>
                <a:spcPct val="80000"/>
              </a:lnSpc>
            </a:pPr>
            <a:endParaRPr lang="en-US" sz="3600" dirty="0" smtClean="0">
              <a:latin typeface="Franklin Gothic Medium" panose="020B0603020102020204" pitchFamily="34" charset="0"/>
            </a:endParaRPr>
          </a:p>
          <a:p>
            <a:pPr>
              <a:lnSpc>
                <a:spcPct val="80000"/>
              </a:lnSpc>
            </a:pPr>
            <a:endParaRPr lang="en-US" sz="3600" dirty="0" smtClean="0">
              <a:latin typeface="Franklin Gothic Medium" panose="020B0603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73" t="17463" r="28247" b="14030"/>
          <a:stretch/>
        </p:blipFill>
        <p:spPr bwMode="auto">
          <a:xfrm rot="575618">
            <a:off x="7956656" y="3384644"/>
            <a:ext cx="2498960" cy="2926080"/>
          </a:xfrm>
          <a:prstGeom prst="rect">
            <a:avLst/>
          </a:prstGeom>
          <a:noFill/>
          <a:ln w="28575">
            <a:solidFill>
              <a:srgbClr val="AC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9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285</Words>
  <Application>Microsoft Office PowerPoint</Application>
  <PresentationFormat>Custom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English Language Arts Program K-2</vt:lpstr>
      <vt:lpstr>Our Commitment</vt:lpstr>
      <vt:lpstr>K-2 English Language Arts</vt:lpstr>
      <vt:lpstr>Three Components</vt:lpstr>
      <vt:lpstr>Support from Home</vt:lpstr>
      <vt:lpstr>Communication from School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Craig</dc:creator>
  <cp:lastModifiedBy>Craig Family</cp:lastModifiedBy>
  <cp:revision>42</cp:revision>
  <cp:lastPrinted>2016-09-04T14:44:57Z</cp:lastPrinted>
  <dcterms:created xsi:type="dcterms:W3CDTF">2016-08-20T15:46:38Z</dcterms:created>
  <dcterms:modified xsi:type="dcterms:W3CDTF">2016-09-05T13:48:28Z</dcterms:modified>
</cp:coreProperties>
</file>