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7"/>
  </p:handoutMasterIdLst>
  <p:sldIdLst>
    <p:sldId id="256" r:id="rId2"/>
    <p:sldId id="257" r:id="rId3"/>
    <p:sldId id="258" r:id="rId4"/>
    <p:sldId id="265" r:id="rId5"/>
    <p:sldId id="259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64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651A4-D89A-40EE-BB70-8C4F2D801055}" type="datetimeFigureOut">
              <a:rPr lang="en-US" smtClean="0"/>
              <a:t>2/6/2012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FA8B4-53BA-404A-9AF8-4DF14E07DB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71311-0613-4B83-BFBA-169E8BDDD9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BBB93-D087-470E-B1EA-98695B7D87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33CA2-0927-4F33-891B-02D025FC12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8FB31-994C-4A59-B289-F5CF8D5A82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05BAB-11D4-43C4-BEE7-41BCE77FF1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775DC-9508-41C6-8E61-0C99FF8B94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EE5C0-8EDB-4718-A80A-F1D326D327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464E4-34EE-4559-A02F-ABD08F09E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F9E16-3EF1-4883-97FE-351AC7C42D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16124-8D00-49B6-96CA-22AAD239C8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B1B77-938E-471A-A1F4-9D013986D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dirty="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dirty="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47460D8-C8E3-466D-ABF7-A37F6189D9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228600" y="1981200"/>
            <a:ext cx="89154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dirty="0" smtClean="0"/>
              <a:t>CHILD DEVELOPMENT:  </a:t>
            </a:r>
            <a:br>
              <a:rPr lang="en-US" dirty="0" smtClean="0"/>
            </a:br>
            <a:r>
              <a:rPr lang="en-US" dirty="0" smtClean="0"/>
              <a:t>The study of a child from conception to age 18.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The five stages of development are: </a:t>
            </a:r>
            <a:br>
              <a:rPr lang="en-US" sz="4000" dirty="0" smtClean="0"/>
            </a:br>
            <a:r>
              <a:rPr lang="en-US" sz="4000" dirty="0" smtClean="0"/>
              <a:t>1. Infancy--birth to 12 months.</a:t>
            </a:r>
            <a:br>
              <a:rPr lang="en-US" sz="4000" dirty="0" smtClean="0"/>
            </a:br>
            <a:r>
              <a:rPr lang="en-US" sz="4000" dirty="0" smtClean="0"/>
              <a:t>2. Toddler--12 months to 3 years.</a:t>
            </a:r>
            <a:br>
              <a:rPr lang="en-US" sz="4000" dirty="0" smtClean="0"/>
            </a:br>
            <a:r>
              <a:rPr lang="en-US" sz="4000" dirty="0" smtClean="0"/>
              <a:t>3. Preschool--3 years to 6 years.</a:t>
            </a:r>
            <a:br>
              <a:rPr lang="en-US" sz="4000" dirty="0" smtClean="0"/>
            </a:br>
            <a:r>
              <a:rPr lang="en-US" sz="4000" dirty="0" smtClean="0"/>
              <a:t>4. School age--6 years to 12 years.</a:t>
            </a:r>
            <a:br>
              <a:rPr lang="en-US" sz="4000" dirty="0" smtClean="0"/>
            </a:br>
            <a:r>
              <a:rPr lang="en-US" sz="4000" dirty="0" smtClean="0"/>
              <a:t>5. Adolescents--13 years to 18 years.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dirty="0" smtClean="0"/>
              <a:t>Social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A child learning and discovering the expectations and rules for interacting with others.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dirty="0" smtClean="0"/>
              <a:t>Emotional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540750" cy="4422775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dirty="0" smtClean="0"/>
              <a:t>The ability to recognize and understand feelings and how to respond to them appropriately.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Moral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40750" cy="4422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400" dirty="0" smtClean="0"/>
              <a:t>Identifying personal values. 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It Looks Like…….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dirty="0" smtClean="0"/>
              <a:t>Create a play-dough symbol of an example of…..</a:t>
            </a:r>
          </a:p>
          <a:p>
            <a:pPr eaLnBrk="1" hangingPunct="1">
              <a:defRPr/>
            </a:pPr>
            <a:r>
              <a:rPr lang="en-US" dirty="0" smtClean="0"/>
              <a:t>Physical development</a:t>
            </a:r>
          </a:p>
          <a:p>
            <a:pPr eaLnBrk="1" hangingPunct="1">
              <a:defRPr/>
            </a:pPr>
            <a:r>
              <a:rPr lang="en-US" dirty="0" smtClean="0"/>
              <a:t>Emotional development</a:t>
            </a:r>
          </a:p>
          <a:p>
            <a:pPr eaLnBrk="1" hangingPunct="1">
              <a:defRPr/>
            </a:pPr>
            <a:r>
              <a:rPr lang="en-US" dirty="0" smtClean="0"/>
              <a:t>Social development</a:t>
            </a:r>
          </a:p>
          <a:p>
            <a:pPr eaLnBrk="1" hangingPunct="1">
              <a:defRPr/>
            </a:pPr>
            <a:r>
              <a:rPr lang="en-US" dirty="0" smtClean="0"/>
              <a:t>Cognitive development</a:t>
            </a:r>
          </a:p>
          <a:p>
            <a:pPr eaLnBrk="1" hangingPunct="1">
              <a:defRPr/>
            </a:pPr>
            <a:r>
              <a:rPr lang="en-US" dirty="0" smtClean="0"/>
              <a:t>Moral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685800"/>
            <a:ext cx="4040188" cy="56689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3200" dirty="0" smtClean="0"/>
              <a:t>a. Physical</a:t>
            </a:r>
            <a:endParaRPr lang="en-US" sz="32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32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3200" dirty="0" smtClean="0"/>
              <a:t>b. Social</a:t>
            </a:r>
            <a:endParaRPr lang="en-US" sz="32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32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3200" dirty="0" smtClean="0"/>
              <a:t>c. Emotional</a:t>
            </a:r>
            <a:endParaRPr lang="en-US" sz="32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32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3200" dirty="0" smtClean="0"/>
              <a:t>d. Cognitive</a:t>
            </a:r>
            <a:endParaRPr lang="en-US" sz="32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3200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sz="3200" dirty="0" smtClean="0"/>
              <a:t>e. Moral</a:t>
            </a:r>
            <a:endParaRPr lang="en-US" sz="3200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0800" y="0"/>
            <a:ext cx="6553200" cy="6629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a child rolling over, lifting its head, or sitting up</a:t>
            </a:r>
            <a:r>
              <a:rPr lang="en-US" dirty="0" smtClean="0"/>
              <a:t>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1100" dirty="0" smtClean="0"/>
          </a:p>
          <a:p>
            <a:pPr eaLnBrk="1" hangingPunct="1">
              <a:defRPr/>
            </a:pPr>
            <a:r>
              <a:rPr lang="en-US" sz="2800" dirty="0" smtClean="0"/>
              <a:t>a child recognizing their name or recognizing that when they shake a rattle it will make a noise.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1100" dirty="0" smtClean="0"/>
          </a:p>
          <a:p>
            <a:pPr eaLnBrk="1" hangingPunct="1">
              <a:defRPr/>
            </a:pPr>
            <a:r>
              <a:rPr lang="en-US" sz="2800" dirty="0" smtClean="0"/>
              <a:t>a child smiling at mother, learning to share a toy with a friend</a:t>
            </a:r>
            <a:r>
              <a:rPr lang="en-US" dirty="0" smtClean="0"/>
              <a:t>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1100" dirty="0" smtClean="0"/>
          </a:p>
          <a:p>
            <a:pPr eaLnBrk="1" hangingPunct="1">
              <a:defRPr/>
            </a:pPr>
            <a:r>
              <a:rPr lang="en-US" sz="2800" dirty="0" smtClean="0"/>
              <a:t>a child feeling jealousy due to a new baby in the family, feeling love for another person, being afraid of the dark.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sz="1100" dirty="0" smtClean="0"/>
          </a:p>
          <a:p>
            <a:pPr eaLnBrk="1" hangingPunct="1">
              <a:defRPr/>
            </a:pPr>
            <a:r>
              <a:rPr lang="en-US" sz="2800" dirty="0" smtClean="0"/>
              <a:t>a child knowing what’s right or wrong, being honest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0"/>
            <a:ext cx="8510588" cy="15541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u="sng" dirty="0" smtClean="0"/>
              <a:t>Why do we observe Children?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52400" y="990600"/>
            <a:ext cx="89916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gain a deeper understanding of children; how they think and feel, how they can be expected to grow and behave.</a:t>
            </a:r>
            <a:endParaRPr lang="en-US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get to know a specific child better–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the child's needs interests, skills,  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problems, and feelings.</a:t>
            </a:r>
            <a:endParaRPr lang="en-US" sz="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assess where a child is developmentally and make comparisons with other children that same 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838200"/>
            <a:ext cx="8540750" cy="5260975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u="sng" dirty="0" smtClean="0"/>
              <a:t>GROWTH</a:t>
            </a:r>
            <a:r>
              <a:rPr lang="en-US" sz="4400" dirty="0" smtClean="0"/>
              <a:t>:  A child's physical increase in size or amount that is easily observed.</a:t>
            </a:r>
          </a:p>
          <a:p>
            <a:pPr eaLnBrk="1" hangingPunct="1">
              <a:defRPr/>
            </a:pPr>
            <a:endParaRPr lang="en-US" sz="4400" dirty="0" smtClean="0"/>
          </a:p>
          <a:p>
            <a:pPr eaLnBrk="1" hangingPunct="1">
              <a:defRPr/>
            </a:pPr>
            <a:r>
              <a:rPr lang="en-US" sz="4400" u="sng" dirty="0" smtClean="0"/>
              <a:t>DEVELOPMENT</a:t>
            </a:r>
            <a:r>
              <a:rPr lang="en-US" sz="4400" dirty="0" smtClean="0"/>
              <a:t>:  The ability of a child to do things that are complex and difficult</a:t>
            </a:r>
            <a:r>
              <a:rPr lang="en-US" dirty="0" smtClean="0"/>
              <a:t>.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LAWS OF GROWTH AND DEVELOPMENT: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52400" y="1828800"/>
            <a:ext cx="8839200" cy="5029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000" dirty="0" smtClean="0"/>
              <a:t>1. Growth proceeds from head to foot-  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000" dirty="0" smtClean="0"/>
              <a:t>    lift head, pick up objects, walk to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000" dirty="0" smtClean="0"/>
              <a:t>    objects.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4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000" dirty="0" smtClean="0"/>
              <a:t>2. Growth proceeds from near to far—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000" dirty="0" smtClean="0"/>
              <a:t>from body trunk outward, scoot body, wave arms, grab object, and pick up object.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LAWS OF GROWTH AND DEVELOPMENT: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991600" cy="4422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/>
              <a:t>3. </a:t>
            </a:r>
            <a:r>
              <a:rPr lang="en-US" sz="4400" dirty="0" smtClean="0"/>
              <a:t>Growth proceeds from the simple to the complex-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400" dirty="0" smtClean="0"/>
              <a:t>   sleeping, being fed, holding the bottle, feeding self.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400" dirty="0" smtClean="0"/>
              <a:t>4. Growth is continuous and orderly—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4400" dirty="0" smtClean="0"/>
              <a:t>both legs grow at the same time and rate.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dirty="0" smtClean="0"/>
              <a:t>GENERALIZATIONS OF GROWTH AND DEVELOPMENT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676400"/>
            <a:ext cx="8540750" cy="5181600"/>
          </a:xfrm>
        </p:spPr>
        <p:txBody>
          <a:bodyPr/>
          <a:lstStyle/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dirty="0" smtClean="0"/>
              <a:t>Each child grows in his/her own unique way.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dirty="0" smtClean="0"/>
              <a:t>Every individual normally passes through every stage of development.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dirty="0" smtClean="0"/>
              <a:t>Growth is complex. All of its aspects are closely interrelated.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en-US" sz="2800" dirty="0" smtClean="0"/>
              <a:t>Growth is predictable since individual differences remain constant.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457200"/>
            <a:ext cx="8510588" cy="13255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 smtClean="0"/>
              <a:t>GENERALIZATIONS OF GROWTH AND DEVELOPMENT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057400"/>
            <a:ext cx="8540750" cy="4495800"/>
          </a:xfrm>
        </p:spPr>
        <p:txBody>
          <a:bodyPr/>
          <a:lstStyle/>
          <a:p>
            <a:pPr marL="514350" indent="-514350" eaLnBrk="1" hangingPunct="1">
              <a:lnSpc>
                <a:spcPct val="150000"/>
              </a:lnSpc>
              <a:buFont typeface="+mj-lt"/>
              <a:buAutoNum type="arabicPeriod" startAt="5"/>
              <a:defRPr/>
            </a:pPr>
            <a:r>
              <a:rPr lang="en-US" dirty="0" smtClean="0"/>
              <a:t>Children's concepts grow out of their experiences.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 startAt="5"/>
              <a:defRPr/>
            </a:pPr>
            <a:r>
              <a:rPr lang="en-US" dirty="0" smtClean="0"/>
              <a:t>Experimentation is an important part of learning.</a:t>
            </a: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rabicPeriod" startAt="5"/>
              <a:defRPr/>
            </a:pPr>
            <a:r>
              <a:rPr lang="en-US" dirty="0" smtClean="0"/>
              <a:t>The urge to grow is innate.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Areas of Development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en-US" dirty="0" smtClean="0"/>
              <a:t>PHYSICAL DEVELOPMENT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en-US" dirty="0" smtClean="0"/>
              <a:t>COGNITIVE DEVELOPMENT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en-US" dirty="0" smtClean="0"/>
              <a:t>SOCIAL DEVELOPMENT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en-US" dirty="0" smtClean="0"/>
              <a:t>EMOTIONAL DEVELOPMENT</a:t>
            </a:r>
          </a:p>
          <a:p>
            <a:pPr eaLnBrk="1" hangingPunct="1">
              <a:lnSpc>
                <a:spcPct val="200000"/>
              </a:lnSpc>
              <a:defRPr/>
            </a:pPr>
            <a:r>
              <a:rPr lang="en-US" dirty="0" smtClean="0"/>
              <a:t>MORAL DEVELOPMENT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dirty="0" smtClean="0"/>
              <a:t>Physical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Includes muscle coordination and control, growth in size and in proportion.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dirty="0" smtClean="0"/>
              <a:t>Cognitive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/>
              <a:t>The ability of the brain or mind to take in and process information.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602</TotalTime>
  <Words>473</Words>
  <Application>Microsoft Office PowerPoint</Application>
  <PresentationFormat>On-screen Show (4:3)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Wingdings</vt:lpstr>
      <vt:lpstr>Calibri</vt:lpstr>
      <vt:lpstr>Clouds</vt:lpstr>
      <vt:lpstr>  CHILD DEVELOPMENT:   The study of a child from conception to age 18.   The five stages of development are:  1. Infancy--birth to 12 months. 2. Toddler--12 months to 3 years. 3. Preschool--3 years to 6 years. 4. School age--6 years to 12 years. 5. Adolescents--13 years to 18 years.</vt:lpstr>
      <vt:lpstr>Slide 2</vt:lpstr>
      <vt:lpstr> LAWS OF GROWTH AND DEVELOPMENT: </vt:lpstr>
      <vt:lpstr>LAWS OF GROWTH AND DEVELOPMENT:</vt:lpstr>
      <vt:lpstr>GENERALIZATIONS OF GROWTH AND DEVELOPMENT</vt:lpstr>
      <vt:lpstr>GENERALIZATIONS OF GROWTH AND DEVELOPMENT</vt:lpstr>
      <vt:lpstr>Areas of Development</vt:lpstr>
      <vt:lpstr>Physical development</vt:lpstr>
      <vt:lpstr>Cognitive Development</vt:lpstr>
      <vt:lpstr>Social Development</vt:lpstr>
      <vt:lpstr>Emotional Development</vt:lpstr>
      <vt:lpstr>Moral Development</vt:lpstr>
      <vt:lpstr>It Looks Like…….</vt:lpstr>
      <vt:lpstr>Slide 14</vt:lpstr>
      <vt:lpstr>Why do we observe Children? </vt:lpstr>
    </vt:vector>
  </TitlesOfParts>
  <Company>Cortland City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ITS</dc:creator>
  <cp:lastModifiedBy>Cortland City School District</cp:lastModifiedBy>
  <cp:revision>68</cp:revision>
  <dcterms:created xsi:type="dcterms:W3CDTF">2009-09-11T13:08:54Z</dcterms:created>
  <dcterms:modified xsi:type="dcterms:W3CDTF">2012-02-06T20:17:13Z</dcterms:modified>
</cp:coreProperties>
</file>