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474" r:id="rId2"/>
    <p:sldId id="468" r:id="rId3"/>
    <p:sldId id="465" r:id="rId4"/>
    <p:sldId id="466" r:id="rId5"/>
    <p:sldId id="267" r:id="rId6"/>
    <p:sldId id="404" r:id="rId7"/>
    <p:sldId id="411" r:id="rId8"/>
    <p:sldId id="287" r:id="rId9"/>
    <p:sldId id="412" r:id="rId10"/>
    <p:sldId id="406" r:id="rId11"/>
    <p:sldId id="407" r:id="rId12"/>
    <p:sldId id="403" r:id="rId13"/>
    <p:sldId id="430" r:id="rId14"/>
    <p:sldId id="431" r:id="rId15"/>
    <p:sldId id="432" r:id="rId16"/>
    <p:sldId id="434" r:id="rId17"/>
    <p:sldId id="435" r:id="rId18"/>
    <p:sldId id="436" r:id="rId19"/>
    <p:sldId id="433" r:id="rId20"/>
    <p:sldId id="453" r:id="rId21"/>
    <p:sldId id="454" r:id="rId22"/>
    <p:sldId id="482" r:id="rId23"/>
    <p:sldId id="489" r:id="rId24"/>
    <p:sldId id="277" r:id="rId25"/>
    <p:sldId id="413" r:id="rId26"/>
    <p:sldId id="477" r:id="rId27"/>
    <p:sldId id="490" r:id="rId28"/>
    <p:sldId id="414" r:id="rId29"/>
    <p:sldId id="415" r:id="rId30"/>
    <p:sldId id="416" r:id="rId31"/>
    <p:sldId id="417" r:id="rId32"/>
    <p:sldId id="418" r:id="rId33"/>
    <p:sldId id="419" r:id="rId34"/>
    <p:sldId id="422" r:id="rId35"/>
    <p:sldId id="481" r:id="rId36"/>
    <p:sldId id="475" r:id="rId37"/>
    <p:sldId id="452" r:id="rId38"/>
    <p:sldId id="484" r:id="rId39"/>
    <p:sldId id="424" r:id="rId40"/>
    <p:sldId id="425" r:id="rId41"/>
    <p:sldId id="426" r:id="rId42"/>
    <p:sldId id="427" r:id="rId43"/>
    <p:sldId id="485" r:id="rId44"/>
    <p:sldId id="491" r:id="rId45"/>
    <p:sldId id="445" r:id="rId46"/>
    <p:sldId id="441" r:id="rId47"/>
    <p:sldId id="486" r:id="rId48"/>
    <p:sldId id="449" r:id="rId49"/>
    <p:sldId id="483" r:id="rId50"/>
    <p:sldId id="492" r:id="rId51"/>
    <p:sldId id="461" r:id="rId52"/>
    <p:sldId id="458" r:id="rId53"/>
    <p:sldId id="487" r:id="rId54"/>
    <p:sldId id="463" r:id="rId55"/>
    <p:sldId id="488" r:id="rId56"/>
    <p:sldId id="471" r:id="rId57"/>
    <p:sldId id="472" r:id="rId58"/>
    <p:sldId id="480" r:id="rId59"/>
  </p:sldIdLst>
  <p:sldSz cx="9144000" cy="6858000" type="screen4x3"/>
  <p:notesSz cx="6858000" cy="9144000"/>
  <p:custDataLst>
    <p:tags r:id="rId61"/>
  </p:custDataLst>
  <p:defaultTextStyle>
    <a:defPPr>
      <a:defRPr lang="en-US"/>
    </a:defPPr>
    <a:lvl1pPr algn="ctr" rtl="0" fontAlgn="base">
      <a:spcBef>
        <a:spcPct val="0"/>
      </a:spcBef>
      <a:spcAft>
        <a:spcPct val="0"/>
      </a:spcAft>
      <a:defRPr sz="3600" b="1" kern="1200">
        <a:solidFill>
          <a:srgbClr val="FF0000"/>
        </a:solidFill>
        <a:latin typeface="Arial" charset="0"/>
        <a:ea typeface="+mn-ea"/>
        <a:cs typeface="+mn-cs"/>
      </a:defRPr>
    </a:lvl1pPr>
    <a:lvl2pPr marL="457200" algn="ctr" rtl="0" fontAlgn="base">
      <a:spcBef>
        <a:spcPct val="0"/>
      </a:spcBef>
      <a:spcAft>
        <a:spcPct val="0"/>
      </a:spcAft>
      <a:defRPr sz="3600" b="1" kern="1200">
        <a:solidFill>
          <a:srgbClr val="FF0000"/>
        </a:solidFill>
        <a:latin typeface="Arial" charset="0"/>
        <a:ea typeface="+mn-ea"/>
        <a:cs typeface="+mn-cs"/>
      </a:defRPr>
    </a:lvl2pPr>
    <a:lvl3pPr marL="914400" algn="ctr" rtl="0" fontAlgn="base">
      <a:spcBef>
        <a:spcPct val="0"/>
      </a:spcBef>
      <a:spcAft>
        <a:spcPct val="0"/>
      </a:spcAft>
      <a:defRPr sz="3600" b="1" kern="1200">
        <a:solidFill>
          <a:srgbClr val="FF0000"/>
        </a:solidFill>
        <a:latin typeface="Arial" charset="0"/>
        <a:ea typeface="+mn-ea"/>
        <a:cs typeface="+mn-cs"/>
      </a:defRPr>
    </a:lvl3pPr>
    <a:lvl4pPr marL="1371600" algn="ctr" rtl="0" fontAlgn="base">
      <a:spcBef>
        <a:spcPct val="0"/>
      </a:spcBef>
      <a:spcAft>
        <a:spcPct val="0"/>
      </a:spcAft>
      <a:defRPr sz="3600" b="1" kern="1200">
        <a:solidFill>
          <a:srgbClr val="FF0000"/>
        </a:solidFill>
        <a:latin typeface="Arial" charset="0"/>
        <a:ea typeface="+mn-ea"/>
        <a:cs typeface="+mn-cs"/>
      </a:defRPr>
    </a:lvl4pPr>
    <a:lvl5pPr marL="1828800" algn="ctr" rtl="0" fontAlgn="base">
      <a:spcBef>
        <a:spcPct val="0"/>
      </a:spcBef>
      <a:spcAft>
        <a:spcPct val="0"/>
      </a:spcAft>
      <a:defRPr sz="3600" b="1" kern="1200">
        <a:solidFill>
          <a:srgbClr val="FF0000"/>
        </a:solidFill>
        <a:latin typeface="Arial" charset="0"/>
        <a:ea typeface="+mn-ea"/>
        <a:cs typeface="+mn-cs"/>
      </a:defRPr>
    </a:lvl5pPr>
    <a:lvl6pPr marL="2286000" algn="l" defTabSz="914400" rtl="0" eaLnBrk="1" latinLnBrk="0" hangingPunct="1">
      <a:defRPr sz="3600" b="1" kern="1200">
        <a:solidFill>
          <a:srgbClr val="FF0000"/>
        </a:solidFill>
        <a:latin typeface="Arial" charset="0"/>
        <a:ea typeface="+mn-ea"/>
        <a:cs typeface="+mn-cs"/>
      </a:defRPr>
    </a:lvl6pPr>
    <a:lvl7pPr marL="2743200" algn="l" defTabSz="914400" rtl="0" eaLnBrk="1" latinLnBrk="0" hangingPunct="1">
      <a:defRPr sz="3600" b="1" kern="1200">
        <a:solidFill>
          <a:srgbClr val="FF0000"/>
        </a:solidFill>
        <a:latin typeface="Arial" charset="0"/>
        <a:ea typeface="+mn-ea"/>
        <a:cs typeface="+mn-cs"/>
      </a:defRPr>
    </a:lvl7pPr>
    <a:lvl8pPr marL="3200400" algn="l" defTabSz="914400" rtl="0" eaLnBrk="1" latinLnBrk="0" hangingPunct="1">
      <a:defRPr sz="3600" b="1" kern="1200">
        <a:solidFill>
          <a:srgbClr val="FF0000"/>
        </a:solidFill>
        <a:latin typeface="Arial" charset="0"/>
        <a:ea typeface="+mn-ea"/>
        <a:cs typeface="+mn-cs"/>
      </a:defRPr>
    </a:lvl8pPr>
    <a:lvl9pPr marL="3657600" algn="l" defTabSz="914400" rtl="0" eaLnBrk="1" latinLnBrk="0" hangingPunct="1">
      <a:defRPr sz="3600" b="1" kern="1200">
        <a:solidFill>
          <a:srgbClr val="FF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99CCFF"/>
    <a:srgbClr val="0066CC"/>
    <a:srgbClr val="FFFF66"/>
    <a:srgbClr val="FF0000"/>
    <a:srgbClr val="FFBA75"/>
    <a:srgbClr val="D9ECFF"/>
    <a:srgbClr val="FFCDCD"/>
    <a:srgbClr val="FFB3B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986" autoAdjust="0"/>
    <p:restoredTop sz="81190" autoAdjust="0"/>
  </p:normalViewPr>
  <p:slideViewPr>
    <p:cSldViewPr>
      <p:cViewPr>
        <p:scale>
          <a:sx n="50" d="100"/>
          <a:sy n="50" d="100"/>
        </p:scale>
        <p:origin x="-1464" y="-300"/>
      </p:cViewPr>
      <p:guideLst>
        <p:guide orient="horz" pos="2064"/>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6144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2E86771A-C7E6-4809-906D-A1FD0F098394}"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E5CEB636-1799-4D16-9894-C3CF57856DAE}" type="slidenum">
              <a:rPr lang="en-US" smtClean="0"/>
              <a:pPr/>
              <a:t>5</a:t>
            </a:fld>
            <a:endParaRPr lang="en-US" smtClean="0"/>
          </a:p>
        </p:txBody>
      </p:sp>
      <p:sp>
        <p:nvSpPr>
          <p:cNvPr id="62467" name="Rectangle 2"/>
          <p:cNvSpPr>
            <a:spLocks noGrp="1" noRot="1" noChangeAspect="1" noChangeArrowheads="1" noTextEdit="1"/>
          </p:cNvSpPr>
          <p:nvPr>
            <p:ph type="sldImg"/>
          </p:nvPr>
        </p:nvSpPr>
        <p:spPr>
          <a:xfrm>
            <a:off x="1144588" y="685800"/>
            <a:ext cx="4572000" cy="3429000"/>
          </a:xfrm>
          <a:ln/>
        </p:spPr>
      </p:sp>
      <p:sp>
        <p:nvSpPr>
          <p:cNvPr id="62468" name="Rectangle 3"/>
          <p:cNvSpPr>
            <a:spLocks noGrp="1" noChangeArrowheads="1"/>
          </p:cNvSpPr>
          <p:nvPr>
            <p:ph type="body" idx="1"/>
          </p:nvPr>
        </p:nvSpPr>
        <p:spPr>
          <a:noFill/>
          <a:ln/>
        </p:spPr>
        <p:txBody>
          <a:bodyPr lIns="91432" tIns="45716" rIns="91432" bIns="45716"/>
          <a:lstStyle/>
          <a:p>
            <a:pPr eaLnBrk="1" hangingPunct="1"/>
            <a:r>
              <a:rPr lang="en-US" smtClean="0"/>
              <a:t>Here is what we’ll be covering today from the Selected Consumer Messages from Choose MyPlate. Find more information, check ChooseMyPlate.gov</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80DCF55F-EE77-43FA-8D5F-D2328EFCEF9C}" type="slidenum">
              <a:rPr lang="en-US" smtClean="0"/>
              <a:pPr/>
              <a:t>14</a:t>
            </a:fld>
            <a:endParaRPr lang="en-US" smtClean="0"/>
          </a:p>
        </p:txBody>
      </p:sp>
      <p:sp>
        <p:nvSpPr>
          <p:cNvPr id="71683" name="Rectangle 2"/>
          <p:cNvSpPr>
            <a:spLocks noGrp="1" noRot="1" noChangeAspect="1" noChangeArrowheads="1" noTextEdit="1"/>
          </p:cNvSpPr>
          <p:nvPr>
            <p:ph type="sldImg"/>
          </p:nvPr>
        </p:nvSpPr>
        <p:spPr>
          <a:xfrm>
            <a:off x="1144588" y="685800"/>
            <a:ext cx="4572000" cy="3429000"/>
          </a:xfrm>
          <a:ln/>
        </p:spPr>
      </p:sp>
      <p:sp>
        <p:nvSpPr>
          <p:cNvPr id="71684" name="Rectangle 3"/>
          <p:cNvSpPr>
            <a:spLocks noGrp="1" noChangeArrowheads="1"/>
          </p:cNvSpPr>
          <p:nvPr>
            <p:ph type="body" idx="1"/>
          </p:nvPr>
        </p:nvSpPr>
        <p:spPr>
          <a:noFill/>
          <a:ln/>
        </p:spPr>
        <p:txBody>
          <a:bodyPr lIns="91432" tIns="45716" rIns="91432" bIns="45716"/>
          <a:lstStyle/>
          <a:p>
            <a:pPr eaLnBrk="1" hangingPunct="1"/>
            <a:r>
              <a:rPr lang="en-US" smtClean="0"/>
              <a:t>NOTE: This slide is for illustration purposes only. In real life, raw meat would not be placed next to foods that would be eaten uncooked.</a:t>
            </a:r>
          </a:p>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D0DB0BF-14FB-4875-BE1D-E3E1B1443556}" type="slidenum">
              <a:rPr lang="en-US" smtClean="0"/>
              <a:pPr/>
              <a:t>15</a:t>
            </a:fld>
            <a:endParaRPr lang="en-US" smtClean="0"/>
          </a:p>
        </p:txBody>
      </p:sp>
      <p:sp>
        <p:nvSpPr>
          <p:cNvPr id="72707" name="Rectangle 2"/>
          <p:cNvSpPr>
            <a:spLocks noGrp="1" noRot="1" noChangeAspect="1" noChangeArrowheads="1" noTextEdit="1"/>
          </p:cNvSpPr>
          <p:nvPr>
            <p:ph type="sldImg"/>
          </p:nvPr>
        </p:nvSpPr>
        <p:spPr>
          <a:xfrm>
            <a:off x="1144588" y="685800"/>
            <a:ext cx="4572000" cy="3429000"/>
          </a:xfrm>
          <a:ln/>
        </p:spPr>
      </p:sp>
      <p:sp>
        <p:nvSpPr>
          <p:cNvPr id="72708" name="Rectangle 3"/>
          <p:cNvSpPr>
            <a:spLocks noGrp="1" noChangeArrowheads="1"/>
          </p:cNvSpPr>
          <p:nvPr>
            <p:ph type="body" idx="1"/>
          </p:nvPr>
        </p:nvSpPr>
        <p:spPr>
          <a:noFill/>
          <a:ln/>
        </p:spPr>
        <p:txBody>
          <a:bodyPr lIns="91432" tIns="45716" rIns="91432" bIns="45716"/>
          <a:lstStyle/>
          <a:p>
            <a:pPr eaLnBrk="1" hangingPunct="1">
              <a:buClr>
                <a:srgbClr val="D12205"/>
              </a:buClr>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7110AFFE-FE8C-4370-BC0A-7C405D9DABB7}" type="slidenum">
              <a:rPr lang="en-US" smtClean="0"/>
              <a:pPr/>
              <a:t>16</a:t>
            </a:fld>
            <a:endParaRPr lang="en-US" smtClean="0"/>
          </a:p>
        </p:txBody>
      </p:sp>
      <p:sp>
        <p:nvSpPr>
          <p:cNvPr id="73731" name="Rectangle 2"/>
          <p:cNvSpPr>
            <a:spLocks noGrp="1" noRot="1" noChangeAspect="1" noChangeArrowheads="1" noTextEdit="1"/>
          </p:cNvSpPr>
          <p:nvPr>
            <p:ph type="sldImg"/>
          </p:nvPr>
        </p:nvSpPr>
        <p:spPr>
          <a:xfrm>
            <a:off x="1144588" y="685800"/>
            <a:ext cx="4572000" cy="3429000"/>
          </a:xfrm>
          <a:ln/>
        </p:spPr>
      </p:sp>
      <p:sp>
        <p:nvSpPr>
          <p:cNvPr id="73732" name="Rectangle 3"/>
          <p:cNvSpPr>
            <a:spLocks noGrp="1" noChangeArrowheads="1"/>
          </p:cNvSpPr>
          <p:nvPr>
            <p:ph type="body" idx="1"/>
          </p:nvPr>
        </p:nvSpPr>
        <p:spPr>
          <a:noFill/>
          <a:ln/>
        </p:spPr>
        <p:txBody>
          <a:bodyPr lIns="91432" tIns="45716" rIns="91432" bIns="45716"/>
          <a:lstStyle/>
          <a:p>
            <a:pPr eaLnBrk="1" hangingPunct="1">
              <a:lnSpc>
                <a:spcPct val="80000"/>
              </a:lnSpc>
            </a:pPr>
            <a:r>
              <a:rPr lang="en-US" sz="1000" smtClean="0"/>
              <a:t>This figure illustrates the concept of nutrient-dense foods comparing a baked form of chicken with a breaded and fried form.</a:t>
            </a:r>
          </a:p>
          <a:p>
            <a:pPr eaLnBrk="1" hangingPunct="1">
              <a:lnSpc>
                <a:spcPct val="80000"/>
              </a:lnSpc>
            </a:pPr>
            <a:endParaRPr lang="en-US" sz="1000" smtClean="0"/>
          </a:p>
          <a:p>
            <a:pPr eaLnBrk="1" hangingPunct="1">
              <a:lnSpc>
                <a:spcPct val="80000"/>
              </a:lnSpc>
            </a:pPr>
            <a:r>
              <a:rPr lang="en-US" sz="1000" smtClean="0"/>
              <a:t>Data from the U.S. Department of Agriculture, Agricultural Research Service, Food and Nutrient Database for Dietary Studies 4.1. http:// www.ars.usda.gov/Services/doc</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C12717DA-1D61-4149-89E8-21B71FDBD950}" type="slidenum">
              <a:rPr lang="en-US" smtClean="0"/>
              <a:pPr/>
              <a:t>17</a:t>
            </a:fld>
            <a:endParaRPr lang="en-US" smtClean="0"/>
          </a:p>
        </p:txBody>
      </p:sp>
      <p:sp>
        <p:nvSpPr>
          <p:cNvPr id="74755" name="Rectangle 2"/>
          <p:cNvSpPr>
            <a:spLocks noGrp="1" noRot="1" noChangeAspect="1" noChangeArrowheads="1" noTextEdit="1"/>
          </p:cNvSpPr>
          <p:nvPr>
            <p:ph type="sldImg"/>
          </p:nvPr>
        </p:nvSpPr>
        <p:spPr>
          <a:xfrm>
            <a:off x="1144588" y="685800"/>
            <a:ext cx="4572000" cy="3429000"/>
          </a:xfrm>
          <a:ln/>
        </p:spPr>
      </p:sp>
      <p:sp>
        <p:nvSpPr>
          <p:cNvPr id="74756" name="Rectangle 3"/>
          <p:cNvSpPr>
            <a:spLocks noGrp="1" noChangeArrowheads="1"/>
          </p:cNvSpPr>
          <p:nvPr>
            <p:ph type="body" idx="1"/>
          </p:nvPr>
        </p:nvSpPr>
        <p:spPr>
          <a:noFill/>
          <a:ln/>
        </p:spPr>
        <p:txBody>
          <a:bodyPr lIns="91432" tIns="45716" rIns="91432" bIns="45716"/>
          <a:lstStyle/>
          <a:p>
            <a:pPr eaLnBrk="1" hangingPunct="1">
              <a:lnSpc>
                <a:spcPct val="80000"/>
              </a:lnSpc>
            </a:pPr>
            <a:r>
              <a:rPr lang="en-US" sz="1000" smtClean="0"/>
              <a:t>This slide illustrates the added calories from added sugar.</a:t>
            </a:r>
          </a:p>
          <a:p>
            <a:pPr eaLnBrk="1" hangingPunct="1">
              <a:lnSpc>
                <a:spcPct val="80000"/>
              </a:lnSpc>
            </a:pPr>
            <a:endParaRPr lang="en-US" sz="1000" smtClean="0"/>
          </a:p>
          <a:p>
            <a:pPr eaLnBrk="1" hangingPunct="1">
              <a:lnSpc>
                <a:spcPct val="80000"/>
              </a:lnSpc>
            </a:pPr>
            <a:r>
              <a:rPr lang="en-US" sz="1000" smtClean="0"/>
              <a:t>Source: Based on data from the U.S. Department of Agriculture, Agricultural Research Service, Food and Nutrient Database for Dietary Studies 4.1. http:// www.ars.usda.gov/Services/doc</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1F80574E-52C4-47A2-B9D5-3355C5FA8F8D}" type="slidenum">
              <a:rPr lang="en-US" smtClean="0"/>
              <a:pPr/>
              <a:t>18</a:t>
            </a:fld>
            <a:endParaRPr lang="en-US" smtClean="0"/>
          </a:p>
        </p:txBody>
      </p:sp>
      <p:sp>
        <p:nvSpPr>
          <p:cNvPr id="75779" name="Rectangle 2"/>
          <p:cNvSpPr>
            <a:spLocks noGrp="1" noRot="1" noChangeAspect="1" noChangeArrowheads="1" noTextEdit="1"/>
          </p:cNvSpPr>
          <p:nvPr>
            <p:ph type="sldImg"/>
          </p:nvPr>
        </p:nvSpPr>
        <p:spPr>
          <a:xfrm>
            <a:off x="1144588" y="685800"/>
            <a:ext cx="4572000" cy="3429000"/>
          </a:xfrm>
          <a:ln/>
        </p:spPr>
      </p:sp>
      <p:sp>
        <p:nvSpPr>
          <p:cNvPr id="75780" name="Rectangle 3"/>
          <p:cNvSpPr>
            <a:spLocks noGrp="1" noChangeArrowheads="1"/>
          </p:cNvSpPr>
          <p:nvPr>
            <p:ph type="body" idx="1"/>
          </p:nvPr>
        </p:nvSpPr>
        <p:spPr>
          <a:noFill/>
          <a:ln/>
        </p:spPr>
        <p:txBody>
          <a:bodyPr lIns="91432" tIns="45716" rIns="91432" bIns="45716"/>
          <a:lstStyle/>
          <a:p>
            <a:pPr eaLnBrk="1" hangingPunct="1">
              <a:lnSpc>
                <a:spcPct val="80000"/>
              </a:lnSpc>
            </a:pPr>
            <a:r>
              <a:rPr lang="en-US" sz="1000" smtClean="0"/>
              <a:t>This figure illustrates the concept of nutrient-dense foods comparing a leaner form of meat with a form containing more fat.</a:t>
            </a:r>
          </a:p>
          <a:p>
            <a:pPr eaLnBrk="1" hangingPunct="1">
              <a:lnSpc>
                <a:spcPct val="80000"/>
              </a:lnSpc>
            </a:pPr>
            <a:endParaRPr lang="en-US" sz="1000" smtClean="0"/>
          </a:p>
          <a:p>
            <a:pPr eaLnBrk="1" hangingPunct="1">
              <a:lnSpc>
                <a:spcPct val="80000"/>
              </a:lnSpc>
            </a:pPr>
            <a:r>
              <a:rPr lang="en-US" sz="1000" smtClean="0"/>
              <a:t>Source: Based on data from the U.S. Department of Agriculture, Agricultural Research Service, Food and Nutrient Database for Dietary Studies 4.1. http:// www.ars.usda.gov/Services/doc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A5461CF2-649F-4191-A509-B11CAA5616BF}" type="slidenum">
              <a:rPr lang="en-US" smtClean="0"/>
              <a:pPr/>
              <a:t>19</a:t>
            </a:fld>
            <a:endParaRPr lang="en-US" smtClean="0"/>
          </a:p>
        </p:txBody>
      </p:sp>
      <p:sp>
        <p:nvSpPr>
          <p:cNvPr id="76803" name="Rectangle 2"/>
          <p:cNvSpPr>
            <a:spLocks noGrp="1" noRot="1" noChangeAspect="1" noChangeArrowheads="1" noTextEdit="1"/>
          </p:cNvSpPr>
          <p:nvPr>
            <p:ph type="sldImg"/>
          </p:nvPr>
        </p:nvSpPr>
        <p:spPr>
          <a:xfrm>
            <a:off x="1144588" y="685800"/>
            <a:ext cx="4572000" cy="3429000"/>
          </a:xfrm>
          <a:ln/>
        </p:spPr>
      </p:sp>
      <p:sp>
        <p:nvSpPr>
          <p:cNvPr id="76804" name="Rectangle 3"/>
          <p:cNvSpPr>
            <a:spLocks noGrp="1" noChangeArrowheads="1"/>
          </p:cNvSpPr>
          <p:nvPr>
            <p:ph type="body" idx="1"/>
          </p:nvPr>
        </p:nvSpPr>
        <p:spPr>
          <a:noFill/>
          <a:ln/>
        </p:spPr>
        <p:txBody>
          <a:bodyPr lIns="91432" tIns="45716" rIns="91432" bIns="45716"/>
          <a:lstStyle/>
          <a:p>
            <a:pPr eaLnBrk="1" hangingPunct="1">
              <a:buClr>
                <a:srgbClr val="D12205"/>
              </a:buClr>
            </a:pPr>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AE5D2E62-BF38-44F2-989E-8145FDC427B8}" type="slidenum">
              <a:rPr lang="en-US" smtClean="0"/>
              <a:pPr/>
              <a:t>20</a:t>
            </a:fld>
            <a:endParaRPr lang="en-US" smtClean="0"/>
          </a:p>
        </p:txBody>
      </p:sp>
      <p:sp>
        <p:nvSpPr>
          <p:cNvPr id="77827" name="Rectangle 2"/>
          <p:cNvSpPr>
            <a:spLocks noGrp="1" noRot="1" noChangeAspect="1" noChangeArrowheads="1" noTextEdit="1"/>
          </p:cNvSpPr>
          <p:nvPr>
            <p:ph type="sldImg"/>
          </p:nvPr>
        </p:nvSpPr>
        <p:spPr>
          <a:xfrm>
            <a:off x="1144588" y="685800"/>
            <a:ext cx="4572000" cy="3429000"/>
          </a:xfrm>
          <a:ln/>
        </p:spPr>
      </p:sp>
      <p:sp>
        <p:nvSpPr>
          <p:cNvPr id="77828" name="Rectangle 3"/>
          <p:cNvSpPr>
            <a:spLocks noGrp="1" noChangeArrowheads="1"/>
          </p:cNvSpPr>
          <p:nvPr>
            <p:ph type="body" idx="1"/>
          </p:nvPr>
        </p:nvSpPr>
        <p:spPr>
          <a:noFill/>
          <a:ln/>
        </p:spPr>
        <p:txBody>
          <a:bodyPr lIns="91432" tIns="45716" rIns="91432" bIns="45716"/>
          <a:lstStyle/>
          <a:p>
            <a:pPr eaLnBrk="1" hangingPunct="1"/>
            <a:r>
              <a:rPr lang="en-US" smtClean="0"/>
              <a:t>Sometimes when people see the word “sugar” on the Nutrition Facts Label of a food that has “naturally occurring” sugar, such as milk,  fruit, or some vegetables, they may feel they shouldn’t eat it. However, unless a person had to monitor total carbohydrate, it is the “added” sugars that are the concern of the DGA2010.</a:t>
            </a:r>
          </a:p>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9FD61ED7-0518-408F-AA00-56FB164DD930}" type="slidenum">
              <a:rPr lang="en-US" smtClean="0"/>
              <a:pPr/>
              <a:t>21</a:t>
            </a:fld>
            <a:endParaRPr lang="en-US" smtClean="0"/>
          </a:p>
        </p:txBody>
      </p:sp>
      <p:sp>
        <p:nvSpPr>
          <p:cNvPr id="78851" name="Rectangle 2"/>
          <p:cNvSpPr>
            <a:spLocks noGrp="1" noRot="1" noChangeAspect="1" noChangeArrowheads="1" noTextEdit="1"/>
          </p:cNvSpPr>
          <p:nvPr>
            <p:ph type="sldImg"/>
          </p:nvPr>
        </p:nvSpPr>
        <p:spPr>
          <a:xfrm>
            <a:off x="1144588" y="685800"/>
            <a:ext cx="4572000" cy="3429000"/>
          </a:xfrm>
          <a:ln/>
        </p:spPr>
      </p:sp>
      <p:sp>
        <p:nvSpPr>
          <p:cNvPr id="78852" name="Rectangle 3"/>
          <p:cNvSpPr>
            <a:spLocks noGrp="1" noChangeArrowheads="1"/>
          </p:cNvSpPr>
          <p:nvPr>
            <p:ph type="body" idx="1"/>
          </p:nvPr>
        </p:nvSpPr>
        <p:spPr>
          <a:noFill/>
          <a:ln/>
        </p:spPr>
        <p:txBody>
          <a:bodyPr lIns="91432" tIns="45716" rIns="91432" bIns="45716"/>
          <a:lstStyle/>
          <a:p>
            <a:pPr eaLnBrk="1" hangingPunct="1"/>
            <a:endParaRPr lang="en-US" smtClean="0"/>
          </a:p>
          <a:p>
            <a:pPr eaLnBrk="1" hangingPunct="1"/>
            <a:endParaRPr lang="en-US" smtClean="0"/>
          </a:p>
          <a:p>
            <a:pPr eaLnBrk="1" hangingPunct="1"/>
            <a:endParaRPr lang="en-US" smtClean="0"/>
          </a:p>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F46A7A1B-3C52-43A0-BC10-13312C8D5EB6}" type="slidenum">
              <a:rPr lang="en-US" smtClean="0"/>
              <a:pPr/>
              <a:t>22</a:t>
            </a:fld>
            <a:endParaRPr lang="en-US" smtClean="0"/>
          </a:p>
        </p:txBody>
      </p:sp>
      <p:sp>
        <p:nvSpPr>
          <p:cNvPr id="79875" name="Rectangle 2"/>
          <p:cNvSpPr>
            <a:spLocks noGrp="1" noRot="1" noChangeAspect="1" noChangeArrowheads="1" noTextEdit="1"/>
          </p:cNvSpPr>
          <p:nvPr>
            <p:ph type="sldImg"/>
          </p:nvPr>
        </p:nvSpPr>
        <p:spPr>
          <a:xfrm>
            <a:off x="1144588" y="685800"/>
            <a:ext cx="4572000" cy="3429000"/>
          </a:xfrm>
          <a:ln/>
        </p:spPr>
      </p:sp>
      <p:sp>
        <p:nvSpPr>
          <p:cNvPr id="79876"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4633738-B3C8-4D8F-B6F7-8BF74234E578}" type="slidenum">
              <a:rPr lang="en-US" smtClean="0"/>
              <a:pPr/>
              <a:t>23</a:t>
            </a:fld>
            <a:endParaRPr lang="en-US" smtClean="0"/>
          </a:p>
        </p:txBody>
      </p:sp>
      <p:sp>
        <p:nvSpPr>
          <p:cNvPr id="80899" name="Rectangle 2"/>
          <p:cNvSpPr>
            <a:spLocks noGrp="1" noRot="1" noChangeAspect="1" noChangeArrowheads="1" noTextEdit="1"/>
          </p:cNvSpPr>
          <p:nvPr>
            <p:ph type="sldImg"/>
          </p:nvPr>
        </p:nvSpPr>
        <p:spPr>
          <a:xfrm>
            <a:off x="1144588" y="685800"/>
            <a:ext cx="4572000" cy="3429000"/>
          </a:xfrm>
          <a:ln/>
        </p:spPr>
      </p:sp>
      <p:sp>
        <p:nvSpPr>
          <p:cNvPr id="80900" name="Rectangle 3"/>
          <p:cNvSpPr>
            <a:spLocks noGrp="1" noChangeArrowheads="1"/>
          </p:cNvSpPr>
          <p:nvPr>
            <p:ph type="body" idx="1"/>
          </p:nvPr>
        </p:nvSpPr>
        <p:spPr>
          <a:noFill/>
          <a:ln/>
        </p:spPr>
        <p:txBody>
          <a:bodyPr lIns="91432" tIns="45716" rIns="91432" bIns="45716"/>
          <a:lstStyle/>
          <a:p>
            <a:pPr eaLnBrk="1" hangingPunct="1"/>
            <a:r>
              <a:rPr lang="en-US" smtClean="0"/>
              <a:t>Answer: B. If you are uncertain whether the sugar shown on the Nutrition Facts Label is “added” or “naturally occurring,” check the list of ingredients. Look for such words as syrup, sugar, honey, molasses, dextrin, and words ending on “ose” (such as dextrose, fructose, lactose, maltose, sucrose).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69AC3145-4470-41C9-A876-ED8005DDE1FB}" type="slidenum">
              <a:rPr lang="en-US" smtClean="0"/>
              <a:pPr/>
              <a:t>6</a:t>
            </a:fld>
            <a:endParaRPr lang="en-US" smtClean="0"/>
          </a:p>
        </p:txBody>
      </p:sp>
      <p:sp>
        <p:nvSpPr>
          <p:cNvPr id="63491" name="Rectangle 2"/>
          <p:cNvSpPr>
            <a:spLocks noGrp="1" noRot="1" noChangeAspect="1" noChangeArrowheads="1" noTextEdit="1"/>
          </p:cNvSpPr>
          <p:nvPr>
            <p:ph type="sldImg"/>
          </p:nvPr>
        </p:nvSpPr>
        <p:spPr>
          <a:xfrm>
            <a:off x="1144588" y="685800"/>
            <a:ext cx="4572000" cy="3429000"/>
          </a:xfrm>
          <a:ln/>
        </p:spPr>
      </p:sp>
      <p:sp>
        <p:nvSpPr>
          <p:cNvPr id="63492" name="Rectangle 3"/>
          <p:cNvSpPr>
            <a:spLocks noGrp="1" noChangeArrowheads="1"/>
          </p:cNvSpPr>
          <p:nvPr>
            <p:ph type="body" idx="1"/>
          </p:nvPr>
        </p:nvSpPr>
        <p:spPr>
          <a:noFill/>
          <a:ln/>
        </p:spPr>
        <p:txBody>
          <a:bodyPr lIns="91432" tIns="45716" rIns="91432" bIns="45716"/>
          <a:lstStyle/>
          <a:p>
            <a:pPr eaLnBrk="1" hangingPunct="1"/>
            <a:r>
              <a:rPr lang="en-US" smtClean="0"/>
              <a:t>These are two main messages under “Balancing calories.”</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BAC65770-D9A5-4607-A199-0085CA5D37FE}" type="slidenum">
              <a:rPr lang="en-US" smtClean="0"/>
              <a:pPr/>
              <a:t>24</a:t>
            </a:fld>
            <a:endParaRPr lang="en-US" smtClean="0"/>
          </a:p>
        </p:txBody>
      </p:sp>
      <p:sp>
        <p:nvSpPr>
          <p:cNvPr id="81923" name="Rectangle 2"/>
          <p:cNvSpPr>
            <a:spLocks noGrp="1" noRot="1" noChangeAspect="1" noChangeArrowheads="1" noTextEdit="1"/>
          </p:cNvSpPr>
          <p:nvPr>
            <p:ph type="sldImg"/>
          </p:nvPr>
        </p:nvSpPr>
        <p:spPr>
          <a:xfrm>
            <a:off x="1144588" y="685800"/>
            <a:ext cx="4572000" cy="3429000"/>
          </a:xfrm>
          <a:ln/>
        </p:spPr>
      </p:sp>
      <p:sp>
        <p:nvSpPr>
          <p:cNvPr id="81924" name="Rectangle 3"/>
          <p:cNvSpPr>
            <a:spLocks noGrp="1" noChangeArrowheads="1"/>
          </p:cNvSpPr>
          <p:nvPr>
            <p:ph type="body" idx="1"/>
          </p:nvPr>
        </p:nvSpPr>
        <p:spPr>
          <a:noFill/>
          <a:ln/>
        </p:spPr>
        <p:txBody>
          <a:bodyPr lIns="91432" tIns="45716" rIns="91432" bIns="45716"/>
          <a:lstStyle/>
          <a:p>
            <a:pPr eaLnBrk="1" hangingPunct="1"/>
            <a:r>
              <a:rPr lang="en-US" smtClean="0"/>
              <a:t>Attaining a desirable weight isn’t enough to be healthy if you didn’t following a healthy diet and physical activity to attain it.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00857EE9-0CA1-4E03-B94B-3CAA4C5C7204}" type="slidenum">
              <a:rPr lang="en-US" smtClean="0"/>
              <a:pPr/>
              <a:t>25</a:t>
            </a:fld>
            <a:endParaRPr lang="en-US" smtClean="0"/>
          </a:p>
        </p:txBody>
      </p:sp>
      <p:sp>
        <p:nvSpPr>
          <p:cNvPr id="82947" name="Rectangle 2"/>
          <p:cNvSpPr>
            <a:spLocks noGrp="1" noRot="1" noChangeAspect="1" noChangeArrowheads="1" noTextEdit="1"/>
          </p:cNvSpPr>
          <p:nvPr>
            <p:ph type="sldImg"/>
          </p:nvPr>
        </p:nvSpPr>
        <p:spPr>
          <a:xfrm>
            <a:off x="1144588" y="685800"/>
            <a:ext cx="4572000" cy="3429000"/>
          </a:xfrm>
          <a:ln/>
        </p:spPr>
      </p:sp>
      <p:sp>
        <p:nvSpPr>
          <p:cNvPr id="82948" name="Rectangle 3"/>
          <p:cNvSpPr>
            <a:spLocks noGrp="1" noChangeArrowheads="1"/>
          </p:cNvSpPr>
          <p:nvPr>
            <p:ph type="body" idx="1"/>
          </p:nvPr>
        </p:nvSpPr>
        <p:spPr>
          <a:noFill/>
          <a:ln/>
        </p:spPr>
        <p:txBody>
          <a:bodyPr lIns="91432" tIns="45716" rIns="91432" bIns="45716"/>
          <a:lstStyle/>
          <a:p>
            <a:pPr eaLnBrk="1" hangingPunct="1"/>
            <a:r>
              <a:rPr lang="en-US" smtClean="0"/>
              <a:t>NOT! </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CCA28EF2-CB51-4993-A6DA-509C67D240F4}" type="slidenum">
              <a:rPr lang="en-US" smtClean="0"/>
              <a:pPr/>
              <a:t>26</a:t>
            </a:fld>
            <a:endParaRPr lang="en-US" smtClean="0"/>
          </a:p>
        </p:txBody>
      </p:sp>
      <p:sp>
        <p:nvSpPr>
          <p:cNvPr id="83971" name="Rectangle 2"/>
          <p:cNvSpPr>
            <a:spLocks noGrp="1" noRot="1" noChangeAspect="1" noChangeArrowheads="1" noTextEdit="1"/>
          </p:cNvSpPr>
          <p:nvPr>
            <p:ph type="sldImg"/>
          </p:nvPr>
        </p:nvSpPr>
        <p:spPr>
          <a:xfrm>
            <a:off x="1144588" y="685800"/>
            <a:ext cx="4572000" cy="3429000"/>
          </a:xfrm>
          <a:ln/>
        </p:spPr>
      </p:sp>
      <p:sp>
        <p:nvSpPr>
          <p:cNvPr id="83972"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1C5E7224-2C7B-4589-917C-1547F5E912EB}" type="slidenum">
              <a:rPr lang="en-US" smtClean="0"/>
              <a:pPr/>
              <a:t>27</a:t>
            </a:fld>
            <a:endParaRPr lang="en-US" smtClean="0"/>
          </a:p>
        </p:txBody>
      </p:sp>
      <p:sp>
        <p:nvSpPr>
          <p:cNvPr id="84995" name="Rectangle 2"/>
          <p:cNvSpPr>
            <a:spLocks noGrp="1" noRot="1" noChangeAspect="1" noChangeArrowheads="1" noTextEdit="1"/>
          </p:cNvSpPr>
          <p:nvPr>
            <p:ph type="sldImg"/>
          </p:nvPr>
        </p:nvSpPr>
        <p:spPr>
          <a:xfrm>
            <a:off x="1144588" y="685800"/>
            <a:ext cx="4572000" cy="3429000"/>
          </a:xfrm>
          <a:ln/>
        </p:spPr>
      </p:sp>
      <p:sp>
        <p:nvSpPr>
          <p:cNvPr id="84996" name="Rectangle 3"/>
          <p:cNvSpPr>
            <a:spLocks noGrp="1" noChangeArrowheads="1"/>
          </p:cNvSpPr>
          <p:nvPr>
            <p:ph type="body" idx="1"/>
          </p:nvPr>
        </p:nvSpPr>
        <p:spPr>
          <a:noFill/>
          <a:ln/>
        </p:spPr>
        <p:txBody>
          <a:bodyPr lIns="91432" tIns="45716" rIns="91432" bIns="45716"/>
          <a:lstStyle/>
          <a:p>
            <a:pPr eaLnBrk="1" hangingPunct="1"/>
            <a:r>
              <a:rPr lang="en-US" smtClean="0"/>
              <a:t>Answer: C. Either option or an equivalent combination of the two options is acceptable. Aerobic activity should be performed in episodes of at least 10 minutes, and preferably, it should be spread throughout the week.</a:t>
            </a:r>
          </a:p>
          <a:p>
            <a:pPr eaLnBrk="1" hangingPunct="1"/>
            <a:endParaRPr lang="en-US" smtClean="0"/>
          </a:p>
          <a:p>
            <a:pPr eaLnBrk="1" hangingPunct="1"/>
            <a:r>
              <a:rPr lang="en-US" smtClean="0"/>
              <a:t>For additional and more extensive health benefits, adults should increase their aerobic physical activity to 300 minutes (5 hours) a week of moderate-intensity, or 150 minutes a week of vigorous-intensity aerobic physical activity, or an equivalent combination of moderate- and vigorous-intensity activity.</a:t>
            </a:r>
          </a:p>
          <a:p>
            <a:pPr eaLnBrk="1" hangingPunct="1"/>
            <a:endParaRPr lang="en-US" smtClean="0"/>
          </a:p>
          <a:p>
            <a:pPr eaLnBrk="1" hangingPunct="1"/>
            <a:r>
              <a:rPr lang="en-US" smtClean="0"/>
              <a:t>Additional health benefits are gained by engaging in physical activity beyond this amount. Adults also should include muscle-strengthening activities that involve all major muscle groups on 2 or more days a week. 	</a:t>
            </a:r>
          </a:p>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60A9F6B8-A87D-4765-AB08-65D8960BB075}" type="slidenum">
              <a:rPr lang="en-US" smtClean="0"/>
              <a:pPr/>
              <a:t>28</a:t>
            </a:fld>
            <a:endParaRPr lang="en-US" smtClean="0"/>
          </a:p>
        </p:txBody>
      </p:sp>
      <p:sp>
        <p:nvSpPr>
          <p:cNvPr id="86019" name="Rectangle 2"/>
          <p:cNvSpPr>
            <a:spLocks noGrp="1" noRot="1" noChangeAspect="1" noChangeArrowheads="1" noTextEdit="1"/>
          </p:cNvSpPr>
          <p:nvPr>
            <p:ph type="sldImg"/>
          </p:nvPr>
        </p:nvSpPr>
        <p:spPr>
          <a:xfrm>
            <a:off x="1144588" y="685800"/>
            <a:ext cx="4572000" cy="3429000"/>
          </a:xfrm>
          <a:ln/>
        </p:spPr>
      </p:sp>
      <p:sp>
        <p:nvSpPr>
          <p:cNvPr id="86020" name="Rectangle 3"/>
          <p:cNvSpPr>
            <a:spLocks noGrp="1" noChangeArrowheads="1"/>
          </p:cNvSpPr>
          <p:nvPr>
            <p:ph type="body" idx="1"/>
          </p:nvPr>
        </p:nvSpPr>
        <p:spPr>
          <a:noFill/>
          <a:ln/>
        </p:spPr>
        <p:txBody>
          <a:bodyPr lIns="91432" tIns="45716" rIns="91432" bIns="45716"/>
          <a:lstStyle/>
          <a:p>
            <a:pPr eaLnBrk="1" hangingPunct="1"/>
            <a:r>
              <a:rPr lang="en-US" smtClean="0"/>
              <a:t>Moderate activity is aerobic activity that increases a person’s breathing and heart rate somewhat. It includes brisk walking, dancing, swimming, or bicycling on a level terrain. </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44D5129-FC2B-4E3C-9D60-22593719BC2C}" type="slidenum">
              <a:rPr lang="en-US" smtClean="0"/>
              <a:pPr/>
              <a:t>29</a:t>
            </a:fld>
            <a:endParaRPr lang="en-US" smtClean="0"/>
          </a:p>
        </p:txBody>
      </p:sp>
      <p:sp>
        <p:nvSpPr>
          <p:cNvPr id="87043" name="Rectangle 2"/>
          <p:cNvSpPr>
            <a:spLocks noGrp="1" noRot="1" noChangeAspect="1" noChangeArrowheads="1" noTextEdit="1"/>
          </p:cNvSpPr>
          <p:nvPr>
            <p:ph type="sldImg"/>
          </p:nvPr>
        </p:nvSpPr>
        <p:spPr>
          <a:xfrm>
            <a:off x="1144588" y="685800"/>
            <a:ext cx="4572000" cy="3429000"/>
          </a:xfrm>
          <a:ln/>
        </p:spPr>
      </p:sp>
      <p:sp>
        <p:nvSpPr>
          <p:cNvPr id="87044" name="Rectangle 3"/>
          <p:cNvSpPr>
            <a:spLocks noGrp="1" noChangeArrowheads="1"/>
          </p:cNvSpPr>
          <p:nvPr>
            <p:ph type="body" idx="1"/>
          </p:nvPr>
        </p:nvSpPr>
        <p:spPr>
          <a:noFill/>
          <a:ln/>
        </p:spPr>
        <p:txBody>
          <a:bodyPr lIns="91432" tIns="45716" rIns="91432" bIns="45716"/>
          <a:lstStyle/>
          <a:p>
            <a:pPr eaLnBrk="1" hangingPunct="1"/>
            <a:r>
              <a:rPr lang="en-US" smtClean="0"/>
              <a:t> Examples of vigorous intensity activity that greatly increases a person’s heart rate and breathing include jogging, singles tennis, swimming continuous laps, or bicycling uphill.</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9BF0352F-DEA0-4F47-A49F-74BF56ACD878}" type="slidenum">
              <a:rPr lang="en-US" smtClean="0"/>
              <a:pPr/>
              <a:t>30</a:t>
            </a:fld>
            <a:endParaRPr lang="en-US" smtClean="0"/>
          </a:p>
        </p:txBody>
      </p:sp>
      <p:sp>
        <p:nvSpPr>
          <p:cNvPr id="88067" name="Rectangle 2"/>
          <p:cNvSpPr>
            <a:spLocks noGrp="1" noRot="1" noChangeAspect="1" noChangeArrowheads="1" noTextEdit="1"/>
          </p:cNvSpPr>
          <p:nvPr>
            <p:ph type="sldImg"/>
          </p:nvPr>
        </p:nvSpPr>
        <p:spPr>
          <a:xfrm>
            <a:off x="1144588" y="685800"/>
            <a:ext cx="4572000" cy="3429000"/>
          </a:xfrm>
          <a:ln/>
        </p:spPr>
      </p:sp>
      <p:sp>
        <p:nvSpPr>
          <p:cNvPr id="88068" name="Rectangle 3"/>
          <p:cNvSpPr>
            <a:spLocks noGrp="1" noChangeArrowheads="1"/>
          </p:cNvSpPr>
          <p:nvPr>
            <p:ph type="body" idx="1"/>
          </p:nvPr>
        </p:nvSpPr>
        <p:spPr>
          <a:noFill/>
          <a:ln/>
        </p:spPr>
        <p:txBody>
          <a:bodyPr lIns="91432" tIns="45716" rIns="91432" bIns="45716"/>
          <a:lstStyle/>
          <a:p>
            <a:pPr eaLnBrk="1" hangingPunct="1"/>
            <a:r>
              <a:rPr lang="en-US" smtClean="0"/>
              <a:t> Are there ways you can workout while you watch TV? Peddle on an exercise bicycle? Walk on a treadmill? Etc.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59EF624A-1897-4B13-B3E1-B0BC7A71921C}" type="slidenum">
              <a:rPr lang="en-US" smtClean="0"/>
              <a:pPr/>
              <a:t>31</a:t>
            </a:fld>
            <a:endParaRPr lang="en-US" smtClean="0"/>
          </a:p>
        </p:txBody>
      </p:sp>
      <p:sp>
        <p:nvSpPr>
          <p:cNvPr id="89091" name="Rectangle 2"/>
          <p:cNvSpPr>
            <a:spLocks noGrp="1" noRot="1" noChangeAspect="1" noChangeArrowheads="1" noTextEdit="1"/>
          </p:cNvSpPr>
          <p:nvPr>
            <p:ph type="sldImg"/>
          </p:nvPr>
        </p:nvSpPr>
        <p:spPr>
          <a:xfrm>
            <a:off x="1144588" y="685800"/>
            <a:ext cx="4572000" cy="3429000"/>
          </a:xfrm>
          <a:ln/>
        </p:spPr>
      </p:sp>
      <p:sp>
        <p:nvSpPr>
          <p:cNvPr id="89092" name="Rectangle 3"/>
          <p:cNvSpPr>
            <a:spLocks noGrp="1" noChangeArrowheads="1"/>
          </p:cNvSpPr>
          <p:nvPr>
            <p:ph type="body" idx="1"/>
          </p:nvPr>
        </p:nvSpPr>
        <p:spPr>
          <a:noFill/>
          <a:ln/>
        </p:spPr>
        <p:txBody>
          <a:bodyPr lIns="91432" tIns="45716" rIns="91432" bIns="45716"/>
          <a:lstStyle/>
          <a:p>
            <a:pPr eaLnBrk="1" hangingPunct="1"/>
            <a:r>
              <a:rPr lang="en-US" smtClean="0"/>
              <a:t>Walk during a break, over the noon hour, while waiting for a load of laundry to get done, after dinner, etc. </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D6E78480-34C8-46CA-8E18-C86E35B83E4D}" type="slidenum">
              <a:rPr lang="en-US" smtClean="0"/>
              <a:pPr/>
              <a:t>32</a:t>
            </a:fld>
            <a:endParaRPr lang="en-US" smtClean="0"/>
          </a:p>
        </p:txBody>
      </p:sp>
      <p:sp>
        <p:nvSpPr>
          <p:cNvPr id="90115" name="Rectangle 2"/>
          <p:cNvSpPr>
            <a:spLocks noGrp="1" noRot="1" noChangeAspect="1" noChangeArrowheads="1" noTextEdit="1"/>
          </p:cNvSpPr>
          <p:nvPr>
            <p:ph type="sldImg"/>
          </p:nvPr>
        </p:nvSpPr>
        <p:spPr>
          <a:xfrm>
            <a:off x="1144588" y="685800"/>
            <a:ext cx="4572000" cy="3429000"/>
          </a:xfrm>
          <a:ln/>
        </p:spPr>
      </p:sp>
      <p:sp>
        <p:nvSpPr>
          <p:cNvPr id="90116" name="Rectangle 3"/>
          <p:cNvSpPr>
            <a:spLocks noGrp="1" noChangeArrowheads="1"/>
          </p:cNvSpPr>
          <p:nvPr>
            <p:ph type="body" idx="1"/>
          </p:nvPr>
        </p:nvSpPr>
        <p:spPr>
          <a:noFill/>
          <a:ln/>
        </p:spPr>
        <p:txBody>
          <a:bodyPr lIns="91432" tIns="45716" rIns="91432" bIns="45716"/>
          <a:lstStyle/>
          <a:p>
            <a:pPr eaLnBrk="1" hangingPunct="1"/>
            <a:r>
              <a:rPr lang="en-US" smtClean="0"/>
              <a:t>These are three main messages under “Foods to increase.”</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333B558E-4C42-41AE-8B91-8730FF4872B8}" type="slidenum">
              <a:rPr lang="en-US" smtClean="0"/>
              <a:pPr/>
              <a:t>33</a:t>
            </a:fld>
            <a:endParaRPr lang="en-US" smtClean="0"/>
          </a:p>
        </p:txBody>
      </p:sp>
      <p:sp>
        <p:nvSpPr>
          <p:cNvPr id="91139" name="Rectangle 2"/>
          <p:cNvSpPr>
            <a:spLocks noGrp="1" noRot="1" noChangeAspect="1" noChangeArrowheads="1" noTextEdit="1"/>
          </p:cNvSpPr>
          <p:nvPr>
            <p:ph type="sldImg"/>
          </p:nvPr>
        </p:nvSpPr>
        <p:spPr>
          <a:xfrm>
            <a:off x="1144588" y="685800"/>
            <a:ext cx="4572000" cy="3429000"/>
          </a:xfrm>
          <a:ln/>
        </p:spPr>
      </p:sp>
      <p:sp>
        <p:nvSpPr>
          <p:cNvPr id="91140" name="Rectangle 3"/>
          <p:cNvSpPr>
            <a:spLocks noGrp="1" noChangeArrowheads="1"/>
          </p:cNvSpPr>
          <p:nvPr>
            <p:ph type="body" idx="1"/>
          </p:nvPr>
        </p:nvSpPr>
        <p:spPr>
          <a:noFill/>
          <a:ln/>
        </p:spPr>
        <p:txBody>
          <a:bodyPr lIns="91432" tIns="45716" rIns="91432" bIns="45716"/>
          <a:lstStyle/>
          <a:p>
            <a:pPr eaLnBrk="1" hangingPunct="1">
              <a:lnSpc>
                <a:spcPct val="80000"/>
              </a:lnSpc>
            </a:pPr>
            <a:r>
              <a:rPr lang="en-US" sz="800" smtClean="0"/>
              <a:t>Divide the other half between a lean protein source and a whole grain.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D6B704FA-3105-4ACB-BB1D-4577AFE5499F}" type="slidenum">
              <a:rPr lang="en-US" smtClean="0"/>
              <a:pPr/>
              <a:t>7</a:t>
            </a:fld>
            <a:endParaRPr lang="en-US" smtClean="0"/>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64516" name="Rectangle 3"/>
          <p:cNvSpPr>
            <a:spLocks noGrp="1" noChangeArrowheads="1"/>
          </p:cNvSpPr>
          <p:nvPr>
            <p:ph type="body" idx="1"/>
          </p:nvPr>
        </p:nvSpPr>
        <p:spPr>
          <a:noFill/>
          <a:ln/>
        </p:spPr>
        <p:txBody>
          <a:bodyPr lIns="91432" tIns="45716" rIns="91432" bIns="45716"/>
          <a:lstStyle/>
          <a:p>
            <a:pPr eaLnBrk="1" hangingPunct="1"/>
            <a:r>
              <a:rPr lang="en-US" smtClean="0"/>
              <a:t>Eating is one of life’s pleasures. Use MyPlate to plan healthy, enjoyable meals!    </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296613E1-00F1-4894-81AB-F28EFC17AFA5}" type="slidenum">
              <a:rPr lang="en-US" smtClean="0"/>
              <a:pPr/>
              <a:t>34</a:t>
            </a:fld>
            <a:endParaRPr lang="en-US" smtClean="0"/>
          </a:p>
        </p:txBody>
      </p:sp>
      <p:sp>
        <p:nvSpPr>
          <p:cNvPr id="92163" name="Rectangle 2"/>
          <p:cNvSpPr>
            <a:spLocks noGrp="1" noRot="1" noChangeAspect="1" noChangeArrowheads="1" noTextEdit="1"/>
          </p:cNvSpPr>
          <p:nvPr>
            <p:ph type="sldImg"/>
          </p:nvPr>
        </p:nvSpPr>
        <p:spPr>
          <a:xfrm>
            <a:off x="1144588" y="685800"/>
            <a:ext cx="4572000" cy="3429000"/>
          </a:xfrm>
          <a:ln/>
        </p:spPr>
      </p:sp>
      <p:sp>
        <p:nvSpPr>
          <p:cNvPr id="92164" name="Rectangle 3"/>
          <p:cNvSpPr>
            <a:spLocks noGrp="1" noChangeArrowheads="1"/>
          </p:cNvSpPr>
          <p:nvPr>
            <p:ph type="body" idx="1"/>
          </p:nvPr>
        </p:nvSpPr>
        <p:spPr>
          <a:noFill/>
          <a:ln/>
        </p:spPr>
        <p:txBody>
          <a:bodyPr lIns="91432" tIns="45716" rIns="91432" bIns="45716"/>
          <a:lstStyle/>
          <a:p>
            <a:pPr eaLnBrk="1" hangingPunct="1">
              <a:lnSpc>
                <a:spcPct val="80000"/>
              </a:lnSpc>
            </a:pPr>
            <a:r>
              <a:rPr lang="en-US" sz="800" smtClean="0"/>
              <a:t>Formerly the Dietary Guidelines included an orange vegetable subgroup. In 2010, they added red foods and now refer to a red-orange subgroup, to include tomatoes, because of the tomato’s nutritive value and the extent to which it occurs in American diets. Tomatoes are high in the antioxidant lycopene. They also are a significant source of vitamin C, fiber and potassium. </a:t>
            </a:r>
          </a:p>
          <a:p>
            <a:pPr eaLnBrk="1" hangingPunct="1">
              <a:lnSpc>
                <a:spcPct val="80000"/>
              </a:lnSpc>
            </a:pPr>
            <a:endParaRPr lang="en-US" sz="800" smtClean="0"/>
          </a:p>
          <a:p>
            <a:pPr eaLnBrk="1" hangingPunct="1">
              <a:lnSpc>
                <a:spcPct val="80000"/>
              </a:lnSpc>
            </a:pPr>
            <a:r>
              <a:rPr lang="en-US" sz="800" smtClean="0"/>
              <a:t>Examples of food from the five vegetable subgroups include:</a:t>
            </a:r>
          </a:p>
          <a:p>
            <a:pPr eaLnBrk="1" hangingPunct="1">
              <a:lnSpc>
                <a:spcPct val="80000"/>
              </a:lnSpc>
            </a:pPr>
            <a:endParaRPr lang="en-US" sz="800" smtClean="0"/>
          </a:p>
          <a:p>
            <a:pPr eaLnBrk="1" hangingPunct="1">
              <a:lnSpc>
                <a:spcPct val="80000"/>
              </a:lnSpc>
            </a:pPr>
            <a:r>
              <a:rPr lang="en-US" b="1" smtClean="0"/>
              <a:t>Dark-green vegetables:</a:t>
            </a:r>
            <a:r>
              <a:rPr lang="en-US" smtClean="0"/>
              <a:t> All fresh, frozen, and canned dark-green leafy vegetables and broccoli, cooked or raw: for example, broccoli; spinach; romaine; collard, turnip, and mustard greens. </a:t>
            </a:r>
          </a:p>
          <a:p>
            <a:pPr eaLnBrk="1" hangingPunct="1">
              <a:lnSpc>
                <a:spcPct val="80000"/>
              </a:lnSpc>
            </a:pPr>
            <a:endParaRPr lang="en-US" smtClean="0"/>
          </a:p>
          <a:p>
            <a:pPr eaLnBrk="1" hangingPunct="1">
              <a:lnSpc>
                <a:spcPct val="80000"/>
              </a:lnSpc>
            </a:pPr>
            <a:r>
              <a:rPr lang="en-US" b="1" smtClean="0"/>
              <a:t>Red and orange vegetables:</a:t>
            </a:r>
            <a:r>
              <a:rPr lang="en-US" smtClean="0"/>
              <a:t> All fresh, frozen, and canned red and orange vegetables, cooked or raw: for example, tomatoes, red peppers, carrots, sweet potatoes, winter squash, and pumpkin.</a:t>
            </a:r>
          </a:p>
          <a:p>
            <a:pPr eaLnBrk="1" hangingPunct="1">
              <a:lnSpc>
                <a:spcPct val="80000"/>
              </a:lnSpc>
            </a:pPr>
            <a:r>
              <a:rPr lang="en-US" smtClean="0"/>
              <a:t> </a:t>
            </a:r>
          </a:p>
          <a:p>
            <a:pPr eaLnBrk="1" hangingPunct="1">
              <a:lnSpc>
                <a:spcPct val="80000"/>
              </a:lnSpc>
            </a:pPr>
            <a:r>
              <a:rPr lang="en-US" b="1" smtClean="0"/>
              <a:t>Beans and peas (legumes):</a:t>
            </a:r>
            <a:r>
              <a:rPr lang="en-US" smtClean="0"/>
              <a:t> All cooked beans and peas: for example, kidney beans, lentils, chickpeas, and pinto beans. Does not include green beans or green peas. (See additional comment under protein foods group.) </a:t>
            </a:r>
          </a:p>
          <a:p>
            <a:pPr eaLnBrk="1" hangingPunct="1">
              <a:lnSpc>
                <a:spcPct val="80000"/>
              </a:lnSpc>
            </a:pPr>
            <a:endParaRPr lang="en-US" smtClean="0"/>
          </a:p>
          <a:p>
            <a:pPr eaLnBrk="1" hangingPunct="1">
              <a:lnSpc>
                <a:spcPct val="80000"/>
              </a:lnSpc>
            </a:pPr>
            <a:r>
              <a:rPr lang="en-US" b="1" smtClean="0"/>
              <a:t>Starchy vegetables:</a:t>
            </a:r>
            <a:r>
              <a:rPr lang="en-US" smtClean="0"/>
              <a:t> All fresh, frozen, and canned starchy vegetables: for example, white potatoes, corn, green peas. </a:t>
            </a:r>
          </a:p>
          <a:p>
            <a:pPr eaLnBrk="1" hangingPunct="1">
              <a:lnSpc>
                <a:spcPct val="80000"/>
              </a:lnSpc>
            </a:pPr>
            <a:endParaRPr lang="en-US" smtClean="0"/>
          </a:p>
          <a:p>
            <a:pPr eaLnBrk="1" hangingPunct="1">
              <a:lnSpc>
                <a:spcPct val="80000"/>
              </a:lnSpc>
            </a:pPr>
            <a:r>
              <a:rPr lang="en-US" b="1" smtClean="0"/>
              <a:t>Other vegetables:</a:t>
            </a:r>
            <a:r>
              <a:rPr lang="en-US" smtClean="0"/>
              <a:t> All fresh, frozen, and canned other vegetables, cooked or raw: for example, iceberg lettuce, green beans, and onions. </a:t>
            </a:r>
          </a:p>
          <a:p>
            <a:pPr eaLnBrk="1" hangingPunct="1">
              <a:lnSpc>
                <a:spcPct val="80000"/>
              </a:lnSpc>
            </a:pPr>
            <a:endParaRPr lang="en-US" sz="800" smtClean="0"/>
          </a:p>
          <a:p>
            <a:pPr eaLnBrk="1" hangingPunct="1">
              <a:lnSpc>
                <a:spcPct val="80000"/>
              </a:lnSpc>
            </a:pPr>
            <a:endParaRPr lang="en-US" sz="800" smtClean="0"/>
          </a:p>
          <a:p>
            <a:pPr eaLnBrk="1" hangingPunct="1">
              <a:lnSpc>
                <a:spcPct val="80000"/>
              </a:lnSpc>
            </a:pPr>
            <a:endParaRPr lang="en-US" sz="80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29EFC31-A51A-4426-AC72-6604B7467C63}" type="slidenum">
              <a:rPr lang="en-US" smtClean="0"/>
              <a:pPr/>
              <a:t>35</a:t>
            </a:fld>
            <a:endParaRPr lang="en-US" smtClean="0"/>
          </a:p>
        </p:txBody>
      </p:sp>
      <p:sp>
        <p:nvSpPr>
          <p:cNvPr id="93187" name="Rectangle 2"/>
          <p:cNvSpPr>
            <a:spLocks noGrp="1" noRot="1" noChangeAspect="1" noChangeArrowheads="1" noTextEdit="1"/>
          </p:cNvSpPr>
          <p:nvPr>
            <p:ph type="sldImg"/>
          </p:nvPr>
        </p:nvSpPr>
        <p:spPr>
          <a:xfrm>
            <a:off x="1144588" y="685800"/>
            <a:ext cx="4572000" cy="3429000"/>
          </a:xfrm>
          <a:ln/>
        </p:spPr>
      </p:sp>
      <p:sp>
        <p:nvSpPr>
          <p:cNvPr id="93188"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7D0A6B1B-F854-428F-B3E6-A2655976BAC3}" type="slidenum">
              <a:rPr lang="en-US" smtClean="0"/>
              <a:pPr/>
              <a:t>36</a:t>
            </a:fld>
            <a:endParaRPr lang="en-US" smtClean="0"/>
          </a:p>
        </p:txBody>
      </p:sp>
      <p:sp>
        <p:nvSpPr>
          <p:cNvPr id="94211" name="Rectangle 2"/>
          <p:cNvSpPr>
            <a:spLocks noGrp="1" noRot="1" noChangeAspect="1" noChangeArrowheads="1" noTextEdit="1"/>
          </p:cNvSpPr>
          <p:nvPr>
            <p:ph type="sldImg"/>
          </p:nvPr>
        </p:nvSpPr>
        <p:spPr>
          <a:xfrm>
            <a:off x="1144588" y="685800"/>
            <a:ext cx="4572000" cy="3429000"/>
          </a:xfrm>
          <a:ln/>
        </p:spPr>
      </p:sp>
      <p:sp>
        <p:nvSpPr>
          <p:cNvPr id="94212" name="Rectangle 3"/>
          <p:cNvSpPr>
            <a:spLocks noGrp="1" noChangeArrowheads="1"/>
          </p:cNvSpPr>
          <p:nvPr>
            <p:ph type="body" idx="1"/>
          </p:nvPr>
        </p:nvSpPr>
        <p:spPr>
          <a:noFill/>
          <a:ln/>
        </p:spPr>
        <p:txBody>
          <a:bodyPr lIns="91432" tIns="45716" rIns="91432" bIns="45716"/>
          <a:lstStyle/>
          <a:p>
            <a:pPr eaLnBrk="1" hangingPunct="1"/>
            <a:r>
              <a:rPr lang="en-US" smtClean="0"/>
              <a:t>Green peas are in the “Starchy Vegetables” vegetable subgroup. Green beans are in the “Other Vegetables” vegetable subgroup. </a:t>
            </a:r>
            <a:endParaRPr lang="en-US" sz="180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787CEC20-AE6F-40AA-9E2C-9B173F8F5F2B}" type="slidenum">
              <a:rPr lang="en-US" smtClean="0"/>
              <a:pPr/>
              <a:t>37</a:t>
            </a:fld>
            <a:endParaRPr lang="en-US" smtClean="0"/>
          </a:p>
        </p:txBody>
      </p:sp>
      <p:sp>
        <p:nvSpPr>
          <p:cNvPr id="95235" name="Rectangle 2"/>
          <p:cNvSpPr>
            <a:spLocks noGrp="1" noRot="1" noChangeAspect="1" noChangeArrowheads="1" noTextEdit="1"/>
          </p:cNvSpPr>
          <p:nvPr>
            <p:ph type="sldImg"/>
          </p:nvPr>
        </p:nvSpPr>
        <p:spPr>
          <a:xfrm>
            <a:off x="1144588" y="685800"/>
            <a:ext cx="4572000" cy="3429000"/>
          </a:xfrm>
          <a:ln/>
        </p:spPr>
      </p:sp>
      <p:sp>
        <p:nvSpPr>
          <p:cNvPr id="95236"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2F4E16C1-D003-4498-8C58-0F34A4D720F7}" type="slidenum">
              <a:rPr lang="en-US" smtClean="0"/>
              <a:pPr/>
              <a:t>38</a:t>
            </a:fld>
            <a:endParaRPr lang="en-US" smtClean="0"/>
          </a:p>
        </p:txBody>
      </p:sp>
      <p:sp>
        <p:nvSpPr>
          <p:cNvPr id="96259" name="Rectangle 2"/>
          <p:cNvSpPr>
            <a:spLocks noGrp="1" noRot="1" noChangeAspect="1" noChangeArrowheads="1" noTextEdit="1"/>
          </p:cNvSpPr>
          <p:nvPr>
            <p:ph type="sldImg"/>
          </p:nvPr>
        </p:nvSpPr>
        <p:spPr>
          <a:xfrm>
            <a:off x="1144588" y="685800"/>
            <a:ext cx="4572000" cy="3429000"/>
          </a:xfrm>
          <a:ln/>
        </p:spPr>
      </p:sp>
      <p:sp>
        <p:nvSpPr>
          <p:cNvPr id="96260" name="Rectangle 3"/>
          <p:cNvSpPr>
            <a:spLocks noGrp="1" noChangeArrowheads="1"/>
          </p:cNvSpPr>
          <p:nvPr>
            <p:ph type="body" idx="1"/>
          </p:nvPr>
        </p:nvSpPr>
        <p:spPr>
          <a:noFill/>
          <a:ln/>
        </p:spPr>
        <p:txBody>
          <a:bodyPr lIns="91432" tIns="45716" rIns="91432" bIns="45716"/>
          <a:lstStyle/>
          <a:p>
            <a:pPr eaLnBrk="1" hangingPunct="1"/>
            <a:r>
              <a:rPr lang="en-US" smtClean="0"/>
              <a:t>Answer C. Both A and B.  The DGA2010 vegetable subgroup of “beans and peas (legumes)” refers to the mature forms of legumes. It includes kidney beans, pinto beans, black beans, garbanzo beans (chickpeas), lima beans, black-eyed peas, split peas, and lentils.</a:t>
            </a:r>
          </a:p>
          <a:p>
            <a:pPr eaLnBrk="1" hangingPunct="1"/>
            <a:endParaRPr lang="en-US" smtClean="0"/>
          </a:p>
          <a:p>
            <a:pPr eaLnBrk="1" hangingPunct="1"/>
            <a:r>
              <a:rPr lang="en-US" smtClean="0"/>
              <a:t>They contain protein and other nutrients similar to seafood, meat, and poultry. Plus, they are excellent sources fiber and other nutrients which also are found in vegetables.</a:t>
            </a:r>
          </a:p>
          <a:p>
            <a:pPr eaLnBrk="1" hangingPunct="1"/>
            <a:endParaRPr lang="en-US" smtClean="0"/>
          </a:p>
          <a:p>
            <a:pPr eaLnBrk="1" hangingPunct="1"/>
            <a:r>
              <a:rPr lang="en-US" smtClean="0"/>
              <a:t>Green peas and green (string) beans are not considered part of the “beans and peas (legumes)” subgroup. </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6BF6E15C-04C5-4250-A9B8-2B530BFB4F58}" type="slidenum">
              <a:rPr lang="en-US" smtClean="0"/>
              <a:pPr/>
              <a:t>39</a:t>
            </a:fld>
            <a:endParaRPr lang="en-US" smtClean="0"/>
          </a:p>
        </p:txBody>
      </p:sp>
      <p:sp>
        <p:nvSpPr>
          <p:cNvPr id="97283" name="Rectangle 2"/>
          <p:cNvSpPr>
            <a:spLocks noGrp="1" noRot="1" noChangeAspect="1" noChangeArrowheads="1" noTextEdit="1"/>
          </p:cNvSpPr>
          <p:nvPr>
            <p:ph type="sldImg"/>
          </p:nvPr>
        </p:nvSpPr>
        <p:spPr>
          <a:xfrm>
            <a:off x="1144588" y="685800"/>
            <a:ext cx="4572000" cy="3429000"/>
          </a:xfrm>
          <a:ln/>
        </p:spPr>
      </p:sp>
      <p:sp>
        <p:nvSpPr>
          <p:cNvPr id="97284" name="Rectangle 3"/>
          <p:cNvSpPr>
            <a:spLocks noGrp="1" noChangeArrowheads="1"/>
          </p:cNvSpPr>
          <p:nvPr>
            <p:ph type="body" idx="1"/>
          </p:nvPr>
        </p:nvSpPr>
        <p:spPr>
          <a:noFill/>
          <a:ln/>
        </p:spPr>
        <p:txBody>
          <a:bodyPr lIns="91432" tIns="45716" rIns="91432" bIns="45716"/>
          <a:lstStyle/>
          <a:p>
            <a:pPr eaLnBrk="1" hangingPunct="1"/>
            <a:r>
              <a:rPr lang="en-US" smtClean="0"/>
              <a:t>Moderate evidence shows that adults who eat more whole grains, particularly those higher in dietary fiber, have a lower body weight compared to adults who eat fewer whole grains. </a:t>
            </a:r>
            <a:br>
              <a:rPr lang="en-US" smtClean="0"/>
            </a:br>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DC008DE5-B97F-4C17-A841-E10E4415F02B}" type="slidenum">
              <a:rPr lang="en-US" smtClean="0"/>
              <a:pPr/>
              <a:t>40</a:t>
            </a:fld>
            <a:endParaRPr lang="en-US" smtClean="0"/>
          </a:p>
        </p:txBody>
      </p:sp>
      <p:sp>
        <p:nvSpPr>
          <p:cNvPr id="98307" name="Rectangle 2"/>
          <p:cNvSpPr>
            <a:spLocks noGrp="1" noRot="1" noChangeAspect="1" noChangeArrowheads="1" noTextEdit="1"/>
          </p:cNvSpPr>
          <p:nvPr>
            <p:ph type="sldImg"/>
          </p:nvPr>
        </p:nvSpPr>
        <p:spPr>
          <a:xfrm>
            <a:off x="1144588" y="685800"/>
            <a:ext cx="4572000" cy="3429000"/>
          </a:xfrm>
          <a:ln/>
        </p:spPr>
      </p:sp>
      <p:sp>
        <p:nvSpPr>
          <p:cNvPr id="98308" name="Rectangle 3"/>
          <p:cNvSpPr>
            <a:spLocks noGrp="1" noChangeArrowheads="1"/>
          </p:cNvSpPr>
          <p:nvPr>
            <p:ph type="body" idx="1"/>
          </p:nvPr>
        </p:nvSpPr>
        <p:spPr>
          <a:noFill/>
          <a:ln/>
        </p:spPr>
        <p:txBody>
          <a:bodyPr lIns="91432" tIns="45716" rIns="91432" bIns="45716"/>
          <a:lstStyle/>
          <a:p>
            <a:pPr eaLnBrk="1" hangingPunct="1"/>
            <a:r>
              <a:rPr lang="en-US" smtClean="0"/>
              <a:t>Whole grains</a:t>
            </a:r>
            <a:r>
              <a:rPr lang="en-US" b="1" smtClean="0"/>
              <a:t> </a:t>
            </a:r>
            <a:r>
              <a:rPr lang="en-US" smtClean="0"/>
              <a:t>include the entire grain seed, usually called the kernel. The kernel consists of three components—the bran, germ, and endosperm. If the kernel has been cracked, crushed, or flaked, then, to be called a “whole grain” a food must retain the same relative proportions of these components as they exist in the intact grain. </a:t>
            </a:r>
          </a:p>
          <a:p>
            <a:pPr eaLnBrk="1" hangingPunct="1"/>
            <a:endParaRPr lang="en-US" smtClean="0"/>
          </a:p>
          <a:p>
            <a:pPr eaLnBrk="1" hangingPunct="1"/>
            <a:r>
              <a:rPr lang="en-US" smtClean="0"/>
              <a:t>Whole grains are consumed either as a single food (e.g., wild rice or popcorn) or as an ingredient in foods (e.g., in cereals, breads, and crackers). Some examples of whole-grain ingredients include buckwheat, bulgur, millet, oatmeal, quinoa, rolled oats, brown or wild rice, whole-grain barley, whole rye, and whole wheat.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FD2B842A-83E5-4A9A-89C6-0448759FB2EE}" type="slidenum">
              <a:rPr lang="en-US" smtClean="0"/>
              <a:pPr/>
              <a:t>41</a:t>
            </a:fld>
            <a:endParaRPr lang="en-US" smtClean="0"/>
          </a:p>
        </p:txBody>
      </p:sp>
      <p:sp>
        <p:nvSpPr>
          <p:cNvPr id="99331" name="Rectangle 2"/>
          <p:cNvSpPr>
            <a:spLocks noGrp="1" noRot="1" noChangeAspect="1" noChangeArrowheads="1" noTextEdit="1"/>
          </p:cNvSpPr>
          <p:nvPr>
            <p:ph type="sldImg"/>
          </p:nvPr>
        </p:nvSpPr>
        <p:spPr>
          <a:xfrm>
            <a:off x="1144588" y="685800"/>
            <a:ext cx="4572000" cy="3429000"/>
          </a:xfrm>
          <a:ln/>
        </p:spPr>
      </p:sp>
      <p:sp>
        <p:nvSpPr>
          <p:cNvPr id="99332" name="Rectangle 3"/>
          <p:cNvSpPr>
            <a:spLocks noGrp="1" noChangeArrowheads="1"/>
          </p:cNvSpPr>
          <p:nvPr>
            <p:ph type="body" idx="1"/>
          </p:nvPr>
        </p:nvSpPr>
        <p:spPr>
          <a:noFill/>
          <a:ln/>
        </p:spPr>
        <p:txBody>
          <a:bodyPr lIns="91432" tIns="45716" rIns="91432" bIns="45716"/>
          <a:lstStyle/>
          <a:p>
            <a:pPr eaLnBrk="1" hangingPunct="1"/>
            <a:r>
              <a:rPr lang="en-US" smtClean="0"/>
              <a:t>The Whole Grain Stamp, while not mandatory, is found on many products containing whole grains and is another way to help you choose whole grain products. </a:t>
            </a:r>
          </a:p>
          <a:p>
            <a:pPr eaLnBrk="1" hangingPunct="1"/>
            <a:endParaRPr lang="en-US" smtClean="0"/>
          </a:p>
          <a:p>
            <a:pPr eaLnBrk="1" hangingPunct="1"/>
            <a:r>
              <a:rPr lang="en-US" smtClean="0"/>
              <a:t>Foods with this Stamp guarantee the product contains at least half a serving (8g) of whole grains per serving. Inside the Stamp is a declaration of the grams of whole grains per serving for the particular food.</a:t>
            </a:r>
          </a:p>
          <a:p>
            <a:pPr eaLnBrk="1" hangingPunct="1"/>
            <a:r>
              <a:rPr lang="en-US" smtClean="0"/>
              <a:t> </a:t>
            </a:r>
          </a:p>
          <a:p>
            <a:pPr eaLnBrk="1" hangingPunct="1"/>
            <a:r>
              <a:rPr lang="en-US" smtClean="0"/>
              <a:t>Here is how the Whole Grains Council describes this Stamp (retrieved March 2, 2011 at http://www.wholegrainscouncil.org/whole-grain-stamp): There are two different varieties of stamp, the Basic Stamp and the 100% Stamp.</a:t>
            </a:r>
            <a:br>
              <a:rPr lang="en-US" smtClean="0"/>
            </a:br>
            <a:endParaRPr lang="en-US" smtClean="0"/>
          </a:p>
          <a:p>
            <a:pPr eaLnBrk="1" hangingPunct="1"/>
            <a:r>
              <a:rPr lang="en-US" smtClean="0"/>
              <a:t>- If a product bears the 100% Stamp, then all its grain ingredients are whole grains. There is a minimum requirement of 16g (16 grams) — a full serving — of whole grain per labeled serving, for products using the 100% Stamp.</a:t>
            </a:r>
            <a:br>
              <a:rPr lang="en-US" smtClean="0"/>
            </a:br>
            <a:endParaRPr lang="en-US" smtClean="0"/>
          </a:p>
          <a:p>
            <a:pPr eaLnBrk="1" hangingPunct="1"/>
            <a:r>
              <a:rPr lang="en-US" smtClean="0"/>
              <a:t>- If a product bears the Basic Stamp, it contains at least 8g (8 grams) — a half serving — of whole grain, but may also contain some refined grain. Even if a product contains large amounts of whole grain (23g, 37g, 41g, etc.), it will use the Basic Stamp if it also contains extra bran, germ, or refined flour.</a:t>
            </a:r>
          </a:p>
          <a:p>
            <a:pPr eaLnBrk="1" hangingPunct="1"/>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A1C924BA-E8B3-4B4B-B40E-745FB1EBD649}" type="slidenum">
              <a:rPr lang="en-US" smtClean="0"/>
              <a:pPr/>
              <a:t>42</a:t>
            </a:fld>
            <a:endParaRPr lang="en-US" smtClean="0"/>
          </a:p>
        </p:txBody>
      </p:sp>
      <p:sp>
        <p:nvSpPr>
          <p:cNvPr id="100355" name="Rectangle 2"/>
          <p:cNvSpPr>
            <a:spLocks noGrp="1" noRot="1" noChangeAspect="1" noChangeArrowheads="1" noTextEdit="1"/>
          </p:cNvSpPr>
          <p:nvPr>
            <p:ph type="sldImg"/>
          </p:nvPr>
        </p:nvSpPr>
        <p:spPr>
          <a:xfrm>
            <a:off x="1144588" y="685800"/>
            <a:ext cx="4572000" cy="3429000"/>
          </a:xfrm>
          <a:ln/>
        </p:spPr>
      </p:sp>
      <p:sp>
        <p:nvSpPr>
          <p:cNvPr id="100356" name="Rectangle 3"/>
          <p:cNvSpPr>
            <a:spLocks noGrp="1" noChangeArrowheads="1"/>
          </p:cNvSpPr>
          <p:nvPr>
            <p:ph type="body" idx="1"/>
          </p:nvPr>
        </p:nvSpPr>
        <p:spPr>
          <a:noFill/>
          <a:ln/>
        </p:spPr>
        <p:txBody>
          <a:bodyPr lIns="91432" tIns="45716" rIns="91432" bIns="45716"/>
          <a:lstStyle/>
          <a:p>
            <a:pPr eaLnBrk="1" hangingPunct="1"/>
            <a:r>
              <a:rPr lang="en-US" smtClean="0"/>
              <a:t>This slide shows an example of a explanatory graphic from the DGA2010 Guidelines. The actual Guideline for whole grains is “consume at least half of your grains as whole grains,” and this figure shows 3 different ways of how someone could choose to make half of their total grain intake whole grain, using bread as an example.</a:t>
            </a:r>
          </a:p>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EC8FB99-AF82-4165-95D8-818001007B03}" type="slidenum">
              <a:rPr lang="en-US" smtClean="0"/>
              <a:pPr/>
              <a:t>43</a:t>
            </a:fld>
            <a:endParaRPr lang="en-US" smtClean="0"/>
          </a:p>
        </p:txBody>
      </p:sp>
      <p:sp>
        <p:nvSpPr>
          <p:cNvPr id="101379" name="Rectangle 2"/>
          <p:cNvSpPr>
            <a:spLocks noGrp="1" noRot="1" noChangeAspect="1" noChangeArrowheads="1" noTextEdit="1"/>
          </p:cNvSpPr>
          <p:nvPr>
            <p:ph type="sldImg"/>
          </p:nvPr>
        </p:nvSpPr>
        <p:spPr>
          <a:xfrm>
            <a:off x="1144588" y="685800"/>
            <a:ext cx="4572000" cy="3429000"/>
          </a:xfrm>
          <a:ln/>
        </p:spPr>
      </p:sp>
      <p:sp>
        <p:nvSpPr>
          <p:cNvPr id="101380"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D02B2636-93FC-4A8C-BD6C-F6E42CA64C1D}" type="slidenum">
              <a:rPr lang="en-US" smtClean="0"/>
              <a:pPr/>
              <a:t>8</a:t>
            </a:fld>
            <a:endParaRPr lang="en-US" smtClean="0"/>
          </a:p>
        </p:txBody>
      </p:sp>
      <p:sp>
        <p:nvSpPr>
          <p:cNvPr id="65539" name="Rectangle 2"/>
          <p:cNvSpPr>
            <a:spLocks noGrp="1" noRot="1" noChangeAspect="1" noChangeArrowheads="1" noTextEdit="1"/>
          </p:cNvSpPr>
          <p:nvPr>
            <p:ph type="sldImg"/>
          </p:nvPr>
        </p:nvSpPr>
        <p:spPr>
          <a:xfrm>
            <a:off x="1144588" y="685800"/>
            <a:ext cx="4572000" cy="3429000"/>
          </a:xfrm>
          <a:ln/>
        </p:spPr>
      </p:sp>
      <p:sp>
        <p:nvSpPr>
          <p:cNvPr id="65540" name="Rectangle 3"/>
          <p:cNvSpPr>
            <a:spLocks noGrp="1" noChangeArrowheads="1"/>
          </p:cNvSpPr>
          <p:nvPr>
            <p:ph type="body" idx="1"/>
          </p:nvPr>
        </p:nvSpPr>
        <p:spPr>
          <a:noFill/>
          <a:ln/>
        </p:spPr>
        <p:txBody>
          <a:bodyPr lIns="91432" tIns="45716" rIns="91432" bIns="45716"/>
          <a:lstStyle/>
          <a:p>
            <a:pPr eaLnBrk="1" hangingPunct="1"/>
            <a:r>
              <a:rPr lang="en-US" smtClean="0"/>
              <a:t>It doesn’t take many extra calories a day to add 10 pounds a year! The good news is by reducing daily calorie intake by 100 calories, you can lose 10 pounds per year.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F1552CB9-D2B8-4D3D-8358-C2BC1F91BA3C}" type="slidenum">
              <a:rPr lang="en-US" smtClean="0"/>
              <a:pPr/>
              <a:t>44</a:t>
            </a:fld>
            <a:endParaRPr lang="en-US" smtClean="0"/>
          </a:p>
        </p:txBody>
      </p:sp>
      <p:sp>
        <p:nvSpPr>
          <p:cNvPr id="102403" name="Rectangle 2"/>
          <p:cNvSpPr>
            <a:spLocks noGrp="1" noRot="1" noChangeAspect="1" noChangeArrowheads="1" noTextEdit="1"/>
          </p:cNvSpPr>
          <p:nvPr>
            <p:ph type="sldImg"/>
          </p:nvPr>
        </p:nvSpPr>
        <p:spPr>
          <a:xfrm>
            <a:off x="1144588" y="685800"/>
            <a:ext cx="4572000" cy="3429000"/>
          </a:xfrm>
          <a:ln/>
        </p:spPr>
      </p:sp>
      <p:sp>
        <p:nvSpPr>
          <p:cNvPr id="102404" name="Rectangle 3"/>
          <p:cNvSpPr>
            <a:spLocks noGrp="1" noChangeArrowheads="1"/>
          </p:cNvSpPr>
          <p:nvPr>
            <p:ph type="body" idx="1"/>
          </p:nvPr>
        </p:nvSpPr>
        <p:spPr>
          <a:noFill/>
          <a:ln/>
        </p:spPr>
        <p:txBody>
          <a:bodyPr lIns="91432" tIns="45716" rIns="91432" bIns="45716"/>
          <a:lstStyle/>
          <a:p>
            <a:pPr eaLnBrk="1" hangingPunct="1"/>
            <a:r>
              <a:rPr lang="en-US" smtClean="0"/>
              <a:t>Answer: B. a “whole grain” should be the first ingredient or the second ingredient, after water. For foods with multiple whole-grain ingredients, they should appear near the beginning of the ingredients list.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BD6BBD1B-AEAC-4525-95D4-00CCB93363DD}" type="slidenum">
              <a:rPr lang="en-US" smtClean="0"/>
              <a:pPr/>
              <a:t>45</a:t>
            </a:fld>
            <a:endParaRPr lang="en-US" smtClean="0"/>
          </a:p>
        </p:txBody>
      </p:sp>
      <p:sp>
        <p:nvSpPr>
          <p:cNvPr id="103427" name="Rectangle 2"/>
          <p:cNvSpPr>
            <a:spLocks noGrp="1" noRot="1" noChangeAspect="1" noChangeArrowheads="1" noTextEdit="1"/>
          </p:cNvSpPr>
          <p:nvPr>
            <p:ph type="sldImg"/>
          </p:nvPr>
        </p:nvSpPr>
        <p:spPr>
          <a:xfrm>
            <a:off x="1144588" y="685800"/>
            <a:ext cx="4572000" cy="3429000"/>
          </a:xfrm>
          <a:ln/>
        </p:spPr>
      </p:sp>
      <p:sp>
        <p:nvSpPr>
          <p:cNvPr id="103428" name="Rectangle 3"/>
          <p:cNvSpPr>
            <a:spLocks noGrp="1" noChangeArrowheads="1"/>
          </p:cNvSpPr>
          <p:nvPr>
            <p:ph type="body" idx="1"/>
          </p:nvPr>
        </p:nvSpPr>
        <p:spPr>
          <a:noFill/>
          <a:ln/>
        </p:spPr>
        <p:txBody>
          <a:bodyPr lIns="91432" tIns="45716" rIns="91432" bIns="45716"/>
          <a:lstStyle/>
          <a:p>
            <a:pPr eaLnBrk="1" hangingPunct="1"/>
            <a:r>
              <a:rPr lang="en-US" smtClean="0"/>
              <a:t>Choosing fat-free or1% low-fat milk and milk products provides the same nutrients with less solid fat and thus fewer calories.</a:t>
            </a:r>
          </a:p>
          <a:p>
            <a:pPr eaLnBrk="1" hangingPunct="1"/>
            <a:endParaRPr lang="en-US" smtClean="0"/>
          </a:p>
          <a:p>
            <a:pPr eaLnBrk="1" hangingPunct="1"/>
            <a:r>
              <a:rPr lang="en-US" smtClean="0"/>
              <a:t>Soy beverages fortified with calcium and A and D are considered part of the milk and milk products group because they are similar to milk both nutritionally and in their use in meals.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911C175-EB20-4C5F-9296-4CA532DA537C}" type="slidenum">
              <a:rPr lang="en-US" smtClean="0"/>
              <a:pPr/>
              <a:t>46</a:t>
            </a:fld>
            <a:endParaRPr lang="en-US" smtClean="0"/>
          </a:p>
        </p:txBody>
      </p:sp>
      <p:sp>
        <p:nvSpPr>
          <p:cNvPr id="104451" name="Rectangle 2"/>
          <p:cNvSpPr>
            <a:spLocks noGrp="1" noRot="1" noChangeAspect="1" noChangeArrowheads="1" noTextEdit="1"/>
          </p:cNvSpPr>
          <p:nvPr>
            <p:ph type="sldImg"/>
          </p:nvPr>
        </p:nvSpPr>
        <p:spPr>
          <a:xfrm>
            <a:off x="1144588" y="685800"/>
            <a:ext cx="4572000" cy="3429000"/>
          </a:xfrm>
          <a:ln/>
        </p:spPr>
      </p:sp>
      <p:sp>
        <p:nvSpPr>
          <p:cNvPr id="104452"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AB160FEB-8CE5-423D-9EED-16E8687FBD08}" type="slidenum">
              <a:rPr lang="en-US" smtClean="0"/>
              <a:pPr/>
              <a:t>47</a:t>
            </a:fld>
            <a:endParaRPr lang="en-US" smtClean="0"/>
          </a:p>
        </p:txBody>
      </p:sp>
      <p:sp>
        <p:nvSpPr>
          <p:cNvPr id="105475" name="Rectangle 2"/>
          <p:cNvSpPr>
            <a:spLocks noGrp="1" noRot="1" noChangeAspect="1" noChangeArrowheads="1" noTextEdit="1"/>
          </p:cNvSpPr>
          <p:nvPr>
            <p:ph type="sldImg"/>
          </p:nvPr>
        </p:nvSpPr>
        <p:spPr>
          <a:xfrm>
            <a:off x="1144588" y="685800"/>
            <a:ext cx="4572000" cy="3429000"/>
          </a:xfrm>
          <a:ln/>
        </p:spPr>
      </p:sp>
      <p:sp>
        <p:nvSpPr>
          <p:cNvPr id="105476" name="Rectangle 3"/>
          <p:cNvSpPr>
            <a:spLocks noGrp="1" noChangeArrowheads="1"/>
          </p:cNvSpPr>
          <p:nvPr>
            <p:ph type="body" idx="1"/>
          </p:nvPr>
        </p:nvSpPr>
        <p:spPr>
          <a:noFill/>
          <a:ln/>
        </p:spPr>
        <p:txBody>
          <a:bodyPr lIns="91432" tIns="45716" rIns="91432" bIns="45716"/>
          <a:lstStyle/>
          <a:p>
            <a:pPr eaLnBrk="1" hangingPunct="1"/>
            <a:r>
              <a:rPr lang="en-US" smtClean="0"/>
              <a:t>Answer: A. Increase your intake of fat-free or low-fat (1%) milk and milk products, such as milk, yogurt, cheese, or fortified soy beverages. If you are drinking whole milk, gradually switch to lower fat options. If you are drinking whole milk, go to 2% and move on down to 1% low-fat or fat-free milk.</a:t>
            </a:r>
            <a:br>
              <a:rPr lang="en-US" smtClean="0"/>
            </a:br>
            <a:r>
              <a:rPr lang="en-US" smtClean="0"/>
              <a:t/>
            </a:r>
            <a:br>
              <a:rPr lang="en-US" smtClean="0"/>
            </a:br>
            <a:r>
              <a:rPr lang="en-US" smtClean="0"/>
              <a:t>Lower fat milk provides the same nutrients as higher fat milk, but is lower in calories and saturated fat while still providing essential nutrients (calcium, protein, etc.).</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6B5538F1-5E1D-4CDD-A722-A7942B824AA5}" type="slidenum">
              <a:rPr lang="en-US" smtClean="0"/>
              <a:pPr/>
              <a:t>48</a:t>
            </a:fld>
            <a:endParaRPr lang="en-US" smtClean="0"/>
          </a:p>
        </p:txBody>
      </p:sp>
      <p:sp>
        <p:nvSpPr>
          <p:cNvPr id="106499" name="Rectangle 2"/>
          <p:cNvSpPr>
            <a:spLocks noGrp="1" noRot="1" noChangeAspect="1" noChangeArrowheads="1" noTextEdit="1"/>
          </p:cNvSpPr>
          <p:nvPr>
            <p:ph type="sldImg"/>
          </p:nvPr>
        </p:nvSpPr>
        <p:spPr>
          <a:xfrm>
            <a:off x="1144588" y="685800"/>
            <a:ext cx="4572000" cy="3429000"/>
          </a:xfrm>
          <a:ln/>
        </p:spPr>
      </p:sp>
      <p:sp>
        <p:nvSpPr>
          <p:cNvPr id="106500" name="Rectangle 3"/>
          <p:cNvSpPr>
            <a:spLocks noGrp="1" noChangeArrowheads="1"/>
          </p:cNvSpPr>
          <p:nvPr>
            <p:ph type="body" idx="1"/>
          </p:nvPr>
        </p:nvSpPr>
        <p:spPr>
          <a:noFill/>
          <a:ln/>
        </p:spPr>
        <p:txBody>
          <a:bodyPr lIns="91432" tIns="45716" rIns="91432" bIns="45716"/>
          <a:lstStyle/>
          <a:p>
            <a:pPr eaLnBrk="1" hangingPunct="1"/>
            <a:r>
              <a:rPr lang="en-US" smtClean="0"/>
              <a:t>These are two main messages under “Foods to reduce.”</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2DD13EA0-20A8-4D6D-8B19-CD1969E2D63A}" type="slidenum">
              <a:rPr lang="en-US" smtClean="0"/>
              <a:pPr/>
              <a:t>49</a:t>
            </a:fld>
            <a:endParaRPr lang="en-US" smtClean="0"/>
          </a:p>
        </p:txBody>
      </p:sp>
      <p:sp>
        <p:nvSpPr>
          <p:cNvPr id="107523" name="Rectangle 2"/>
          <p:cNvSpPr>
            <a:spLocks noGrp="1" noRot="1" noChangeAspect="1" noChangeArrowheads="1" noTextEdit="1"/>
          </p:cNvSpPr>
          <p:nvPr>
            <p:ph type="sldImg"/>
          </p:nvPr>
        </p:nvSpPr>
        <p:spPr>
          <a:xfrm>
            <a:off x="1144588" y="685800"/>
            <a:ext cx="4572000" cy="3429000"/>
          </a:xfrm>
          <a:ln/>
        </p:spPr>
      </p:sp>
      <p:sp>
        <p:nvSpPr>
          <p:cNvPr id="107524"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365EB400-14F4-4A8E-B8D6-8F074E0824C8}" type="slidenum">
              <a:rPr lang="en-US" smtClean="0"/>
              <a:pPr/>
              <a:t>50</a:t>
            </a:fld>
            <a:endParaRPr lang="en-US" smtClean="0"/>
          </a:p>
        </p:txBody>
      </p:sp>
      <p:sp>
        <p:nvSpPr>
          <p:cNvPr id="108547" name="Rectangle 2"/>
          <p:cNvSpPr>
            <a:spLocks noGrp="1" noRot="1" noChangeAspect="1" noChangeArrowheads="1" noTextEdit="1"/>
          </p:cNvSpPr>
          <p:nvPr>
            <p:ph type="sldImg"/>
          </p:nvPr>
        </p:nvSpPr>
        <p:spPr>
          <a:xfrm>
            <a:off x="1144588" y="685800"/>
            <a:ext cx="4572000" cy="3429000"/>
          </a:xfrm>
          <a:ln/>
        </p:spPr>
      </p:sp>
      <p:sp>
        <p:nvSpPr>
          <p:cNvPr id="108548" name="Rectangle 3"/>
          <p:cNvSpPr>
            <a:spLocks noGrp="1" noChangeArrowheads="1"/>
          </p:cNvSpPr>
          <p:nvPr>
            <p:ph type="body" idx="1"/>
          </p:nvPr>
        </p:nvSpPr>
        <p:spPr>
          <a:noFill/>
          <a:ln/>
        </p:spPr>
        <p:txBody>
          <a:bodyPr lIns="91432" tIns="45716" rIns="91432" bIns="45716"/>
          <a:lstStyle/>
          <a:p>
            <a:pPr eaLnBrk="1" hangingPunct="1"/>
            <a:r>
              <a:rPr lang="en-US" smtClean="0"/>
              <a:t>Answer: A. 2,300 mg or 1,500 mg, depending on age/other individual characteristics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F789001D-6FE7-42B8-94A3-514AA058B009}" type="slidenum">
              <a:rPr lang="en-US" smtClean="0"/>
              <a:pPr/>
              <a:t>51</a:t>
            </a:fld>
            <a:endParaRPr lang="en-US" smtClean="0"/>
          </a:p>
        </p:txBody>
      </p:sp>
      <p:sp>
        <p:nvSpPr>
          <p:cNvPr id="109571" name="Rectangle 2"/>
          <p:cNvSpPr>
            <a:spLocks noGrp="1" noRot="1" noChangeAspect="1" noChangeArrowheads="1" noTextEdit="1"/>
          </p:cNvSpPr>
          <p:nvPr>
            <p:ph type="sldImg"/>
          </p:nvPr>
        </p:nvSpPr>
        <p:spPr>
          <a:xfrm>
            <a:off x="1144588" y="685800"/>
            <a:ext cx="4572000" cy="3429000"/>
          </a:xfrm>
          <a:ln/>
        </p:spPr>
      </p:sp>
      <p:sp>
        <p:nvSpPr>
          <p:cNvPr id="109572" name="Rectangle 3"/>
          <p:cNvSpPr>
            <a:spLocks noGrp="1" noChangeArrowheads="1"/>
          </p:cNvSpPr>
          <p:nvPr>
            <p:ph type="body" idx="1"/>
          </p:nvPr>
        </p:nvSpPr>
        <p:spPr>
          <a:noFill/>
          <a:ln/>
        </p:spPr>
        <p:txBody>
          <a:bodyPr lIns="91432" tIns="45716" rIns="91432" bIns="45716"/>
          <a:lstStyle/>
          <a:p>
            <a:pPr eaLnBrk="1" hangingPunct="1">
              <a:buClr>
                <a:srgbClr val="D12205"/>
              </a:buClr>
              <a:buFont typeface="Wingdings" charset="2"/>
              <a:buNone/>
            </a:pPr>
            <a:r>
              <a:rPr lang="en-US" sz="1000" smtClean="0">
                <a:solidFill>
                  <a:schemeClr val="bg1"/>
                </a:solidFill>
              </a:rPr>
              <a:t>The 1500 mg recommendation applies to half the total population (ages 2+) and to the majority of adults.</a:t>
            </a:r>
          </a:p>
          <a:p>
            <a:pPr eaLnBrk="1" hangingPunct="1"/>
            <a:endParaRPr lang="en-US" smtClean="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64CFED91-6BDE-40A7-BB57-B6808E7817E8}" type="slidenum">
              <a:rPr lang="en-US" smtClean="0"/>
              <a:pPr/>
              <a:t>52</a:t>
            </a:fld>
            <a:endParaRPr lang="en-US" smtClean="0"/>
          </a:p>
        </p:txBody>
      </p:sp>
      <p:sp>
        <p:nvSpPr>
          <p:cNvPr id="110595" name="Rectangle 2"/>
          <p:cNvSpPr>
            <a:spLocks noGrp="1" noRot="1" noChangeAspect="1" noChangeArrowheads="1" noTextEdit="1"/>
          </p:cNvSpPr>
          <p:nvPr>
            <p:ph type="sldImg"/>
          </p:nvPr>
        </p:nvSpPr>
        <p:spPr>
          <a:xfrm>
            <a:off x="1144588" y="685800"/>
            <a:ext cx="4572000" cy="3429000"/>
          </a:xfrm>
          <a:ln/>
        </p:spPr>
      </p:sp>
      <p:sp>
        <p:nvSpPr>
          <p:cNvPr id="110596"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01F23B89-D146-48D1-AB26-AFEFFC77F9AC}" type="slidenum">
              <a:rPr lang="en-US" smtClean="0"/>
              <a:pPr/>
              <a:t>53</a:t>
            </a:fld>
            <a:endParaRPr lang="en-US" smtClean="0"/>
          </a:p>
        </p:txBody>
      </p:sp>
      <p:sp>
        <p:nvSpPr>
          <p:cNvPr id="111619" name="Rectangle 2"/>
          <p:cNvSpPr>
            <a:spLocks noGrp="1" noRot="1" noChangeAspect="1" noChangeArrowheads="1" noTextEdit="1"/>
          </p:cNvSpPr>
          <p:nvPr>
            <p:ph type="sldImg"/>
          </p:nvPr>
        </p:nvSpPr>
        <p:spPr>
          <a:xfrm>
            <a:off x="1144588" y="685800"/>
            <a:ext cx="4572000" cy="3429000"/>
          </a:xfrm>
          <a:ln/>
        </p:spPr>
      </p:sp>
      <p:sp>
        <p:nvSpPr>
          <p:cNvPr id="111620" name="Rectangle 3"/>
          <p:cNvSpPr>
            <a:spLocks noGrp="1" noChangeArrowheads="1"/>
          </p:cNvSpPr>
          <p:nvPr>
            <p:ph type="body" idx="1"/>
          </p:nvPr>
        </p:nvSpPr>
        <p:spPr>
          <a:noFill/>
          <a:ln/>
        </p:spPr>
        <p:txBody>
          <a:bodyPr lIns="91432" tIns="45716" rIns="91432" bIns="45716"/>
          <a:lstStyle/>
          <a:p>
            <a:pPr eaLnBrk="1" hangingPunct="1"/>
            <a:r>
              <a:rPr lang="en-US" smtClean="0"/>
              <a:t>Answer: B. 2,300 mg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67C412D-E57F-4580-811B-0DC2F786F4FA}" type="slidenum">
              <a:rPr lang="en-US" smtClean="0"/>
              <a:pPr/>
              <a:t>9</a:t>
            </a:fld>
            <a:endParaRPr lang="en-US" smtClean="0"/>
          </a:p>
        </p:txBody>
      </p:sp>
      <p:sp>
        <p:nvSpPr>
          <p:cNvPr id="66563" name="Rectangle 2"/>
          <p:cNvSpPr>
            <a:spLocks noGrp="1" noRot="1" noChangeAspect="1" noChangeArrowheads="1" noTextEdit="1"/>
          </p:cNvSpPr>
          <p:nvPr>
            <p:ph type="sldImg"/>
          </p:nvPr>
        </p:nvSpPr>
        <p:spPr>
          <a:xfrm>
            <a:off x="1144588" y="685800"/>
            <a:ext cx="4572000" cy="3429000"/>
          </a:xfrm>
          <a:ln/>
        </p:spPr>
      </p:sp>
      <p:sp>
        <p:nvSpPr>
          <p:cNvPr id="66564"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ACCF99F5-32A6-45FD-AD35-52304BF6773B}" type="slidenum">
              <a:rPr lang="en-US" smtClean="0"/>
              <a:pPr/>
              <a:t>54</a:t>
            </a:fld>
            <a:endParaRPr lang="en-US" smtClean="0"/>
          </a:p>
        </p:txBody>
      </p:sp>
      <p:sp>
        <p:nvSpPr>
          <p:cNvPr id="112643" name="Rectangle 2"/>
          <p:cNvSpPr>
            <a:spLocks noGrp="1" noRot="1" noChangeAspect="1" noChangeArrowheads="1" noTextEdit="1"/>
          </p:cNvSpPr>
          <p:nvPr>
            <p:ph type="sldImg"/>
          </p:nvPr>
        </p:nvSpPr>
        <p:spPr>
          <a:xfrm>
            <a:off x="1144588" y="685800"/>
            <a:ext cx="4572000" cy="3429000"/>
          </a:xfrm>
          <a:ln/>
        </p:spPr>
      </p:sp>
      <p:sp>
        <p:nvSpPr>
          <p:cNvPr id="112644" name="Rectangle 3"/>
          <p:cNvSpPr>
            <a:spLocks noGrp="1" noChangeArrowheads="1"/>
          </p:cNvSpPr>
          <p:nvPr>
            <p:ph type="body" idx="1"/>
          </p:nvPr>
        </p:nvSpPr>
        <p:spPr>
          <a:noFill/>
          <a:ln/>
        </p:spPr>
        <p:txBody>
          <a:bodyPr lIns="91432" tIns="45716" rIns="91432" bIns="45716"/>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50009F26-8F12-47AE-8377-D74D29F7D4AD}" type="slidenum">
              <a:rPr lang="en-US" smtClean="0"/>
              <a:pPr/>
              <a:t>55</a:t>
            </a:fld>
            <a:endParaRPr lang="en-US" smtClean="0"/>
          </a:p>
        </p:txBody>
      </p:sp>
      <p:sp>
        <p:nvSpPr>
          <p:cNvPr id="113667" name="Rectangle 2"/>
          <p:cNvSpPr>
            <a:spLocks noGrp="1" noRot="1" noChangeAspect="1" noChangeArrowheads="1" noTextEdit="1"/>
          </p:cNvSpPr>
          <p:nvPr>
            <p:ph type="sldImg"/>
          </p:nvPr>
        </p:nvSpPr>
        <p:spPr>
          <a:xfrm>
            <a:off x="1144588" y="685800"/>
            <a:ext cx="4572000" cy="3429000"/>
          </a:xfrm>
          <a:ln/>
        </p:spPr>
      </p:sp>
      <p:sp>
        <p:nvSpPr>
          <p:cNvPr id="113668" name="Rectangle 3"/>
          <p:cNvSpPr>
            <a:spLocks noGrp="1" noChangeArrowheads="1"/>
          </p:cNvSpPr>
          <p:nvPr>
            <p:ph type="body" idx="1"/>
          </p:nvPr>
        </p:nvSpPr>
        <p:spPr>
          <a:noFill/>
          <a:ln/>
        </p:spPr>
        <p:txBody>
          <a:bodyPr lIns="91432" tIns="45716" rIns="91432" bIns="45716"/>
          <a:lstStyle/>
          <a:p>
            <a:pPr eaLnBrk="1" hangingPunct="1"/>
            <a:r>
              <a:rPr lang="en-US" smtClean="0"/>
              <a:t>Answer: C. 470 mg.</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4ACEB255-8835-4234-913A-B379ABA60F57}" type="slidenum">
              <a:rPr lang="en-US" smtClean="0"/>
              <a:pPr/>
              <a:t>56</a:t>
            </a:fld>
            <a:endParaRPr lang="en-US" smtClean="0"/>
          </a:p>
        </p:txBody>
      </p:sp>
      <p:sp>
        <p:nvSpPr>
          <p:cNvPr id="114691" name="Rectangle 2"/>
          <p:cNvSpPr>
            <a:spLocks noGrp="1" noRot="1" noChangeAspect="1" noChangeArrowheads="1" noTextEdit="1"/>
          </p:cNvSpPr>
          <p:nvPr>
            <p:ph type="sldImg"/>
          </p:nvPr>
        </p:nvSpPr>
        <p:spPr>
          <a:xfrm>
            <a:off x="1144588" y="685800"/>
            <a:ext cx="4572000" cy="3429000"/>
          </a:xfrm>
          <a:ln/>
        </p:spPr>
      </p:sp>
      <p:sp>
        <p:nvSpPr>
          <p:cNvPr id="114692" name="Rectangle 3"/>
          <p:cNvSpPr>
            <a:spLocks noGrp="1" noChangeArrowheads="1"/>
          </p:cNvSpPr>
          <p:nvPr>
            <p:ph type="body" idx="1"/>
          </p:nvPr>
        </p:nvSpPr>
        <p:spPr>
          <a:noFill/>
          <a:ln/>
        </p:spPr>
        <p:txBody>
          <a:bodyPr lIns="91432" tIns="45716" rIns="91432" bIns="45716"/>
          <a:lstStyle/>
          <a:p>
            <a:pPr eaLnBrk="1" hangingPunct="1"/>
            <a:r>
              <a:rPr lang="en-US" smtClean="0"/>
              <a:t>NOTE: Salt is typically used in yeast breads and other bread-type products made with yeast to regulate the growth of the yeast and prevent the food from rising too rapidly. While yeast breads can be made without salt, modifications in the ingredients and recipe techniques are usually made to create a product with a satisfactory texture. As salt also adds flavor, most bread is still made with salt. </a:t>
            </a:r>
          </a:p>
          <a:p>
            <a:pPr eaLnBrk="1" hangingPunct="1"/>
            <a:endParaRPr lang="en-US" smtClean="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6D99D890-53EB-47F9-BA0D-390FC29DAC18}" type="slidenum">
              <a:rPr lang="en-US" smtClean="0"/>
              <a:pPr/>
              <a:t>57</a:t>
            </a:fld>
            <a:endParaRPr lang="en-US" smtClean="0"/>
          </a:p>
        </p:txBody>
      </p:sp>
      <p:sp>
        <p:nvSpPr>
          <p:cNvPr id="115715" name="Rectangle 2"/>
          <p:cNvSpPr>
            <a:spLocks noGrp="1" noRot="1" noChangeAspect="1" noChangeArrowheads="1" noTextEdit="1"/>
          </p:cNvSpPr>
          <p:nvPr>
            <p:ph type="sldImg"/>
          </p:nvPr>
        </p:nvSpPr>
        <p:spPr>
          <a:xfrm>
            <a:off x="1144588" y="685800"/>
            <a:ext cx="4572000" cy="3429000"/>
          </a:xfrm>
          <a:ln/>
        </p:spPr>
      </p:sp>
      <p:sp>
        <p:nvSpPr>
          <p:cNvPr id="115716" name="Rectangle 3"/>
          <p:cNvSpPr>
            <a:spLocks noGrp="1" noChangeArrowheads="1"/>
          </p:cNvSpPr>
          <p:nvPr>
            <p:ph type="body" idx="1"/>
          </p:nvPr>
        </p:nvSpPr>
        <p:spPr>
          <a:noFill/>
          <a:ln/>
        </p:spPr>
        <p:txBody>
          <a:bodyPr lIns="91432" tIns="45716" rIns="91432" bIns="45716"/>
          <a:lstStyle/>
          <a:p>
            <a:pPr eaLnBrk="1" hangingPunct="1"/>
            <a:r>
              <a:rPr lang="en-US" smtClean="0"/>
              <a:t>Strong evidence shows children and adolescents who consume more sugar-sweetened beverages have higher body weight compared to those who drink less, and moderate evidence also supports this relationship in adults.</a:t>
            </a:r>
          </a:p>
          <a:p>
            <a:pPr eaLnBrk="1" hangingPunct="1"/>
            <a:endParaRPr lang="en-US" smtClean="0"/>
          </a:p>
          <a:p>
            <a:pPr eaLnBrk="1" hangingPunct="1"/>
            <a:r>
              <a:rPr lang="en-US" smtClean="0"/>
              <a:t>Sugar-sweetened beverages provide excess calories and few essential nutrients to the diet and should only be consumed when nutrient needs have been met and without exceeding daily calorie limits. </a:t>
            </a:r>
          </a:p>
          <a:p>
            <a:pPr eaLnBrk="1" hangingPunct="1"/>
            <a:endParaRPr lang="en-US" smtClean="0"/>
          </a:p>
          <a:p>
            <a:pPr eaLnBrk="1" hangingPunct="1"/>
            <a:r>
              <a:rPr lang="en-US" b="1" smtClean="0"/>
              <a:t>Reduce the intake of these beverages by: drinking fewer sugar-sweetened beverages, consuming smaller portions, substituting water, unsweetened coffee and tea, and other beverages with few or no calories.  Read the label or see new front of pack calorie information on an increasing number of beverages."</a:t>
            </a:r>
            <a:r>
              <a:rPr lang="en-US" smtClean="0"/>
              <a:t> </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91BA06F-9CAF-4FF2-BBC0-012594E2DEDB}" type="slidenum">
              <a:rPr lang="en-US" smtClean="0"/>
              <a:pPr/>
              <a:t>58</a:t>
            </a:fld>
            <a:endParaRPr lang="en-US" smtClean="0"/>
          </a:p>
        </p:txBody>
      </p:sp>
      <p:sp>
        <p:nvSpPr>
          <p:cNvPr id="116739" name="Rectangle 2"/>
          <p:cNvSpPr>
            <a:spLocks noGrp="1" noRot="1" noChangeAspect="1" noChangeArrowheads="1" noTextEdit="1"/>
          </p:cNvSpPr>
          <p:nvPr>
            <p:ph type="sldImg"/>
          </p:nvPr>
        </p:nvSpPr>
        <p:spPr>
          <a:xfrm>
            <a:off x="1144588" y="685800"/>
            <a:ext cx="4572000" cy="3429000"/>
          </a:xfrm>
          <a:ln/>
        </p:spPr>
      </p:sp>
      <p:sp>
        <p:nvSpPr>
          <p:cNvPr id="116740" name="Rectangle 3"/>
          <p:cNvSpPr>
            <a:spLocks noGrp="1" noChangeArrowheads="1"/>
          </p:cNvSpPr>
          <p:nvPr>
            <p:ph type="body" idx="1"/>
          </p:nvPr>
        </p:nvSpPr>
        <p:spPr>
          <a:noFill/>
          <a:ln/>
        </p:spPr>
        <p:txBody>
          <a:bodyPr lIns="91432" tIns="45716" rIns="91432" bIns="45716"/>
          <a:lstStyle/>
          <a:p>
            <a:pPr eaLnBrk="1" hangingPunct="1"/>
            <a:endParaRPr lang="en-US" smtClean="0"/>
          </a:p>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714D6D98-63AF-4F98-B8D7-2FFE029B32AF}" type="slidenum">
              <a:rPr lang="en-US" smtClean="0"/>
              <a:pPr/>
              <a:t>10</a:t>
            </a:fld>
            <a:endParaRPr lang="en-US" smtClean="0"/>
          </a:p>
        </p:txBody>
      </p:sp>
      <p:sp>
        <p:nvSpPr>
          <p:cNvPr id="67587" name="Rectangle 2"/>
          <p:cNvSpPr>
            <a:spLocks noGrp="1" noRot="1" noChangeAspect="1" noChangeArrowheads="1" noTextEdit="1"/>
          </p:cNvSpPr>
          <p:nvPr>
            <p:ph type="sldImg"/>
          </p:nvPr>
        </p:nvSpPr>
        <p:spPr>
          <a:xfrm>
            <a:off x="1144588" y="685800"/>
            <a:ext cx="4572000" cy="3429000"/>
          </a:xfrm>
          <a:ln/>
        </p:spPr>
      </p:sp>
      <p:sp>
        <p:nvSpPr>
          <p:cNvPr id="67588" name="Rectangle 3"/>
          <p:cNvSpPr>
            <a:spLocks noGrp="1" noChangeArrowheads="1"/>
          </p:cNvSpPr>
          <p:nvPr>
            <p:ph type="body" idx="1"/>
          </p:nvPr>
        </p:nvSpPr>
        <p:spPr>
          <a:noFill/>
          <a:ln/>
        </p:spPr>
        <p:txBody>
          <a:bodyPr lIns="91432" tIns="45716" rIns="91432" bIns="45716"/>
          <a:lstStyle/>
          <a:p>
            <a:pPr eaLnBrk="1" hangingPunct="1"/>
            <a:r>
              <a:rPr lang="en-US" smtClean="0"/>
              <a:t>Eat only until you are satisfied, not full. If you tend to overeat, be aware of the time of day, place and your mood while eating so you can better control the amount you eat.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50622D9A-2698-4A89-BB8E-C1E807537642}" type="slidenum">
              <a:rPr lang="en-US" smtClean="0"/>
              <a:pPr/>
              <a:t>11</a:t>
            </a:fld>
            <a:endParaRPr lang="en-US" smtClean="0"/>
          </a:p>
        </p:txBody>
      </p:sp>
      <p:sp>
        <p:nvSpPr>
          <p:cNvPr id="68611" name="Rectangle 2"/>
          <p:cNvSpPr>
            <a:spLocks noGrp="1" noRot="1" noChangeAspect="1" noChangeArrowheads="1" noTextEdit="1"/>
          </p:cNvSpPr>
          <p:nvPr>
            <p:ph type="sldImg"/>
          </p:nvPr>
        </p:nvSpPr>
        <p:spPr>
          <a:xfrm>
            <a:off x="1144588" y="685800"/>
            <a:ext cx="4572000" cy="3429000"/>
          </a:xfrm>
          <a:ln/>
        </p:spPr>
      </p:sp>
      <p:sp>
        <p:nvSpPr>
          <p:cNvPr id="68612" name="Rectangle 3"/>
          <p:cNvSpPr>
            <a:spLocks noGrp="1" noChangeArrowheads="1"/>
          </p:cNvSpPr>
          <p:nvPr>
            <p:ph type="body" idx="1"/>
          </p:nvPr>
        </p:nvSpPr>
        <p:spPr>
          <a:noFill/>
          <a:ln/>
        </p:spPr>
        <p:txBody>
          <a:bodyPr lIns="91432" tIns="45716" rIns="91432" bIns="45716"/>
          <a:lstStyle/>
          <a:p>
            <a:pPr eaLnBrk="1" hangingPunct="1"/>
            <a:r>
              <a:rPr lang="en-US" smtClean="0"/>
              <a:t>Slow down to slim down!</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77BDC097-56CC-474E-99B0-3F53643BB4B0}" type="slidenum">
              <a:rPr lang="en-US" smtClean="0"/>
              <a:pPr/>
              <a:t>12</a:t>
            </a:fld>
            <a:endParaRPr lang="en-US" smtClean="0"/>
          </a:p>
        </p:txBody>
      </p:sp>
      <p:sp>
        <p:nvSpPr>
          <p:cNvPr id="69635" name="Rectangle 2"/>
          <p:cNvSpPr>
            <a:spLocks noGrp="1" noRot="1" noChangeAspect="1" noChangeArrowheads="1" noTextEdit="1"/>
          </p:cNvSpPr>
          <p:nvPr>
            <p:ph type="sldImg"/>
          </p:nvPr>
        </p:nvSpPr>
        <p:spPr>
          <a:xfrm>
            <a:off x="1144588" y="685800"/>
            <a:ext cx="4572000" cy="3429000"/>
          </a:xfrm>
          <a:ln/>
        </p:spPr>
      </p:sp>
      <p:sp>
        <p:nvSpPr>
          <p:cNvPr id="69636" name="Rectangle 3"/>
          <p:cNvSpPr>
            <a:spLocks noGrp="1" noChangeArrowheads="1"/>
          </p:cNvSpPr>
          <p:nvPr>
            <p:ph type="body" idx="1"/>
          </p:nvPr>
        </p:nvSpPr>
        <p:spPr>
          <a:noFill/>
          <a:ln/>
        </p:spPr>
        <p:txBody>
          <a:bodyPr lIns="91432" tIns="45716" rIns="91432" bIns="45716"/>
          <a:lstStyle/>
          <a:p>
            <a:pPr eaLnBrk="1" hangingPunct="1"/>
            <a:r>
              <a:rPr lang="en-US" smtClean="0"/>
              <a:t>Research indicates the larger the portion, the more we tend to eat. Take less. Serve on smaller plates. Use narrow vs. wide glasses. Order a smaller portion. Split with a friend. Ask for a to-go-box right away and put half the meal away so you can’t see it. Review the calorie content of foods and beverages offered and choose lower-calorie options. Calorie information may be available on menus, in a pamphlet, on food wrappers, or online.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5BB9FE9F-15AD-4EDC-BBCC-7B65E47A581E}" type="slidenum">
              <a:rPr lang="en-US" smtClean="0"/>
              <a:pPr/>
              <a:t>13</a:t>
            </a:fld>
            <a:endParaRPr lang="en-US" smtClean="0"/>
          </a:p>
        </p:txBody>
      </p:sp>
      <p:sp>
        <p:nvSpPr>
          <p:cNvPr id="70659" name="Rectangle 2"/>
          <p:cNvSpPr>
            <a:spLocks noGrp="1" noRot="1" noChangeAspect="1" noChangeArrowheads="1" noTextEdit="1"/>
          </p:cNvSpPr>
          <p:nvPr>
            <p:ph type="sldImg"/>
          </p:nvPr>
        </p:nvSpPr>
        <p:spPr>
          <a:xfrm>
            <a:off x="1144588" y="685800"/>
            <a:ext cx="4572000" cy="3429000"/>
          </a:xfrm>
          <a:ln/>
        </p:spPr>
      </p:sp>
      <p:sp>
        <p:nvSpPr>
          <p:cNvPr id="70660" name="Rectangle 3"/>
          <p:cNvSpPr>
            <a:spLocks noGrp="1" noChangeArrowheads="1"/>
          </p:cNvSpPr>
          <p:nvPr>
            <p:ph type="body" idx="1"/>
          </p:nvPr>
        </p:nvSpPr>
        <p:spPr>
          <a:noFill/>
          <a:ln/>
        </p:spPr>
        <p:txBody>
          <a:bodyPr lIns="91432" tIns="45716" rIns="91432" bIns="45716"/>
          <a:lstStyle/>
          <a:p>
            <a:pPr eaLnBrk="1" hangingPunct="1"/>
            <a:r>
              <a:rPr lang="en-US" smtClean="0"/>
              <a:t>NOTE: This slide is for illustration purposes only. In real life, raw meat would not be placed next to foods that would be eaten uncooked.</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8F2B5C24-49B4-4168-A17C-B7A593B09A93}"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F8447166-5FA4-4295-9B33-AB34DC96F62D}"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7056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D7740126-B0F6-42D6-B4F0-AFAB91A1755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9430C57-B469-49B8-8DA8-861DC97FFF12}"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71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3C9880C2-C053-4C59-A121-6621FDFCF060}"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92238A9-7F3A-4FAA-809C-B9FB503812F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
        <p:nvSpPr>
          <p:cNvPr id="5" name="Rectangle 6"/>
          <p:cNvSpPr>
            <a:spLocks noGrp="1" noChangeArrowheads="1"/>
          </p:cNvSpPr>
          <p:nvPr>
            <p:ph type="sldNum" sz="quarter" idx="11"/>
          </p:nvPr>
        </p:nvSpPr>
        <p:spPr>
          <a:ln/>
        </p:spPr>
        <p:txBody>
          <a:bodyPr/>
          <a:lstStyle>
            <a:lvl1pPr>
              <a:defRPr/>
            </a:lvl1pPr>
          </a:lstStyle>
          <a:p>
            <a:pPr>
              <a:defRPr/>
            </a:pPr>
            <a:fld id="{74F92710-0E48-463A-A9BF-A8828FFBDE3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1AFBBD51-2E0C-4EBD-B964-E6FDC84A83B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
        <p:nvSpPr>
          <p:cNvPr id="8" name="Rectangle 6"/>
          <p:cNvSpPr>
            <a:spLocks noGrp="1" noChangeArrowheads="1"/>
          </p:cNvSpPr>
          <p:nvPr>
            <p:ph type="sldNum" sz="quarter" idx="11"/>
          </p:nvPr>
        </p:nvSpPr>
        <p:spPr>
          <a:ln/>
        </p:spPr>
        <p:txBody>
          <a:bodyPr/>
          <a:lstStyle>
            <a:lvl1pPr>
              <a:defRPr/>
            </a:lvl1pPr>
          </a:lstStyle>
          <a:p>
            <a:pPr>
              <a:defRPr/>
            </a:pPr>
            <a:fld id="{9E93529B-A2B9-41AE-8A25-E462A46B4D8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
        <p:nvSpPr>
          <p:cNvPr id="4" name="Rectangle 6"/>
          <p:cNvSpPr>
            <a:spLocks noGrp="1" noChangeArrowheads="1"/>
          </p:cNvSpPr>
          <p:nvPr>
            <p:ph type="sldNum" sz="quarter" idx="11"/>
          </p:nvPr>
        </p:nvSpPr>
        <p:spPr>
          <a:ln/>
        </p:spPr>
        <p:txBody>
          <a:bodyPr/>
          <a:lstStyle>
            <a:lvl1pPr>
              <a:defRPr/>
            </a:lvl1pPr>
          </a:lstStyle>
          <a:p>
            <a:pPr>
              <a:defRPr/>
            </a:pPr>
            <a:fld id="{EB6D3101-F085-400E-AA70-5B72E2FF17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
        <p:nvSpPr>
          <p:cNvPr id="3" name="Rectangle 6"/>
          <p:cNvSpPr>
            <a:spLocks noGrp="1" noChangeArrowheads="1"/>
          </p:cNvSpPr>
          <p:nvPr>
            <p:ph type="sldNum" sz="quarter" idx="11"/>
          </p:nvPr>
        </p:nvSpPr>
        <p:spPr>
          <a:ln/>
        </p:spPr>
        <p:txBody>
          <a:bodyPr/>
          <a:lstStyle>
            <a:lvl1pPr>
              <a:defRPr/>
            </a:lvl1pPr>
          </a:lstStyle>
          <a:p>
            <a:pPr>
              <a:defRPr/>
            </a:pPr>
            <a:fld id="{4CA2D73E-C9B5-4CCB-9D54-BAEA496822F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21AD52A1-601D-4373-9925-E902E1468AED}"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
        <p:nvSpPr>
          <p:cNvPr id="6" name="Rectangle 6"/>
          <p:cNvSpPr>
            <a:spLocks noGrp="1" noChangeArrowheads="1"/>
          </p:cNvSpPr>
          <p:nvPr>
            <p:ph type="sldNum" sz="quarter" idx="11"/>
          </p:nvPr>
        </p:nvSpPr>
        <p:spPr>
          <a:ln/>
        </p:spPr>
        <p:txBody>
          <a:bodyPr/>
          <a:lstStyle>
            <a:lvl1pPr>
              <a:defRPr/>
            </a:lvl1pPr>
          </a:lstStyle>
          <a:p>
            <a:pPr>
              <a:defRPr/>
            </a:pPr>
            <a:fld id="{584298C4-6E8D-4519-BF18-56FD3B96C52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0" y="0"/>
            <a:ext cx="9144000" cy="1371600"/>
          </a:xfrm>
          <a:prstGeom prst="rect">
            <a:avLst/>
          </a:prstGeom>
          <a:solidFill>
            <a:schemeClr val="tx1"/>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defRPr>
            </a:lvl1pPr>
          </a:lstStyle>
          <a:p>
            <a:pPr>
              <a:defRPr/>
            </a:pPr>
            <a:endParaRPr lang="en-US"/>
          </a:p>
        </p:txBody>
      </p:sp>
      <p:sp>
        <p:nvSpPr>
          <p:cNvPr id="1030" name="Rectangle 6"/>
          <p:cNvSpPr>
            <a:spLocks noGrp="1" noChangeArrowheads="1"/>
          </p:cNvSpPr>
          <p:nvPr>
            <p:ph type="sldNum" sz="quarter" idx="4"/>
          </p:nvPr>
        </p:nvSpPr>
        <p:spPr bwMode="auto">
          <a:xfrm>
            <a:off x="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defRPr>
            </a:lvl1pPr>
          </a:lstStyle>
          <a:p>
            <a:pPr>
              <a:defRPr/>
            </a:pPr>
            <a:fld id="{9C87BE05-E814-4408-A34F-5314BBD8565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sz="4400" b="1">
          <a:solidFill>
            <a:schemeClr val="bg1"/>
          </a:solidFill>
          <a:latin typeface="Arial" charset="0"/>
        </a:defRPr>
      </a:lvl6pPr>
      <a:lvl7pPr marL="914400" algn="ctr" rtl="0" fontAlgn="base">
        <a:spcBef>
          <a:spcPct val="0"/>
        </a:spcBef>
        <a:spcAft>
          <a:spcPct val="0"/>
        </a:spcAft>
        <a:defRPr sz="4400" b="1">
          <a:solidFill>
            <a:schemeClr val="bg1"/>
          </a:solidFill>
          <a:latin typeface="Arial" charset="0"/>
        </a:defRPr>
      </a:lvl7pPr>
      <a:lvl8pPr marL="1371600" algn="ctr" rtl="0" fontAlgn="base">
        <a:spcBef>
          <a:spcPct val="0"/>
        </a:spcBef>
        <a:spcAft>
          <a:spcPct val="0"/>
        </a:spcAft>
        <a:defRPr sz="4400" b="1">
          <a:solidFill>
            <a:schemeClr val="bg1"/>
          </a:solidFill>
          <a:latin typeface="Arial" charset="0"/>
        </a:defRPr>
      </a:lvl8pPr>
      <a:lvl9pPr marL="1828800" algn="ctr" rtl="0" fontAlgn="base">
        <a:spcBef>
          <a:spcPct val="0"/>
        </a:spcBef>
        <a:spcAft>
          <a:spcPct val="0"/>
        </a:spcAft>
        <a:defRPr sz="4400" b="1">
          <a:solidFill>
            <a:schemeClr val="bg1"/>
          </a:solidFill>
          <a:latin typeface="Arial" charset="0"/>
        </a:defRPr>
      </a:lvl9pPr>
    </p:titleStyle>
    <p:bodyStyle>
      <a:lvl1pPr marL="342900" indent="-342900" algn="l" rtl="0" eaLnBrk="0" fontAlgn="base" hangingPunct="0">
        <a:spcBef>
          <a:spcPct val="5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9.xml"/><Relationship Id="rId7" Type="http://schemas.openxmlformats.org/officeDocument/2006/relationships/image" Target="../media/image32.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1.jpeg"/><Relationship Id="rId5" Type="http://schemas.openxmlformats.org/officeDocument/2006/relationships/oleObject" Target="../embeddings/oleObject1.bin"/><Relationship Id="rId4" Type="http://schemas.openxmlformats.org/officeDocument/2006/relationships/image" Target="../media/image30.jpeg"/></Relationships>
</file>

<file path=ppt/slides/_rels/slide34.xml.rels><?xml version="1.0" encoding="UTF-8" standalone="yes"?>
<Relationships xmlns="http://schemas.openxmlformats.org/package/2006/relationships"><Relationship Id="rId8" Type="http://schemas.openxmlformats.org/officeDocument/2006/relationships/image" Target="../media/image38.jpeg"/><Relationship Id="rId3" Type="http://schemas.openxmlformats.org/officeDocument/2006/relationships/notesSlide" Target="../notesSlides/notesSlide30.xml"/><Relationship Id="rId7" Type="http://schemas.openxmlformats.org/officeDocument/2006/relationships/image" Target="../media/image37.jpe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 Id="rId9" Type="http://schemas.openxmlformats.org/officeDocument/2006/relationships/oleObject" Target="../embeddings/oleObject2.bin"/></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41.jpe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image" Target="../media/image50.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Number Placeholder 3"/>
          <p:cNvSpPr>
            <a:spLocks noGrp="1"/>
          </p:cNvSpPr>
          <p:nvPr>
            <p:ph type="sldNum" sz="quarter" idx="11"/>
          </p:nvPr>
        </p:nvSpPr>
        <p:spPr>
          <a:noFill/>
        </p:spPr>
        <p:txBody>
          <a:bodyPr/>
          <a:lstStyle/>
          <a:p>
            <a:fld id="{27E1CB95-F3E6-4F48-951C-2FF1E673AA67}" type="slidenum">
              <a:rPr lang="en-US" smtClean="0"/>
              <a:pPr/>
              <a:t>1</a:t>
            </a:fld>
            <a:endParaRPr lang="en-US" smtClean="0"/>
          </a:p>
        </p:txBody>
      </p:sp>
      <p:sp>
        <p:nvSpPr>
          <p:cNvPr id="5123" name="Rectangle 2"/>
          <p:cNvSpPr>
            <a:spLocks noGrp="1" noChangeArrowheads="1"/>
          </p:cNvSpPr>
          <p:nvPr>
            <p:ph type="title"/>
          </p:nvPr>
        </p:nvSpPr>
        <p:spPr>
          <a:xfrm>
            <a:off x="0" y="0"/>
            <a:ext cx="9144000" cy="1219200"/>
          </a:xfrm>
        </p:spPr>
        <p:txBody>
          <a:bodyPr/>
          <a:lstStyle/>
          <a:p>
            <a:pPr eaLnBrk="1" hangingPunct="1"/>
            <a:r>
              <a:rPr lang="en-US" sz="6600" smtClean="0"/>
              <a:t>MyPyramid is now … </a:t>
            </a:r>
          </a:p>
        </p:txBody>
      </p:sp>
      <p:pic>
        <p:nvPicPr>
          <p:cNvPr id="5124" name="Picture 6"/>
          <p:cNvPicPr>
            <a:picLocks noChangeAspect="1" noChangeArrowheads="1"/>
          </p:cNvPicPr>
          <p:nvPr/>
        </p:nvPicPr>
        <p:blipFill>
          <a:blip r:embed="rId2" cstate="print"/>
          <a:srcRect/>
          <a:stretch>
            <a:fillRect/>
          </a:stretch>
        </p:blipFill>
        <p:spPr bwMode="auto">
          <a:xfrm>
            <a:off x="1771650" y="1524000"/>
            <a:ext cx="5600700" cy="4870450"/>
          </a:xfrm>
          <a:prstGeom prst="rect">
            <a:avLst/>
          </a:prstGeom>
          <a:noFill/>
          <a:ln w="38100" algn="ctr">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2"/>
          <p:cNvSpPr>
            <a:spLocks noGrp="1"/>
          </p:cNvSpPr>
          <p:nvPr>
            <p:ph type="sldNum" sz="quarter" idx="11"/>
          </p:nvPr>
        </p:nvSpPr>
        <p:spPr>
          <a:noFill/>
        </p:spPr>
        <p:txBody>
          <a:bodyPr/>
          <a:lstStyle/>
          <a:p>
            <a:fld id="{F8AD3EE5-EFD4-4DE7-B005-6E4E06B885B9}" type="slidenum">
              <a:rPr lang="en-US" smtClean="0"/>
              <a:pPr/>
              <a:t>10</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14340" name="AutoShape 12"/>
          <p:cNvSpPr>
            <a:spLocks noChangeArrowheads="1"/>
          </p:cNvSpPr>
          <p:nvPr/>
        </p:nvSpPr>
        <p:spPr bwMode="auto">
          <a:xfrm>
            <a:off x="228600" y="1752600"/>
            <a:ext cx="3411538" cy="3548063"/>
          </a:xfrm>
          <a:prstGeom prst="rect">
            <a:avLst/>
          </a:prstGeom>
          <a:noFill/>
          <a:ln w="25400">
            <a:noFill/>
            <a:miter lim="800000"/>
            <a:headEnd/>
            <a:tailEnd/>
          </a:ln>
        </p:spPr>
        <p:txBody>
          <a:bodyPr>
            <a:spAutoFit/>
          </a:bodyPr>
          <a:lstStyle/>
          <a:p>
            <a:pPr algn="l" eaLnBrk="0" hangingPunct="0">
              <a:lnSpc>
                <a:spcPct val="90000"/>
              </a:lnSpc>
              <a:buClr>
                <a:srgbClr val="FF0000"/>
              </a:buClr>
              <a:buFont typeface="Wingdings" charset="2"/>
              <a:buNone/>
            </a:pPr>
            <a:r>
              <a:rPr lang="en-US">
                <a:solidFill>
                  <a:srgbClr val="000000"/>
                </a:solidFill>
                <a:cs typeface="Arial" charset="0"/>
              </a:rPr>
              <a:t>“Your stomach shouldn’t </a:t>
            </a:r>
            <a:br>
              <a:rPr lang="en-US">
                <a:solidFill>
                  <a:srgbClr val="000000"/>
                </a:solidFill>
                <a:cs typeface="Arial" charset="0"/>
              </a:rPr>
            </a:br>
            <a:r>
              <a:rPr lang="en-US">
                <a:solidFill>
                  <a:srgbClr val="000000"/>
                </a:solidFill>
                <a:cs typeface="Arial" charset="0"/>
              </a:rPr>
              <a:t>be a waist </a:t>
            </a:r>
            <a:br>
              <a:rPr lang="en-US">
                <a:solidFill>
                  <a:srgbClr val="000000"/>
                </a:solidFill>
                <a:cs typeface="Arial" charset="0"/>
              </a:rPr>
            </a:br>
            <a:r>
              <a:rPr lang="en-US">
                <a:solidFill>
                  <a:srgbClr val="000000"/>
                </a:solidFill>
                <a:cs typeface="Arial" charset="0"/>
              </a:rPr>
              <a:t>(waste) basket.” </a:t>
            </a:r>
          </a:p>
          <a:p>
            <a:pPr algn="l" eaLnBrk="0" hangingPunct="0">
              <a:lnSpc>
                <a:spcPct val="90000"/>
              </a:lnSpc>
              <a:buClr>
                <a:srgbClr val="FF0000"/>
              </a:buClr>
              <a:buFont typeface="Wingdings" charset="2"/>
              <a:buNone/>
            </a:pPr>
            <a:r>
              <a:rPr lang="en-US" b="0">
                <a:solidFill>
                  <a:srgbClr val="000000"/>
                </a:solidFill>
                <a:cs typeface="Arial" charset="0"/>
              </a:rPr>
              <a:t> </a:t>
            </a:r>
            <a:r>
              <a:rPr lang="en-US" sz="2400" i="1">
                <a:solidFill>
                  <a:srgbClr val="000000"/>
                </a:solidFill>
                <a:cs typeface="Arial" charset="0"/>
              </a:rPr>
              <a:t>~ Author Unknown</a:t>
            </a:r>
            <a:endParaRPr lang="en-US" sz="2800" i="1">
              <a:solidFill>
                <a:srgbClr val="000000"/>
              </a:solidFill>
              <a:cs typeface="Arial" charset="0"/>
            </a:endParaRPr>
          </a:p>
        </p:txBody>
      </p:sp>
      <p:grpSp>
        <p:nvGrpSpPr>
          <p:cNvPr id="14341" name="Group 10"/>
          <p:cNvGrpSpPr>
            <a:grpSpLocks/>
          </p:cNvGrpSpPr>
          <p:nvPr/>
        </p:nvGrpSpPr>
        <p:grpSpPr bwMode="auto">
          <a:xfrm>
            <a:off x="3429000" y="0"/>
            <a:ext cx="5715000" cy="6858000"/>
            <a:chOff x="2544" y="0"/>
            <a:chExt cx="3216" cy="4320"/>
          </a:xfrm>
        </p:grpSpPr>
        <p:pic>
          <p:nvPicPr>
            <p:cNvPr id="14343" name="Picture 3" descr="C:\Users\User\AppData\Local\Microsoft\Windows\Temporary Internet Files\Content.IE5\1W8TYU9K\MP900425264[1].jpg"/>
            <p:cNvPicPr>
              <a:picLocks noChangeAspect="1" noChangeArrowheads="1"/>
            </p:cNvPicPr>
            <p:nvPr/>
          </p:nvPicPr>
          <p:blipFill>
            <a:blip r:embed="rId3" cstate="print"/>
            <a:srcRect/>
            <a:stretch>
              <a:fillRect/>
            </a:stretch>
          </p:blipFill>
          <p:spPr bwMode="auto">
            <a:xfrm>
              <a:off x="2544" y="0"/>
              <a:ext cx="3216" cy="4320"/>
            </a:xfrm>
            <a:prstGeom prst="rect">
              <a:avLst/>
            </a:prstGeom>
            <a:noFill/>
            <a:ln w="12700">
              <a:solidFill>
                <a:schemeClr val="tx1"/>
              </a:solidFill>
              <a:miter lim="800000"/>
              <a:headEnd/>
              <a:tailEnd/>
            </a:ln>
          </p:spPr>
        </p:pic>
        <p:pic>
          <p:nvPicPr>
            <p:cNvPr id="14344" name="Picture 1"/>
            <p:cNvPicPr>
              <a:picLocks noChangeAspect="1" noChangeArrowheads="1"/>
            </p:cNvPicPr>
            <p:nvPr/>
          </p:nvPicPr>
          <p:blipFill>
            <a:blip r:embed="rId4" cstate="print">
              <a:clrChange>
                <a:clrFrom>
                  <a:srgbClr val="030303"/>
                </a:clrFrom>
                <a:clrTo>
                  <a:srgbClr val="030303">
                    <a:alpha val="0"/>
                  </a:srgbClr>
                </a:clrTo>
              </a:clrChange>
            </a:blip>
            <a:srcRect/>
            <a:stretch>
              <a:fillRect/>
            </a:stretch>
          </p:blipFill>
          <p:spPr bwMode="auto">
            <a:xfrm>
              <a:off x="3194" y="988"/>
              <a:ext cx="1943" cy="2456"/>
            </a:xfrm>
            <a:prstGeom prst="rect">
              <a:avLst/>
            </a:prstGeom>
            <a:noFill/>
            <a:ln w="12700">
              <a:noFill/>
              <a:miter lim="800000"/>
              <a:headEnd/>
              <a:tailEnd/>
            </a:ln>
          </p:spPr>
        </p:pic>
      </p:grpSp>
      <p:sp>
        <p:nvSpPr>
          <p:cNvPr id="17414" name="AutoShape 5"/>
          <p:cNvSpPr>
            <a:spLocks noChangeArrowheads="1"/>
          </p:cNvSpPr>
          <p:nvPr/>
        </p:nvSpPr>
        <p:spPr bwMode="auto">
          <a:xfrm>
            <a:off x="0" y="0"/>
            <a:ext cx="9144000" cy="838200"/>
          </a:xfrm>
          <a:prstGeom prst="rect">
            <a:avLst/>
          </a:prstGeom>
          <a:solidFill>
            <a:srgbClr val="000000"/>
          </a:solidFill>
          <a:ln w="25400">
            <a:noFill/>
            <a:miter lim="800000"/>
            <a:headEnd/>
            <a:tailEnd/>
          </a:ln>
        </p:spPr>
        <p:txBody>
          <a:bodyPr/>
          <a:lstStyle/>
          <a:p>
            <a:pPr marL="65088" indent="-65088" eaLnBrk="0" hangingPunct="0">
              <a:buSzPct val="115000"/>
              <a:defRPr/>
            </a:pPr>
            <a:r>
              <a:rPr lang="en-US" sz="4400" dirty="0">
                <a:solidFill>
                  <a:schemeClr val="bg1"/>
                </a:solidFill>
                <a:latin typeface="+mj-lt"/>
              </a:rPr>
              <a:t>Eat until “satisfied,” not “full”</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1"/>
          </p:nvPr>
        </p:nvSpPr>
        <p:spPr>
          <a:noFill/>
        </p:spPr>
        <p:txBody>
          <a:bodyPr/>
          <a:lstStyle/>
          <a:p>
            <a:fld id="{7E231F9D-26E2-4BE2-A619-A801CE72D52C}" type="slidenum">
              <a:rPr lang="en-US" smtClean="0"/>
              <a:pPr/>
              <a:t>11</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14372" name="Rectangle 6"/>
          <p:cNvSpPr>
            <a:spLocks noChangeArrowheads="1"/>
          </p:cNvSpPr>
          <p:nvPr/>
        </p:nvSpPr>
        <p:spPr bwMode="auto">
          <a:xfrm>
            <a:off x="5562600" y="1066800"/>
            <a:ext cx="2962275" cy="2622550"/>
          </a:xfrm>
          <a:prstGeom prst="rect">
            <a:avLst/>
          </a:prstGeom>
          <a:noFill/>
          <a:ln w="9525">
            <a:noFill/>
            <a:miter lim="800000"/>
            <a:headEnd/>
            <a:tailEnd/>
          </a:ln>
        </p:spPr>
        <p:txBody>
          <a:bodyPr/>
          <a:lstStyle/>
          <a:p>
            <a:pPr algn="l" eaLnBrk="0" hangingPunct="0">
              <a:lnSpc>
                <a:spcPct val="90000"/>
              </a:lnSpc>
              <a:spcBef>
                <a:spcPct val="50000"/>
              </a:spcBef>
              <a:buClr>
                <a:srgbClr val="FF0000"/>
              </a:buClr>
              <a:buFont typeface="Wingdings" pitchFamily="2" charset="2"/>
              <a:buNone/>
              <a:defRPr/>
            </a:pPr>
            <a:r>
              <a:rPr lang="en-US" sz="4000" dirty="0">
                <a:solidFill>
                  <a:schemeClr val="tx1"/>
                </a:solidFill>
                <a:latin typeface="Arial" pitchFamily="34" charset="0"/>
                <a:cs typeface="Arial" pitchFamily="34" charset="0"/>
              </a:rPr>
              <a:t>It takes about 20 minutes for stomach to tell your brain you’re full</a:t>
            </a:r>
            <a:r>
              <a:rPr lang="en-US" sz="4000" dirty="0">
                <a:solidFill>
                  <a:schemeClr val="tx1"/>
                </a:solidFill>
                <a:effectLst>
                  <a:outerShdw blurRad="38100" dist="38100" dir="2700000" algn="tl">
                    <a:srgbClr val="C0C0C0"/>
                  </a:outerShdw>
                </a:effectLst>
                <a:latin typeface="Arial" pitchFamily="34" charset="0"/>
                <a:cs typeface="Arial" pitchFamily="34" charset="0"/>
              </a:rPr>
              <a:t> </a:t>
            </a:r>
          </a:p>
        </p:txBody>
      </p:sp>
      <p:sp>
        <p:nvSpPr>
          <p:cNvPr id="14" name="Slide Number Placeholder 13"/>
          <p:cNvSpPr txBox="1">
            <a:spLocks noGrp="1"/>
          </p:cNvSpPr>
          <p:nvPr/>
        </p:nvSpPr>
        <p:spPr>
          <a:xfrm>
            <a:off x="0" y="6373813"/>
            <a:ext cx="2133600" cy="476250"/>
          </a:xfrm>
          <a:prstGeom prst="rect">
            <a:avLst/>
          </a:prstGeom>
          <a:noFill/>
        </p:spPr>
        <p:txBody>
          <a:bodyPr/>
          <a:lstStyle/>
          <a:p>
            <a:pPr algn="l" eaLnBrk="0" hangingPunct="0">
              <a:defRPr/>
            </a:pPr>
            <a:fld id="{1B2F3BE8-5889-4BB0-ABA8-ACA7F03F3D89}" type="slidenum">
              <a:rPr lang="en-US" sz="2400">
                <a:solidFill>
                  <a:schemeClr val="bg1"/>
                </a:solidFill>
                <a:effectLst>
                  <a:outerShdw blurRad="38100" dist="38100" dir="2700000" algn="tl">
                    <a:srgbClr val="000000">
                      <a:alpha val="43137"/>
                    </a:srgbClr>
                  </a:outerShdw>
                </a:effectLst>
              </a:rPr>
              <a:pPr algn="l" eaLnBrk="0" hangingPunct="0">
                <a:defRPr/>
              </a:pPr>
              <a:t>11</a:t>
            </a:fld>
            <a:endParaRPr lang="en-US" sz="2400" dirty="0">
              <a:solidFill>
                <a:schemeClr val="bg1"/>
              </a:solidFill>
              <a:effectLst>
                <a:outerShdw blurRad="38100" dist="38100" dir="2700000" algn="tl">
                  <a:srgbClr val="000000">
                    <a:alpha val="43137"/>
                  </a:srgbClr>
                </a:outerShdw>
              </a:effectLst>
            </a:endParaRPr>
          </a:p>
        </p:txBody>
      </p:sp>
      <p:pic>
        <p:nvPicPr>
          <p:cNvPr id="15366" name="Picture 5" descr="C:\Users\User\AppData\Local\Microsoft\Windows\Temporary Internet Files\Content.IE5\1W8TYU9K\MP900385807[1].jpg"/>
          <p:cNvPicPr>
            <a:picLocks noChangeAspect="1" noChangeArrowheads="1"/>
          </p:cNvPicPr>
          <p:nvPr/>
        </p:nvPicPr>
        <p:blipFill>
          <a:blip r:embed="rId3" cstate="print"/>
          <a:srcRect l="1666"/>
          <a:stretch>
            <a:fillRect/>
          </a:stretch>
        </p:blipFill>
        <p:spPr bwMode="auto">
          <a:xfrm>
            <a:off x="0" y="0"/>
            <a:ext cx="4495800" cy="3308350"/>
          </a:xfrm>
          <a:prstGeom prst="rect">
            <a:avLst/>
          </a:prstGeom>
          <a:noFill/>
          <a:ln w="19050">
            <a:noFill/>
            <a:miter lim="800000"/>
            <a:headEnd/>
            <a:tailEnd/>
          </a:ln>
        </p:spPr>
      </p:pic>
      <p:pic>
        <p:nvPicPr>
          <p:cNvPr id="15367" name="Picture 4" descr="C:\Users\User\AppData\Local\Microsoft\Windows\Temporary Internet Files\Content.IE5\MCJBQ0RI\MP900385804[1].jpg"/>
          <p:cNvPicPr>
            <a:picLocks noChangeAspect="1" noChangeArrowheads="1"/>
          </p:cNvPicPr>
          <p:nvPr/>
        </p:nvPicPr>
        <p:blipFill>
          <a:blip r:embed="rId4" cstate="print"/>
          <a:srcRect/>
          <a:stretch>
            <a:fillRect/>
          </a:stretch>
        </p:blipFill>
        <p:spPr bwMode="auto">
          <a:xfrm>
            <a:off x="0" y="3625850"/>
            <a:ext cx="4572000" cy="3308350"/>
          </a:xfrm>
          <a:prstGeom prst="rect">
            <a:avLst/>
          </a:prstGeom>
          <a:noFill/>
          <a:ln w="19050">
            <a:noFill/>
            <a:miter lim="800000"/>
            <a:headEnd/>
            <a:tailEnd/>
          </a:ln>
        </p:spPr>
      </p:pic>
      <p:grpSp>
        <p:nvGrpSpPr>
          <p:cNvPr id="15368" name="Group 11"/>
          <p:cNvGrpSpPr>
            <a:grpSpLocks/>
          </p:cNvGrpSpPr>
          <p:nvPr/>
        </p:nvGrpSpPr>
        <p:grpSpPr bwMode="auto">
          <a:xfrm>
            <a:off x="4572000" y="685800"/>
            <a:ext cx="641350" cy="5181600"/>
            <a:chOff x="2880" y="336"/>
            <a:chExt cx="404" cy="3264"/>
          </a:xfrm>
        </p:grpSpPr>
        <p:sp>
          <p:nvSpPr>
            <p:cNvPr id="15369" name="Line 9"/>
            <p:cNvSpPr>
              <a:spLocks noChangeShapeType="1"/>
            </p:cNvSpPr>
            <p:nvPr/>
          </p:nvSpPr>
          <p:spPr bwMode="auto">
            <a:xfrm flipH="1" flipV="1">
              <a:off x="3072" y="336"/>
              <a:ext cx="0" cy="3264"/>
            </a:xfrm>
            <a:prstGeom prst="line">
              <a:avLst/>
            </a:prstGeom>
            <a:noFill/>
            <a:ln w="114300">
              <a:solidFill>
                <a:srgbClr val="FF0000"/>
              </a:solidFill>
              <a:round/>
              <a:headEnd type="oval" w="med" len="med"/>
              <a:tailEnd type="stealth" w="lg" len="lg"/>
            </a:ln>
          </p:spPr>
          <p:txBody>
            <a:bodyPr/>
            <a:lstStyle/>
            <a:p>
              <a:endParaRPr lang="en-US"/>
            </a:p>
          </p:txBody>
        </p:sp>
        <p:sp>
          <p:nvSpPr>
            <p:cNvPr id="15370" name="Text Box 10"/>
            <p:cNvSpPr txBox="1">
              <a:spLocks noChangeArrowheads="1"/>
            </p:cNvSpPr>
            <p:nvPr/>
          </p:nvSpPr>
          <p:spPr bwMode="auto">
            <a:xfrm rot="5400000">
              <a:off x="2266" y="2054"/>
              <a:ext cx="1632" cy="404"/>
            </a:xfrm>
            <a:prstGeom prst="rect">
              <a:avLst/>
            </a:prstGeom>
            <a:solidFill>
              <a:schemeClr val="bg1"/>
            </a:solidFill>
            <a:ln w="38100">
              <a:noFill/>
              <a:miter lim="800000"/>
              <a:headEnd/>
              <a:tailEnd/>
            </a:ln>
          </p:spPr>
          <p:txBody>
            <a:bodyPr anchorCtr="1">
              <a:spAutoFit/>
            </a:bodyPr>
            <a:lstStyle/>
            <a:p>
              <a:pPr algn="l"/>
              <a:r>
                <a:rPr lang="en-US"/>
                <a:t>20 minutes</a:t>
              </a:r>
            </a:p>
          </p:txBody>
        </p:sp>
      </p:gr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2"/>
          <p:cNvSpPr>
            <a:spLocks noGrp="1"/>
          </p:cNvSpPr>
          <p:nvPr>
            <p:ph type="sldNum" sz="quarter" idx="11"/>
          </p:nvPr>
        </p:nvSpPr>
        <p:spPr>
          <a:noFill/>
        </p:spPr>
        <p:txBody>
          <a:bodyPr/>
          <a:lstStyle/>
          <a:p>
            <a:fld id="{E05917BC-454B-45E9-8521-BF4F9E9020B1}" type="slidenum">
              <a:rPr lang="en-US" smtClean="0"/>
              <a:pPr/>
              <a:t>12</a:t>
            </a:fld>
            <a:endParaRPr lang="en-US" smtClean="0"/>
          </a:p>
        </p:txBody>
      </p:sp>
      <p:pic>
        <p:nvPicPr>
          <p:cNvPr id="16387" name="Picture 8" descr="eat-big-bowl"/>
          <p:cNvPicPr>
            <a:picLocks noChangeAspect="1" noChangeArrowheads="1"/>
          </p:cNvPicPr>
          <p:nvPr/>
        </p:nvPicPr>
        <p:blipFill>
          <a:blip r:embed="rId3" cstate="print"/>
          <a:srcRect/>
          <a:stretch>
            <a:fillRect/>
          </a:stretch>
        </p:blipFill>
        <p:spPr bwMode="auto">
          <a:xfrm>
            <a:off x="3200400" y="914400"/>
            <a:ext cx="5943600" cy="5943600"/>
          </a:xfrm>
          <a:prstGeom prst="rect">
            <a:avLst/>
          </a:prstGeom>
          <a:noFill/>
          <a:ln w="12700">
            <a:solidFill>
              <a:schemeClr val="tx1"/>
            </a:solidFill>
            <a:miter lim="800000"/>
            <a:headEnd/>
            <a:tailEnd/>
          </a:ln>
        </p:spPr>
      </p:pic>
      <p:sp>
        <p:nvSpPr>
          <p:cNvPr id="9" name="AutoShape 4"/>
          <p:cNvSpPr>
            <a:spLocks noChangeArrowheads="1"/>
          </p:cNvSpPr>
          <p:nvPr/>
        </p:nvSpPr>
        <p:spPr bwMode="auto">
          <a:xfrm>
            <a:off x="136525" y="200025"/>
            <a:ext cx="8772525" cy="6457950"/>
          </a:xfrm>
          <a:prstGeom prst="rect">
            <a:avLst/>
          </a:prstGeom>
          <a:noFill/>
          <a:ln w="28575" algn="ctr">
            <a:noFill/>
            <a:miter lim="800000"/>
            <a:headEnd/>
            <a:tailEnd/>
          </a:ln>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7143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19462" name="AutoShape 5"/>
          <p:cNvSpPr>
            <a:spLocks noChangeArrowheads="1"/>
          </p:cNvSpPr>
          <p:nvPr/>
        </p:nvSpPr>
        <p:spPr bwMode="auto">
          <a:xfrm>
            <a:off x="0" y="0"/>
            <a:ext cx="9140825" cy="1066800"/>
          </a:xfrm>
          <a:prstGeom prst="rect">
            <a:avLst/>
          </a:prstGeom>
          <a:solidFill>
            <a:srgbClr val="000000"/>
          </a:solidFill>
          <a:ln w="25400">
            <a:noFill/>
            <a:miter lim="800000"/>
            <a:headEnd/>
            <a:tailEnd/>
          </a:ln>
        </p:spPr>
        <p:txBody>
          <a:bodyPr wrap="none"/>
          <a:lstStyle/>
          <a:p>
            <a:pPr marL="609600" indent="-609600" eaLnBrk="0" hangingPunct="0">
              <a:buSzPct val="115000"/>
              <a:defRPr/>
            </a:pPr>
            <a:r>
              <a:rPr lang="en-US" sz="5400" dirty="0">
                <a:solidFill>
                  <a:schemeClr val="bg1"/>
                </a:solidFill>
                <a:latin typeface="+mj-lt"/>
              </a:rPr>
              <a:t>Downsize portion size</a:t>
            </a:r>
          </a:p>
        </p:txBody>
      </p:sp>
      <p:sp>
        <p:nvSpPr>
          <p:cNvPr id="16391" name="Rectangle 6"/>
          <p:cNvSpPr>
            <a:spLocks noChangeArrowheads="1"/>
          </p:cNvSpPr>
          <p:nvPr/>
        </p:nvSpPr>
        <p:spPr bwMode="auto">
          <a:xfrm>
            <a:off x="228600" y="1689100"/>
            <a:ext cx="2667000" cy="3111500"/>
          </a:xfrm>
          <a:prstGeom prst="rect">
            <a:avLst/>
          </a:prstGeom>
          <a:noFill/>
          <a:ln w="9525">
            <a:noFill/>
            <a:miter lim="800000"/>
            <a:headEnd/>
            <a:tailEnd/>
          </a:ln>
        </p:spPr>
        <p:txBody>
          <a:bodyPr/>
          <a:lstStyle/>
          <a:p>
            <a:pPr algn="l" eaLnBrk="0" hangingPunct="0">
              <a:spcBef>
                <a:spcPct val="50000"/>
              </a:spcBef>
              <a:buClr>
                <a:srgbClr val="FF0000"/>
              </a:buClr>
              <a:buFont typeface="Wingdings" charset="2"/>
              <a:buNone/>
            </a:pPr>
            <a:r>
              <a:rPr lang="en-US" sz="4000">
                <a:solidFill>
                  <a:srgbClr val="000000"/>
                </a:solidFill>
                <a:cs typeface="Arial" charset="0"/>
              </a:rPr>
              <a:t>The bigger the portion, the more people tend to eat</a:t>
            </a:r>
            <a:endParaRPr lang="en-US" sz="3200">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7410" name="Slide Number Placeholder 2"/>
          <p:cNvSpPr>
            <a:spLocks noGrp="1"/>
          </p:cNvSpPr>
          <p:nvPr>
            <p:ph type="sldNum" sz="quarter" idx="11"/>
          </p:nvPr>
        </p:nvSpPr>
        <p:spPr>
          <a:noFill/>
        </p:spPr>
        <p:txBody>
          <a:bodyPr/>
          <a:lstStyle/>
          <a:p>
            <a:fld id="{AC5C5F69-18AA-48D6-BDB4-B9530309BDB5}" type="slidenum">
              <a:rPr lang="en-US" smtClean="0"/>
              <a:pPr/>
              <a:t>13</a:t>
            </a:fld>
            <a:endParaRPr lang="en-US" smtClean="0"/>
          </a:p>
        </p:txBody>
      </p:sp>
      <p:grpSp>
        <p:nvGrpSpPr>
          <p:cNvPr id="17411" name="Group 7"/>
          <p:cNvGrpSpPr>
            <a:grpSpLocks/>
          </p:cNvGrpSpPr>
          <p:nvPr/>
        </p:nvGrpSpPr>
        <p:grpSpPr bwMode="auto">
          <a:xfrm>
            <a:off x="0" y="0"/>
            <a:ext cx="9140825" cy="6856413"/>
            <a:chOff x="0" y="-39"/>
            <a:chExt cx="5758" cy="4398"/>
          </a:xfrm>
        </p:grpSpPr>
        <p:pic>
          <p:nvPicPr>
            <p:cNvPr id="17414" name="Picture 11" descr="fatty-foods"/>
            <p:cNvPicPr>
              <a:picLocks noChangeAspect="1" noChangeArrowheads="1"/>
            </p:cNvPicPr>
            <p:nvPr/>
          </p:nvPicPr>
          <p:blipFill>
            <a:blip r:embed="rId3" cstate="print"/>
            <a:srcRect l="3125" r="3905"/>
            <a:stretch>
              <a:fillRect/>
            </a:stretch>
          </p:blipFill>
          <p:spPr bwMode="auto">
            <a:xfrm>
              <a:off x="2" y="-39"/>
              <a:ext cx="5756" cy="4398"/>
            </a:xfrm>
            <a:prstGeom prst="rect">
              <a:avLst/>
            </a:prstGeom>
            <a:noFill/>
            <a:ln w="9525">
              <a:noFill/>
              <a:miter lim="800000"/>
              <a:headEnd/>
              <a:tailEnd/>
            </a:ln>
          </p:spPr>
        </p:pic>
        <p:sp>
          <p:nvSpPr>
            <p:cNvPr id="17415" name="Rectangle 9"/>
            <p:cNvSpPr>
              <a:spLocks noChangeArrowheads="1"/>
            </p:cNvSpPr>
            <p:nvPr/>
          </p:nvSpPr>
          <p:spPr bwMode="auto">
            <a:xfrm rot="5400000">
              <a:off x="-1925" y="1924"/>
              <a:ext cx="4081" cy="231"/>
            </a:xfrm>
            <a:prstGeom prst="rect">
              <a:avLst/>
            </a:prstGeom>
            <a:noFill/>
            <a:ln w="6350" algn="ctr">
              <a:noFill/>
              <a:miter lim="800000"/>
              <a:headEnd/>
              <a:tailEnd/>
            </a:ln>
          </p:spPr>
          <p:txBody>
            <a:bodyPr anchor="ctr">
              <a:spAutoFit/>
            </a:bodyPr>
            <a:lstStyle/>
            <a:p>
              <a:pPr eaLnBrk="0" hangingPunct="0"/>
              <a:r>
                <a:rPr lang="en-US" sz="1800">
                  <a:solidFill>
                    <a:schemeClr val="bg1"/>
                  </a:solidFill>
                </a:rPr>
                <a:t>Photo courtesy of National Cancer Institute</a:t>
              </a:r>
            </a:p>
          </p:txBody>
        </p:sp>
      </p:grpSp>
      <p:sp>
        <p:nvSpPr>
          <p:cNvPr id="1719300" name="Rectangle 4"/>
          <p:cNvSpPr>
            <a:spLocks noChangeArrowheads="1"/>
          </p:cNvSpPr>
          <p:nvPr/>
        </p:nvSpPr>
        <p:spPr bwMode="auto">
          <a:xfrm>
            <a:off x="71438" y="144463"/>
            <a:ext cx="9072562" cy="666115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126988" name="AutoShape 12"/>
          <p:cNvSpPr>
            <a:spLocks noChangeArrowheads="1"/>
          </p:cNvSpPr>
          <p:nvPr/>
        </p:nvSpPr>
        <p:spPr bwMode="auto">
          <a:xfrm>
            <a:off x="4572000" y="1114425"/>
            <a:ext cx="4572000" cy="5667375"/>
          </a:xfrm>
          <a:prstGeom prst="downArrow">
            <a:avLst>
              <a:gd name="adj1" fmla="val 50000"/>
              <a:gd name="adj2" fmla="val 27081"/>
            </a:avLst>
          </a:prstGeom>
          <a:solidFill>
            <a:srgbClr val="FF0000"/>
          </a:solidFill>
          <a:ln w="25400" algn="ctr">
            <a:solidFill>
              <a:schemeClr val="bg1"/>
            </a:solidFill>
            <a:miter lim="800000"/>
            <a:headEnd/>
            <a:tailEnd/>
          </a:ln>
        </p:spPr>
        <p:txBody>
          <a:bodyPr anchor="ctr">
            <a:normAutofit/>
          </a:bodyPr>
          <a:lstStyle/>
          <a:p>
            <a:pPr eaLnBrk="0" hangingPunct="0">
              <a:spcBef>
                <a:spcPct val="20000"/>
              </a:spcBef>
              <a:spcAft>
                <a:spcPct val="20000"/>
              </a:spcAft>
              <a:defRPr/>
            </a:pPr>
            <a:r>
              <a:rPr lang="en-US" dirty="0">
                <a:solidFill>
                  <a:schemeClr val="bg1"/>
                </a:solidFill>
                <a:effectLst>
                  <a:outerShdw blurRad="38100" dist="38100" dir="2700000" algn="tl">
                    <a:srgbClr val="000000"/>
                  </a:outerShdw>
                </a:effectLst>
                <a:latin typeface="Arial" pitchFamily="34" charset="0"/>
                <a:cs typeface="Arial" pitchFamily="34" charset="0"/>
              </a:rPr>
              <a:t>Limit foods</a:t>
            </a:r>
            <a:br>
              <a:rPr lang="en-US" dirty="0">
                <a:solidFill>
                  <a:schemeClr val="bg1"/>
                </a:solidFill>
                <a:effectLst>
                  <a:outerShdw blurRad="38100" dist="38100" dir="2700000" algn="tl">
                    <a:srgbClr val="000000"/>
                  </a:outerShdw>
                </a:effectLst>
                <a:latin typeface="Arial" pitchFamily="34" charset="0"/>
                <a:cs typeface="Arial" pitchFamily="34" charset="0"/>
              </a:rPr>
            </a:br>
            <a:r>
              <a:rPr lang="en-US" dirty="0">
                <a:solidFill>
                  <a:schemeClr val="bg1"/>
                </a:solidFill>
                <a:effectLst>
                  <a:outerShdw blurRad="38100" dist="38100" dir="2700000" algn="tl">
                    <a:srgbClr val="000000"/>
                  </a:outerShdw>
                </a:effectLst>
                <a:latin typeface="Arial" pitchFamily="34" charset="0"/>
                <a:cs typeface="Arial" pitchFamily="34" charset="0"/>
              </a:rPr>
              <a:t>high in sodium, added</a:t>
            </a:r>
            <a:br>
              <a:rPr lang="en-US" dirty="0">
                <a:solidFill>
                  <a:schemeClr val="bg1"/>
                </a:solidFill>
                <a:effectLst>
                  <a:outerShdw blurRad="38100" dist="38100" dir="2700000" algn="tl">
                    <a:srgbClr val="000000"/>
                  </a:outerShdw>
                </a:effectLst>
                <a:latin typeface="Arial" pitchFamily="34" charset="0"/>
                <a:cs typeface="Arial" pitchFamily="34" charset="0"/>
              </a:rPr>
            </a:br>
            <a:r>
              <a:rPr lang="en-US" dirty="0">
                <a:solidFill>
                  <a:schemeClr val="bg1"/>
                </a:solidFill>
                <a:effectLst>
                  <a:outerShdw blurRad="38100" dist="38100" dir="2700000" algn="tl">
                    <a:srgbClr val="000000"/>
                  </a:outerShdw>
                </a:effectLst>
                <a:latin typeface="Arial" pitchFamily="34" charset="0"/>
                <a:cs typeface="Arial" pitchFamily="34" charset="0"/>
              </a:rPr>
              <a:t>sugars, and refined grains</a:t>
            </a:r>
            <a:r>
              <a:rPr lang="en-US" dirty="0">
                <a:solidFill>
                  <a:schemeClr val="bg1"/>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2"/>
          <p:cNvSpPr>
            <a:spLocks noGrp="1"/>
          </p:cNvSpPr>
          <p:nvPr>
            <p:ph type="sldNum" sz="quarter" idx="11"/>
          </p:nvPr>
        </p:nvSpPr>
        <p:spPr>
          <a:noFill/>
        </p:spPr>
        <p:txBody>
          <a:bodyPr/>
          <a:lstStyle/>
          <a:p>
            <a:fld id="{236B5812-FE25-4854-A036-CC451E35C238}" type="slidenum">
              <a:rPr lang="en-US" smtClean="0"/>
              <a:pPr/>
              <a:t>14</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12" name="Slide Number Placeholder 11"/>
          <p:cNvSpPr txBox="1">
            <a:spLocks noGrp="1"/>
          </p:cNvSpPr>
          <p:nvPr/>
        </p:nvSpPr>
        <p:spPr>
          <a:xfrm>
            <a:off x="0" y="6373813"/>
            <a:ext cx="2133600" cy="476250"/>
          </a:xfrm>
          <a:prstGeom prst="rect">
            <a:avLst/>
          </a:prstGeom>
          <a:noFill/>
        </p:spPr>
        <p:txBody>
          <a:bodyPr/>
          <a:lstStyle/>
          <a:p>
            <a:pPr algn="l" eaLnBrk="0" hangingPunct="0">
              <a:defRPr/>
            </a:pPr>
            <a:fld id="{D4F6D4E0-D76D-4DFB-884D-0E161095A38D}" type="slidenum">
              <a:rPr lang="en-US" sz="2400">
                <a:solidFill>
                  <a:schemeClr val="bg1"/>
                </a:solidFill>
                <a:effectLst>
                  <a:outerShdw blurRad="38100" dist="38100" dir="2700000" algn="tl">
                    <a:srgbClr val="000000">
                      <a:alpha val="43137"/>
                    </a:srgbClr>
                  </a:outerShdw>
                </a:effectLst>
              </a:rPr>
              <a:pPr algn="l" eaLnBrk="0" hangingPunct="0">
                <a:defRPr/>
              </a:pPr>
              <a:t>14</a:t>
            </a:fld>
            <a:endParaRPr lang="en-US" sz="2400" dirty="0">
              <a:solidFill>
                <a:schemeClr val="bg1"/>
              </a:solidFill>
              <a:effectLst>
                <a:outerShdw blurRad="38100" dist="38100" dir="2700000" algn="tl">
                  <a:srgbClr val="000000">
                    <a:alpha val="43137"/>
                  </a:srgbClr>
                </a:outerShdw>
              </a:effectLst>
            </a:endParaRPr>
          </a:p>
        </p:txBody>
      </p:sp>
      <p:grpSp>
        <p:nvGrpSpPr>
          <p:cNvPr id="18437" name="Group 7"/>
          <p:cNvGrpSpPr>
            <a:grpSpLocks/>
          </p:cNvGrpSpPr>
          <p:nvPr/>
        </p:nvGrpSpPr>
        <p:grpSpPr bwMode="auto">
          <a:xfrm>
            <a:off x="0" y="-1588"/>
            <a:ext cx="9137650" cy="6856413"/>
            <a:chOff x="0" y="-1"/>
            <a:chExt cx="5756" cy="4319"/>
          </a:xfrm>
        </p:grpSpPr>
        <p:pic>
          <p:nvPicPr>
            <p:cNvPr id="18439" name="Picture 7" descr="healthyfoods"/>
            <p:cNvPicPr>
              <a:picLocks noChangeAspect="1" noChangeArrowheads="1"/>
            </p:cNvPicPr>
            <p:nvPr/>
          </p:nvPicPr>
          <p:blipFill>
            <a:blip r:embed="rId3" cstate="print"/>
            <a:srcRect l="3793" r="7349"/>
            <a:stretch>
              <a:fillRect/>
            </a:stretch>
          </p:blipFill>
          <p:spPr bwMode="auto">
            <a:xfrm>
              <a:off x="0" y="0"/>
              <a:ext cx="5756" cy="4318"/>
            </a:xfrm>
            <a:prstGeom prst="rect">
              <a:avLst/>
            </a:prstGeom>
            <a:noFill/>
            <a:ln w="19050">
              <a:noFill/>
              <a:miter lim="800000"/>
              <a:headEnd/>
              <a:tailEnd/>
            </a:ln>
          </p:spPr>
        </p:pic>
        <p:sp>
          <p:nvSpPr>
            <p:cNvPr id="18440" name="Rectangle 9"/>
            <p:cNvSpPr>
              <a:spLocks noChangeArrowheads="1"/>
            </p:cNvSpPr>
            <p:nvPr/>
          </p:nvSpPr>
          <p:spPr bwMode="auto">
            <a:xfrm rot="5400000">
              <a:off x="-1925" y="1924"/>
              <a:ext cx="4081" cy="231"/>
            </a:xfrm>
            <a:prstGeom prst="rect">
              <a:avLst/>
            </a:prstGeom>
            <a:noFill/>
            <a:ln w="6350" algn="ctr">
              <a:noFill/>
              <a:miter lim="800000"/>
              <a:headEnd/>
              <a:tailEnd/>
            </a:ln>
          </p:spPr>
          <p:txBody>
            <a:bodyPr anchor="ctr">
              <a:spAutoFit/>
            </a:bodyPr>
            <a:lstStyle/>
            <a:p>
              <a:pPr eaLnBrk="0" hangingPunct="0"/>
              <a:r>
                <a:rPr lang="en-US" sz="1800">
                  <a:solidFill>
                    <a:schemeClr val="bg1"/>
                  </a:solidFill>
                </a:rPr>
                <a:t>Photo courtesy of National Cancer Institute</a:t>
              </a:r>
            </a:p>
          </p:txBody>
        </p:sp>
      </p:grpSp>
      <p:sp>
        <p:nvSpPr>
          <p:cNvPr id="148486" name="AutoShape 6"/>
          <p:cNvSpPr>
            <a:spLocks noChangeArrowheads="1"/>
          </p:cNvSpPr>
          <p:nvPr/>
        </p:nvSpPr>
        <p:spPr bwMode="auto">
          <a:xfrm>
            <a:off x="4114800" y="19050"/>
            <a:ext cx="5029200" cy="3957638"/>
          </a:xfrm>
          <a:prstGeom prst="upArrow">
            <a:avLst>
              <a:gd name="adj1" fmla="val 50000"/>
              <a:gd name="adj2" fmla="val 25000"/>
            </a:avLst>
          </a:prstGeom>
          <a:solidFill>
            <a:srgbClr val="33CC33"/>
          </a:solidFill>
          <a:ln w="38100" algn="ctr">
            <a:solidFill>
              <a:schemeClr val="bg1"/>
            </a:solidFill>
            <a:miter lim="800000"/>
            <a:headEnd/>
            <a:tailEnd/>
          </a:ln>
        </p:spPr>
        <p:txBody>
          <a:bodyPr anchor="ctr">
            <a:normAutofit/>
          </a:bodyPr>
          <a:lstStyle/>
          <a:p>
            <a:pPr eaLnBrk="0" hangingPunct="0">
              <a:spcBef>
                <a:spcPct val="20000"/>
              </a:spcBef>
              <a:spcAft>
                <a:spcPct val="20000"/>
              </a:spcAft>
              <a:defRPr/>
            </a:pPr>
            <a:r>
              <a:rPr lang="en-US" sz="4400" dirty="0">
                <a:solidFill>
                  <a:schemeClr val="bg1"/>
                </a:solidFill>
                <a:effectLst>
                  <a:outerShdw blurRad="38100" dist="38100" dir="2700000" algn="tl">
                    <a:srgbClr val="000000"/>
                  </a:outerShdw>
                </a:effectLst>
                <a:latin typeface="Arial" pitchFamily="34" charset="0"/>
                <a:cs typeface="Arial" pitchFamily="34" charset="0"/>
              </a:rPr>
              <a:t>Eat</a:t>
            </a:r>
            <a:br>
              <a:rPr lang="en-US" sz="4400" dirty="0">
                <a:solidFill>
                  <a:schemeClr val="bg1"/>
                </a:solidFill>
                <a:effectLst>
                  <a:outerShdw blurRad="38100" dist="38100" dir="2700000" algn="tl">
                    <a:srgbClr val="000000"/>
                  </a:outerShdw>
                </a:effectLst>
                <a:latin typeface="Arial" pitchFamily="34" charset="0"/>
                <a:cs typeface="Arial" pitchFamily="34" charset="0"/>
              </a:rPr>
            </a:br>
            <a:r>
              <a:rPr lang="en-US" sz="4400" dirty="0">
                <a:solidFill>
                  <a:schemeClr val="bg1"/>
                </a:solidFill>
                <a:effectLst>
                  <a:outerShdw blurRad="38100" dist="38100" dir="2700000" algn="tl">
                    <a:srgbClr val="000000"/>
                  </a:outerShdw>
                </a:effectLst>
                <a:latin typeface="Arial" pitchFamily="34" charset="0"/>
                <a:cs typeface="Arial" pitchFamily="34" charset="0"/>
              </a:rPr>
              <a:t>more</a:t>
            </a:r>
            <a:br>
              <a:rPr lang="en-US" sz="4400" dirty="0">
                <a:solidFill>
                  <a:schemeClr val="bg1"/>
                </a:solidFill>
                <a:effectLst>
                  <a:outerShdw blurRad="38100" dist="38100" dir="2700000" algn="tl">
                    <a:srgbClr val="000000"/>
                  </a:outerShdw>
                </a:effectLst>
                <a:latin typeface="Arial" pitchFamily="34" charset="0"/>
                <a:cs typeface="Arial" pitchFamily="34" charset="0"/>
              </a:rPr>
            </a:br>
            <a:r>
              <a:rPr lang="en-US" sz="4400" dirty="0">
                <a:solidFill>
                  <a:schemeClr val="bg1"/>
                </a:solidFill>
                <a:effectLst>
                  <a:outerShdw blurRad="38100" dist="38100" dir="2700000" algn="tl">
                    <a:srgbClr val="000000"/>
                  </a:outerShdw>
                </a:effectLst>
                <a:latin typeface="Arial" pitchFamily="34" charset="0"/>
                <a:cs typeface="Arial" pitchFamily="34" charset="0"/>
              </a:rPr>
              <a:t>nutrient-</a:t>
            </a:r>
            <a:br>
              <a:rPr lang="en-US" sz="4400" dirty="0">
                <a:solidFill>
                  <a:schemeClr val="bg1"/>
                </a:solidFill>
                <a:effectLst>
                  <a:outerShdw blurRad="38100" dist="38100" dir="2700000" algn="tl">
                    <a:srgbClr val="000000"/>
                  </a:outerShdw>
                </a:effectLst>
                <a:latin typeface="Arial" pitchFamily="34" charset="0"/>
                <a:cs typeface="Arial" pitchFamily="34" charset="0"/>
              </a:rPr>
            </a:br>
            <a:r>
              <a:rPr lang="en-US" sz="4400" dirty="0">
                <a:solidFill>
                  <a:schemeClr val="bg1"/>
                </a:solidFill>
                <a:effectLst>
                  <a:outerShdw blurRad="38100" dist="38100" dir="2700000" algn="tl">
                    <a:srgbClr val="000000"/>
                  </a:outerShdw>
                </a:effectLst>
                <a:latin typeface="Arial" pitchFamily="34" charset="0"/>
                <a:cs typeface="Arial" pitchFamily="34" charset="0"/>
              </a:rPr>
              <a:t>dense</a:t>
            </a:r>
            <a:br>
              <a:rPr lang="en-US" sz="4400" dirty="0">
                <a:solidFill>
                  <a:schemeClr val="bg1"/>
                </a:solidFill>
                <a:effectLst>
                  <a:outerShdw blurRad="38100" dist="38100" dir="2700000" algn="tl">
                    <a:srgbClr val="000000"/>
                  </a:outerShdw>
                </a:effectLst>
                <a:latin typeface="Arial" pitchFamily="34" charset="0"/>
                <a:cs typeface="Arial" pitchFamily="34" charset="0"/>
              </a:rPr>
            </a:br>
            <a:r>
              <a:rPr lang="en-US" sz="4400" dirty="0">
                <a:solidFill>
                  <a:schemeClr val="bg1"/>
                </a:solidFill>
                <a:effectLst>
                  <a:outerShdw blurRad="38100" dist="38100" dir="2700000" algn="tl">
                    <a:srgbClr val="000000"/>
                  </a:outerShdw>
                </a:effectLst>
                <a:latin typeface="Arial" pitchFamily="34" charset="0"/>
                <a:cs typeface="Arial" pitchFamily="34" charset="0"/>
              </a:rPr>
              <a:t>foods</a:t>
            </a:r>
            <a:r>
              <a:rPr lang="en-US" sz="4400" b="0" dirty="0">
                <a:solidFill>
                  <a:schemeClr val="bg1"/>
                </a:solidFill>
                <a:latin typeface="Arial" pitchFamily="34" charset="0"/>
                <a:cs typeface="Arial" pitchFamily="34" charset="0"/>
              </a:rPr>
              <a:t> </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2"/>
          <p:cNvSpPr>
            <a:spLocks noGrp="1"/>
          </p:cNvSpPr>
          <p:nvPr>
            <p:ph type="sldNum" sz="quarter" idx="11"/>
          </p:nvPr>
        </p:nvSpPr>
        <p:spPr>
          <a:noFill/>
        </p:spPr>
        <p:txBody>
          <a:bodyPr/>
          <a:lstStyle/>
          <a:p>
            <a:fld id="{9A23A0A2-F951-40D6-B1D9-CBC3641B536E}" type="slidenum">
              <a:rPr lang="en-US" smtClean="0"/>
              <a:pPr/>
              <a:t>15</a:t>
            </a:fld>
            <a:endParaRPr lang="en-US" smtClean="0"/>
          </a:p>
        </p:txBody>
      </p:sp>
      <p:pic>
        <p:nvPicPr>
          <p:cNvPr id="19459" name="Picture 9" descr="fruits-veggie-star.jpg"/>
          <p:cNvPicPr>
            <a:picLocks noChangeAspect="1" noChangeArrowheads="1"/>
          </p:cNvPicPr>
          <p:nvPr/>
        </p:nvPicPr>
        <p:blipFill>
          <a:blip r:embed="rId3" cstate="print"/>
          <a:srcRect l="3401" t="8450" r="4829" b="8803"/>
          <a:stretch>
            <a:fillRect/>
          </a:stretch>
        </p:blipFill>
        <p:spPr bwMode="auto">
          <a:xfrm>
            <a:off x="3505200" y="-76200"/>
            <a:ext cx="5638800" cy="7086600"/>
          </a:xfrm>
          <a:prstGeom prst="rect">
            <a:avLst/>
          </a:prstGeom>
          <a:noFill/>
          <a:ln w="9525">
            <a:noFill/>
            <a:miter lim="800000"/>
            <a:headEnd/>
            <a:tailEnd/>
          </a:ln>
        </p:spPr>
      </p:pic>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19461" name="Content Placeholder 11"/>
          <p:cNvSpPr>
            <a:spLocks noGrp="1"/>
          </p:cNvSpPr>
          <p:nvPr>
            <p:ph idx="4294967295"/>
          </p:nvPr>
        </p:nvSpPr>
        <p:spPr>
          <a:xfrm>
            <a:off x="381000" y="550863"/>
            <a:ext cx="3048000" cy="5508625"/>
          </a:xfrm>
        </p:spPr>
        <p:txBody>
          <a:bodyPr>
            <a:spAutoFit/>
          </a:bodyPr>
          <a:lstStyle/>
          <a:p>
            <a:pPr marL="63500" indent="-63500" eaLnBrk="1" hangingPunct="1">
              <a:spcBef>
                <a:spcPts val="100"/>
              </a:spcBef>
              <a:buFontTx/>
              <a:buNone/>
            </a:pPr>
            <a:r>
              <a:rPr lang="en-US" sz="4400" smtClean="0">
                <a:cs typeface="Arial" charset="0"/>
              </a:rPr>
              <a:t>	Another name for “nutrient-dense” foods is “nutrient-rich” foods</a:t>
            </a: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2"/>
          <p:cNvSpPr>
            <a:spLocks noGrp="1"/>
          </p:cNvSpPr>
          <p:nvPr>
            <p:ph type="sldNum" sz="quarter" idx="11"/>
          </p:nvPr>
        </p:nvSpPr>
        <p:spPr>
          <a:noFill/>
        </p:spPr>
        <p:txBody>
          <a:bodyPr/>
          <a:lstStyle/>
          <a:p>
            <a:fld id="{28D39866-E8B7-4AD7-AFE2-0E3D1B77ECC1}" type="slidenum">
              <a:rPr lang="en-US" smtClean="0"/>
              <a:pPr/>
              <a:t>16</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pic>
        <p:nvPicPr>
          <p:cNvPr id="20484" name="Chart 6"/>
          <p:cNvPicPr>
            <a:picLocks noChangeArrowheads="1"/>
          </p:cNvPicPr>
          <p:nvPr/>
        </p:nvPicPr>
        <p:blipFill>
          <a:blip r:embed="rId3" cstate="print"/>
          <a:srcRect/>
          <a:stretch>
            <a:fillRect/>
          </a:stretch>
        </p:blipFill>
        <p:spPr bwMode="auto">
          <a:xfrm>
            <a:off x="427038" y="1506538"/>
            <a:ext cx="8259762" cy="5199062"/>
          </a:xfrm>
          <a:prstGeom prst="rect">
            <a:avLst/>
          </a:prstGeom>
          <a:noFill/>
          <a:ln w="9525">
            <a:noFill/>
            <a:miter lim="800000"/>
            <a:headEnd/>
            <a:tailEnd/>
          </a:ln>
        </p:spPr>
      </p:pic>
      <p:sp>
        <p:nvSpPr>
          <p:cNvPr id="6" name="Rectangle 7"/>
          <p:cNvSpPr txBox="1">
            <a:spLocks noChangeArrowheads="1"/>
          </p:cNvSpPr>
          <p:nvPr/>
        </p:nvSpPr>
        <p:spPr>
          <a:xfrm>
            <a:off x="0" y="0"/>
            <a:ext cx="9144000" cy="1568450"/>
          </a:xfrm>
          <a:prstGeom prst="rect">
            <a:avLst/>
          </a:prstGeom>
          <a:solidFill>
            <a:schemeClr val="tx1"/>
          </a:solidFill>
        </p:spPr>
        <p:txBody>
          <a:bodyPr>
            <a:spAutoFit/>
          </a:bodyPr>
          <a:lstStyle/>
          <a:p>
            <a:pPr>
              <a:defRPr/>
            </a:pPr>
            <a:r>
              <a:rPr lang="en-US" sz="4800" kern="0" dirty="0">
                <a:solidFill>
                  <a:schemeClr val="bg1"/>
                </a:solidFill>
                <a:latin typeface="+mj-lt"/>
                <a:ea typeface="+mj-ea"/>
                <a:cs typeface="+mj-cs"/>
              </a:rPr>
              <a:t>Nutrient-dense vs. </a:t>
            </a:r>
            <a:br>
              <a:rPr lang="en-US" sz="4800" kern="0" dirty="0">
                <a:solidFill>
                  <a:schemeClr val="bg1"/>
                </a:solidFill>
                <a:latin typeface="+mj-lt"/>
                <a:ea typeface="+mj-ea"/>
                <a:cs typeface="+mj-cs"/>
              </a:rPr>
            </a:br>
            <a:r>
              <a:rPr lang="en-US" sz="4800" kern="0" dirty="0">
                <a:solidFill>
                  <a:schemeClr val="bg1"/>
                </a:solidFill>
                <a:latin typeface="+mj-lt"/>
                <a:ea typeface="+mj-ea"/>
                <a:cs typeface="+mj-cs"/>
              </a:rPr>
              <a:t>not nutrient-dense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2"/>
          <p:cNvSpPr>
            <a:spLocks noGrp="1"/>
          </p:cNvSpPr>
          <p:nvPr>
            <p:ph type="sldNum" sz="quarter" idx="11"/>
          </p:nvPr>
        </p:nvSpPr>
        <p:spPr>
          <a:noFill/>
        </p:spPr>
        <p:txBody>
          <a:bodyPr/>
          <a:lstStyle/>
          <a:p>
            <a:fld id="{D014E740-8BF1-42DB-B9C3-451B6360A8BE}" type="slidenum">
              <a:rPr lang="en-US" smtClean="0"/>
              <a:pPr/>
              <a:t>17</a:t>
            </a:fld>
            <a:endParaRPr lang="en-US" smtClean="0"/>
          </a:p>
        </p:txBody>
      </p:sp>
      <p:pic>
        <p:nvPicPr>
          <p:cNvPr id="21507" name="Chart 10"/>
          <p:cNvPicPr>
            <a:picLocks noChangeArrowheads="1"/>
          </p:cNvPicPr>
          <p:nvPr/>
        </p:nvPicPr>
        <p:blipFill>
          <a:blip r:embed="rId3" cstate="print"/>
          <a:srcRect/>
          <a:stretch>
            <a:fillRect/>
          </a:stretch>
        </p:blipFill>
        <p:spPr bwMode="auto">
          <a:xfrm>
            <a:off x="695325" y="685800"/>
            <a:ext cx="8296275" cy="5943600"/>
          </a:xfrm>
          <a:prstGeom prst="rect">
            <a:avLst/>
          </a:prstGeom>
          <a:noFill/>
          <a:ln w="9525">
            <a:noFill/>
            <a:miter lim="800000"/>
            <a:headEnd/>
            <a:tailEnd/>
          </a:ln>
        </p:spPr>
      </p:pic>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8" name="Rectangle 7"/>
          <p:cNvSpPr txBox="1">
            <a:spLocks noChangeArrowheads="1"/>
          </p:cNvSpPr>
          <p:nvPr/>
        </p:nvSpPr>
        <p:spPr>
          <a:xfrm>
            <a:off x="0" y="0"/>
            <a:ext cx="9144000" cy="1568450"/>
          </a:xfrm>
          <a:prstGeom prst="rect">
            <a:avLst/>
          </a:prstGeom>
          <a:solidFill>
            <a:schemeClr val="tx1"/>
          </a:solidFill>
        </p:spPr>
        <p:txBody>
          <a:bodyPr>
            <a:spAutoFit/>
          </a:bodyPr>
          <a:lstStyle/>
          <a:p>
            <a:pPr>
              <a:defRPr/>
            </a:pPr>
            <a:r>
              <a:rPr lang="en-US" sz="4800" kern="0">
                <a:solidFill>
                  <a:schemeClr val="bg1"/>
                </a:solidFill>
                <a:latin typeface="+mj-lt"/>
                <a:ea typeface="+mj-ea"/>
                <a:cs typeface="+mj-cs"/>
              </a:rPr>
              <a:t>Nutrient-dense vs. </a:t>
            </a:r>
            <a:br>
              <a:rPr lang="en-US" sz="4800" kern="0">
                <a:solidFill>
                  <a:schemeClr val="bg1"/>
                </a:solidFill>
                <a:latin typeface="+mj-lt"/>
                <a:ea typeface="+mj-ea"/>
                <a:cs typeface="+mj-cs"/>
              </a:rPr>
            </a:br>
            <a:r>
              <a:rPr lang="en-US" sz="4800" kern="0">
                <a:solidFill>
                  <a:schemeClr val="bg1"/>
                </a:solidFill>
                <a:latin typeface="+mj-lt"/>
                <a:ea typeface="+mj-ea"/>
                <a:cs typeface="+mj-cs"/>
              </a:rPr>
              <a:t>not nutrient-dense</a:t>
            </a:r>
            <a:endParaRPr lang="en-US" sz="4800" kern="0" dirty="0">
              <a:solidFill>
                <a:schemeClr val="bg1"/>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4"/>
          <p:cNvSpPr>
            <a:spLocks noGrp="1"/>
          </p:cNvSpPr>
          <p:nvPr>
            <p:ph type="sldNum" sz="quarter" idx="11"/>
          </p:nvPr>
        </p:nvSpPr>
        <p:spPr>
          <a:noFill/>
        </p:spPr>
        <p:txBody>
          <a:bodyPr/>
          <a:lstStyle/>
          <a:p>
            <a:fld id="{BFAE91A2-05A5-4BB1-AA3B-173E1A2D8D9F}" type="slidenum">
              <a:rPr lang="en-US" smtClean="0"/>
              <a:pPr/>
              <a:t>18</a:t>
            </a:fld>
            <a:endParaRPr lang="en-US" smtClean="0"/>
          </a:p>
        </p:txBody>
      </p:sp>
      <p:pic>
        <p:nvPicPr>
          <p:cNvPr id="22531" name="Chart 10"/>
          <p:cNvPicPr>
            <a:picLocks noChangeArrowheads="1"/>
          </p:cNvPicPr>
          <p:nvPr/>
        </p:nvPicPr>
        <p:blipFill>
          <a:blip r:embed="rId3" cstate="print"/>
          <a:srcRect l="6276" t="23723" r="7185" b="11501"/>
          <a:stretch>
            <a:fillRect/>
          </a:stretch>
        </p:blipFill>
        <p:spPr bwMode="auto">
          <a:xfrm>
            <a:off x="838200" y="1295400"/>
            <a:ext cx="7620000" cy="5562600"/>
          </a:xfrm>
          <a:prstGeom prst="rect">
            <a:avLst/>
          </a:prstGeom>
          <a:noFill/>
          <a:ln w="9525">
            <a:noFill/>
            <a:miter lim="800000"/>
            <a:headEnd/>
            <a:tailEnd/>
          </a:ln>
        </p:spPr>
      </p:pic>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22533" name="Rectangle 7"/>
          <p:cNvSpPr>
            <a:spLocks noGrp="1" noChangeArrowheads="1"/>
          </p:cNvSpPr>
          <p:nvPr>
            <p:ph type="title"/>
          </p:nvPr>
        </p:nvSpPr>
        <p:spPr>
          <a:xfrm>
            <a:off x="0" y="0"/>
            <a:ext cx="9144000" cy="1568450"/>
          </a:xfrm>
        </p:spPr>
        <p:txBody>
          <a:bodyPr>
            <a:spAutoFit/>
          </a:bodyPr>
          <a:lstStyle/>
          <a:p>
            <a:pPr eaLnBrk="1" hangingPunct="1"/>
            <a:r>
              <a:rPr lang="en-US" sz="4800" smtClean="0"/>
              <a:t>Nutrient-dense vs. </a:t>
            </a:r>
            <a:br>
              <a:rPr lang="en-US" sz="4800" smtClean="0"/>
            </a:br>
            <a:r>
              <a:rPr lang="en-US" sz="4800" smtClean="0"/>
              <a:t>not nutrient-dense</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4"/>
          <p:cNvSpPr>
            <a:spLocks noGrp="1"/>
          </p:cNvSpPr>
          <p:nvPr>
            <p:ph type="sldNum" sz="quarter" idx="11"/>
          </p:nvPr>
        </p:nvSpPr>
        <p:spPr>
          <a:noFill/>
        </p:spPr>
        <p:txBody>
          <a:bodyPr/>
          <a:lstStyle/>
          <a:p>
            <a:fld id="{AB42F3DC-48A1-48EB-8E91-F78853CFAF8A}" type="slidenum">
              <a:rPr lang="en-US" smtClean="0"/>
              <a:pPr/>
              <a:t>19</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23556" name="Rectangle 8"/>
          <p:cNvSpPr>
            <a:spLocks noGrp="1" noChangeArrowheads="1"/>
          </p:cNvSpPr>
          <p:nvPr>
            <p:ph type="title"/>
          </p:nvPr>
        </p:nvSpPr>
        <p:spPr>
          <a:xfrm>
            <a:off x="0" y="0"/>
            <a:ext cx="9144000" cy="1524000"/>
          </a:xfrm>
        </p:spPr>
        <p:txBody>
          <a:bodyPr/>
          <a:lstStyle/>
          <a:p>
            <a:pPr eaLnBrk="1" hangingPunct="1"/>
            <a:r>
              <a:rPr lang="en-US" smtClean="0"/>
              <a:t>Nutrient-dense foods and</a:t>
            </a:r>
            <a:br>
              <a:rPr lang="en-US" smtClean="0"/>
            </a:br>
            <a:r>
              <a:rPr lang="en-US" smtClean="0"/>
              <a:t>beverages include ALL:</a:t>
            </a:r>
          </a:p>
        </p:txBody>
      </p:sp>
      <p:sp>
        <p:nvSpPr>
          <p:cNvPr id="23557" name="Content Placeholder 11"/>
          <p:cNvSpPr>
            <a:spLocks noGrp="1"/>
          </p:cNvSpPr>
          <p:nvPr>
            <p:ph idx="1"/>
          </p:nvPr>
        </p:nvSpPr>
        <p:spPr>
          <a:xfrm>
            <a:off x="228600" y="2244725"/>
            <a:ext cx="7391400" cy="4121150"/>
          </a:xfrm>
        </p:spPr>
        <p:txBody>
          <a:bodyPr>
            <a:spAutoFit/>
          </a:bodyPr>
          <a:lstStyle/>
          <a:p>
            <a:pPr marL="350838" indent="-350838" eaLnBrk="1" hangingPunct="1">
              <a:spcBef>
                <a:spcPts val="100"/>
              </a:spcBef>
              <a:buClr>
                <a:srgbClr val="FF0000"/>
              </a:buClr>
              <a:buFont typeface="Wingdings" charset="2"/>
              <a:buChar char="Ø"/>
            </a:pPr>
            <a:r>
              <a:rPr lang="en-US" smtClean="0">
                <a:cs typeface="Arial" charset="0"/>
              </a:rPr>
              <a:t>Vegetables/fruits</a:t>
            </a:r>
          </a:p>
          <a:p>
            <a:pPr marL="350838" indent="-350838" eaLnBrk="1" hangingPunct="1">
              <a:spcBef>
                <a:spcPts val="100"/>
              </a:spcBef>
              <a:buClr>
                <a:srgbClr val="FF0000"/>
              </a:buClr>
              <a:buFont typeface="Wingdings" charset="2"/>
              <a:buChar char="Ø"/>
            </a:pPr>
            <a:r>
              <a:rPr lang="en-US" smtClean="0">
                <a:cs typeface="Arial" charset="0"/>
              </a:rPr>
              <a:t>Whole grains</a:t>
            </a:r>
          </a:p>
          <a:p>
            <a:pPr marL="350838" indent="-350838" eaLnBrk="1" hangingPunct="1">
              <a:spcBef>
                <a:spcPts val="100"/>
              </a:spcBef>
              <a:buClr>
                <a:srgbClr val="FF0000"/>
              </a:buClr>
              <a:buFont typeface="Wingdings" charset="2"/>
              <a:buChar char="Ø"/>
            </a:pPr>
            <a:r>
              <a:rPr lang="en-US" smtClean="0">
                <a:cs typeface="Arial" charset="0"/>
              </a:rPr>
              <a:t>Seafood</a:t>
            </a:r>
          </a:p>
          <a:p>
            <a:pPr marL="350838" indent="-350838" eaLnBrk="1" hangingPunct="1">
              <a:spcBef>
                <a:spcPts val="100"/>
              </a:spcBef>
              <a:buClr>
                <a:srgbClr val="FF0000"/>
              </a:buClr>
              <a:buFont typeface="Wingdings" charset="2"/>
              <a:buChar char="Ø"/>
            </a:pPr>
            <a:r>
              <a:rPr lang="en-US" smtClean="0">
                <a:cs typeface="Arial" charset="0"/>
              </a:rPr>
              <a:t>Eggs</a:t>
            </a:r>
          </a:p>
          <a:p>
            <a:pPr marL="350838" indent="-350838" eaLnBrk="1" hangingPunct="1">
              <a:spcBef>
                <a:spcPts val="100"/>
              </a:spcBef>
              <a:buClr>
                <a:srgbClr val="FF0000"/>
              </a:buClr>
              <a:buFont typeface="Wingdings" charset="2"/>
              <a:buChar char="Ø"/>
            </a:pPr>
            <a:r>
              <a:rPr lang="en-US" smtClean="0">
                <a:cs typeface="Arial" charset="0"/>
              </a:rPr>
              <a:t>Dry beans/peas</a:t>
            </a:r>
          </a:p>
          <a:p>
            <a:pPr marL="350838" indent="-350838" eaLnBrk="1" hangingPunct="1">
              <a:spcBef>
                <a:spcPts val="100"/>
              </a:spcBef>
              <a:buClr>
                <a:srgbClr val="FF0000"/>
              </a:buClr>
              <a:buFont typeface="Wingdings" charset="2"/>
              <a:buChar char="Ø"/>
            </a:pPr>
            <a:r>
              <a:rPr lang="en-US" smtClean="0">
                <a:cs typeface="Arial" charset="0"/>
              </a:rPr>
              <a:t>Unsalted nuts/seeds</a:t>
            </a:r>
          </a:p>
          <a:p>
            <a:pPr marL="350838" indent="-350838" eaLnBrk="1" hangingPunct="1">
              <a:spcBef>
                <a:spcPts val="100"/>
              </a:spcBef>
              <a:buClr>
                <a:srgbClr val="FF0000"/>
              </a:buClr>
              <a:buFont typeface="Wingdings" charset="2"/>
              <a:buChar char="Ø"/>
            </a:pPr>
            <a:r>
              <a:rPr lang="en-US" smtClean="0">
                <a:cs typeface="Arial" charset="0"/>
              </a:rPr>
              <a:t>Fat-free/low-fat milk/milk products</a:t>
            </a:r>
          </a:p>
          <a:p>
            <a:pPr marL="350838" indent="-350838" eaLnBrk="1" hangingPunct="1">
              <a:spcBef>
                <a:spcPts val="100"/>
              </a:spcBef>
              <a:buClr>
                <a:srgbClr val="FF0000"/>
              </a:buClr>
              <a:buFont typeface="Wingdings" charset="2"/>
              <a:buChar char="Ø"/>
            </a:pPr>
            <a:r>
              <a:rPr lang="en-US" smtClean="0">
                <a:cs typeface="Arial" charset="0"/>
              </a:rPr>
              <a:t>Lean meats/poultry</a:t>
            </a:r>
          </a:p>
        </p:txBody>
      </p:sp>
      <p:pic>
        <p:nvPicPr>
          <p:cNvPr id="14" name="AutoShape 2"/>
          <p:cNvPicPr>
            <a:picLocks noChangeArrowheads="1"/>
          </p:cNvPicPr>
          <p:nvPr/>
        </p:nvPicPr>
        <p:blipFill>
          <a:blip r:embed="rId3" cstate="print"/>
          <a:srcRect l="5797" t="12500" r="5797" b="6250"/>
          <a:stretch>
            <a:fillRect/>
          </a:stretch>
        </p:blipFill>
        <p:spPr bwMode="auto">
          <a:xfrm>
            <a:off x="4267200" y="1676400"/>
            <a:ext cx="4648200" cy="2971800"/>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1"/>
          </p:nvPr>
        </p:nvSpPr>
        <p:spPr>
          <a:noFill/>
        </p:spPr>
        <p:txBody>
          <a:bodyPr/>
          <a:lstStyle/>
          <a:p>
            <a:fld id="{30010AB4-0BED-4013-9E8D-1E447AC86082}" type="slidenum">
              <a:rPr lang="en-US" smtClean="0"/>
              <a:pPr/>
              <a:t>2</a:t>
            </a:fld>
            <a:endParaRPr lang="en-US" smtClean="0"/>
          </a:p>
        </p:txBody>
      </p:sp>
      <p:sp>
        <p:nvSpPr>
          <p:cNvPr id="6147" name="Rectangle 2"/>
          <p:cNvSpPr>
            <a:spLocks noGrp="1" noChangeArrowheads="1"/>
          </p:cNvSpPr>
          <p:nvPr>
            <p:ph type="title"/>
          </p:nvPr>
        </p:nvSpPr>
        <p:spPr>
          <a:xfrm>
            <a:off x="0" y="0"/>
            <a:ext cx="9144000" cy="1219200"/>
          </a:xfrm>
        </p:spPr>
        <p:txBody>
          <a:bodyPr/>
          <a:lstStyle/>
          <a:p>
            <a:pPr eaLnBrk="1" hangingPunct="1"/>
            <a:r>
              <a:rPr lang="en-US" sz="6600" smtClean="0"/>
              <a:t>… MyPlate </a:t>
            </a:r>
          </a:p>
        </p:txBody>
      </p:sp>
      <p:pic>
        <p:nvPicPr>
          <p:cNvPr id="448515" name="Picture 3" descr="myplate_green"/>
          <p:cNvPicPr>
            <a:picLocks noChangeAspect="1" noChangeArrowheads="1"/>
          </p:cNvPicPr>
          <p:nvPr/>
        </p:nvPicPr>
        <p:blipFill>
          <a:blip r:embed="rId2" cstate="print"/>
          <a:srcRect/>
          <a:stretch>
            <a:fillRect/>
          </a:stretch>
        </p:blipFill>
        <p:spPr bwMode="auto">
          <a:xfrm>
            <a:off x="1600200" y="1384300"/>
            <a:ext cx="6019800" cy="54737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nodeType="withEffect">
                                  <p:stCondLst>
                                    <p:cond delay="0"/>
                                  </p:stCondLst>
                                  <p:childTnLst>
                                    <p:set>
                                      <p:cBhvr>
                                        <p:cTn id="6" dur="1" fill="hold">
                                          <p:stCondLst>
                                            <p:cond delay="0"/>
                                          </p:stCondLst>
                                        </p:cTn>
                                        <p:tgtEl>
                                          <p:spTgt spid="448515"/>
                                        </p:tgtEl>
                                        <p:attrNameLst>
                                          <p:attrName>style.visibility</p:attrName>
                                        </p:attrNameLst>
                                      </p:cBhvr>
                                      <p:to>
                                        <p:strVal val="visible"/>
                                      </p:to>
                                    </p:set>
                                    <p:animEffect transition="in" filter="fade">
                                      <p:cBhvr>
                                        <p:cTn id="7" dur="2000"/>
                                        <p:tgtEl>
                                          <p:spTgt spid="448515"/>
                                        </p:tgtEl>
                                      </p:cBhvr>
                                    </p:animEffect>
                                    <p:anim calcmode="lin" valueType="num">
                                      <p:cBhvr>
                                        <p:cTn id="8" dur="2000" fill="hold"/>
                                        <p:tgtEl>
                                          <p:spTgt spid="448515"/>
                                        </p:tgtEl>
                                        <p:attrNameLst>
                                          <p:attrName>style.rotation</p:attrName>
                                        </p:attrNameLst>
                                      </p:cBhvr>
                                      <p:tavLst>
                                        <p:tav tm="0">
                                          <p:val>
                                            <p:fltVal val="720"/>
                                          </p:val>
                                        </p:tav>
                                        <p:tav tm="100000">
                                          <p:val>
                                            <p:fltVal val="0"/>
                                          </p:val>
                                        </p:tav>
                                      </p:tavLst>
                                    </p:anim>
                                    <p:anim calcmode="lin" valueType="num">
                                      <p:cBhvr>
                                        <p:cTn id="9" dur="2000" fill="hold"/>
                                        <p:tgtEl>
                                          <p:spTgt spid="448515"/>
                                        </p:tgtEl>
                                        <p:attrNameLst>
                                          <p:attrName>ppt_h</p:attrName>
                                        </p:attrNameLst>
                                      </p:cBhvr>
                                      <p:tavLst>
                                        <p:tav tm="0">
                                          <p:val>
                                            <p:fltVal val="0"/>
                                          </p:val>
                                        </p:tav>
                                        <p:tav tm="100000">
                                          <p:val>
                                            <p:strVal val="#ppt_h"/>
                                          </p:val>
                                        </p:tav>
                                      </p:tavLst>
                                    </p:anim>
                                    <p:anim calcmode="lin" valueType="num">
                                      <p:cBhvr>
                                        <p:cTn id="10" dur="2000" fill="hold"/>
                                        <p:tgtEl>
                                          <p:spTgt spid="44851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2"/>
          <p:cNvSpPr>
            <a:spLocks noGrp="1"/>
          </p:cNvSpPr>
          <p:nvPr>
            <p:ph type="sldNum" sz="quarter" idx="11"/>
          </p:nvPr>
        </p:nvSpPr>
        <p:spPr>
          <a:noFill/>
        </p:spPr>
        <p:txBody>
          <a:bodyPr/>
          <a:lstStyle/>
          <a:p>
            <a:fld id="{90FB61DD-985B-4B8F-886E-1BF5FF2E008D}" type="slidenum">
              <a:rPr lang="en-US" smtClean="0"/>
              <a:pPr/>
              <a:t>20</a:t>
            </a:fld>
            <a:endParaRPr lang="en-US" smtClean="0"/>
          </a:p>
        </p:txBody>
      </p:sp>
      <p:sp>
        <p:nvSpPr>
          <p:cNvPr id="1719300" name="Rectangle 4"/>
          <p:cNvSpPr>
            <a:spLocks noChangeArrowheads="1"/>
          </p:cNvSpPr>
          <p:nvPr/>
        </p:nvSpPr>
        <p:spPr bwMode="auto">
          <a:xfrm>
            <a:off x="0" y="76200"/>
            <a:ext cx="9072563" cy="6781800"/>
          </a:xfrm>
          <a:prstGeom prst="rect">
            <a:avLst/>
          </a:prstGeom>
          <a:noFill/>
          <a:ln w="127000">
            <a:noFill/>
            <a:miter lim="800000"/>
            <a:headEnd/>
            <a:tailEnd/>
          </a:ln>
          <a:effectLst/>
        </p:spPr>
        <p:txBody>
          <a:bodyPr wrap="none" anchor="ctr"/>
          <a:lstStyle/>
          <a:p>
            <a:pPr algn="l" eaLnBrk="0" hangingPunct="0">
              <a:defRPr/>
            </a:pPr>
            <a:endParaRPr lang="en-US" sz="400" b="0">
              <a:solidFill>
                <a:schemeClr val="bg1"/>
              </a:solidFill>
              <a:effectLst>
                <a:outerShdw blurRad="38100" dist="38100" dir="2700000" algn="tl">
                  <a:srgbClr val="C0C0C0"/>
                </a:outerShdw>
              </a:effectLst>
            </a:endParaRPr>
          </a:p>
        </p:txBody>
      </p:sp>
      <p:sp>
        <p:nvSpPr>
          <p:cNvPr id="28676" name="AutoShape 5"/>
          <p:cNvSpPr>
            <a:spLocks noChangeArrowheads="1"/>
          </p:cNvSpPr>
          <p:nvPr/>
        </p:nvSpPr>
        <p:spPr bwMode="auto">
          <a:xfrm>
            <a:off x="0" y="0"/>
            <a:ext cx="9140825" cy="1295400"/>
          </a:xfrm>
          <a:prstGeom prst="rect">
            <a:avLst/>
          </a:prstGeom>
          <a:solidFill>
            <a:schemeClr val="tx2"/>
          </a:solidFill>
          <a:ln w="25400">
            <a:noFill/>
            <a:miter lim="800000"/>
            <a:headEnd/>
            <a:tailEnd/>
          </a:ln>
        </p:spPr>
        <p:txBody>
          <a:bodyPr/>
          <a:lstStyle/>
          <a:p>
            <a:pPr eaLnBrk="0" hangingPunct="0">
              <a:buSzPct val="115000"/>
              <a:defRPr/>
            </a:pPr>
            <a:r>
              <a:rPr lang="en-US" dirty="0">
                <a:solidFill>
                  <a:schemeClr val="bg1"/>
                </a:solidFill>
                <a:latin typeface="+mj-lt"/>
              </a:rPr>
              <a:t>Nutrition Facts Label doesn’t separate “added” &amp; “naturally occurring” sugars</a:t>
            </a:r>
          </a:p>
        </p:txBody>
      </p:sp>
      <p:sp>
        <p:nvSpPr>
          <p:cNvPr id="24581" name="Rectangle 6"/>
          <p:cNvSpPr>
            <a:spLocks noChangeArrowheads="1"/>
          </p:cNvSpPr>
          <p:nvPr/>
        </p:nvSpPr>
        <p:spPr bwMode="auto">
          <a:xfrm>
            <a:off x="381000" y="1447800"/>
            <a:ext cx="4191000" cy="5262563"/>
          </a:xfrm>
          <a:prstGeom prst="rect">
            <a:avLst/>
          </a:prstGeom>
          <a:noFill/>
          <a:ln w="9525">
            <a:noFill/>
            <a:miter lim="800000"/>
            <a:headEnd/>
            <a:tailEnd/>
          </a:ln>
        </p:spPr>
        <p:txBody>
          <a:bodyPr>
            <a:spAutoFit/>
          </a:bodyPr>
          <a:lstStyle/>
          <a:p>
            <a:pPr algn="l" eaLnBrk="0" hangingPunct="0">
              <a:spcBef>
                <a:spcPct val="50000"/>
              </a:spcBef>
              <a:buClr>
                <a:srgbClr val="FF0000"/>
              </a:buClr>
              <a:buFont typeface="Wingdings" charset="2"/>
              <a:buNone/>
            </a:pPr>
            <a:r>
              <a:rPr lang="en-US" sz="3200">
                <a:cs typeface="Arial" charset="0"/>
              </a:rPr>
              <a:t>“Added”</a:t>
            </a:r>
            <a:r>
              <a:rPr lang="en-US" sz="3200">
                <a:solidFill>
                  <a:srgbClr val="000000"/>
                </a:solidFill>
                <a:cs typeface="Arial" charset="0"/>
              </a:rPr>
              <a:t> sugars are sugars and syrups added to foods or beverages during preparation or processing</a:t>
            </a:r>
          </a:p>
          <a:p>
            <a:pPr algn="l" eaLnBrk="0" hangingPunct="0">
              <a:spcBef>
                <a:spcPct val="50000"/>
              </a:spcBef>
              <a:buClr>
                <a:srgbClr val="FF0000"/>
              </a:buClr>
            </a:pPr>
            <a:r>
              <a:rPr lang="en-US" sz="3200">
                <a:cs typeface="Arial" charset="0"/>
              </a:rPr>
              <a:t>1 teaspoon sugar = about 4g of added and/or naturally occurring sugar</a:t>
            </a:r>
          </a:p>
        </p:txBody>
      </p:sp>
      <p:grpSp>
        <p:nvGrpSpPr>
          <p:cNvPr id="24582" name="Group 10"/>
          <p:cNvGrpSpPr>
            <a:grpSpLocks/>
          </p:cNvGrpSpPr>
          <p:nvPr/>
        </p:nvGrpSpPr>
        <p:grpSpPr bwMode="auto">
          <a:xfrm>
            <a:off x="4953000" y="1752600"/>
            <a:ext cx="3968750" cy="4470400"/>
            <a:chOff x="3120" y="1104"/>
            <a:chExt cx="2500" cy="2816"/>
          </a:xfrm>
        </p:grpSpPr>
        <p:pic>
          <p:nvPicPr>
            <p:cNvPr id="24583" name="Picture 6" descr="BW-label-sugar"/>
            <p:cNvPicPr>
              <a:picLocks noChangeAspect="1" noChangeArrowheads="1"/>
            </p:cNvPicPr>
            <p:nvPr/>
          </p:nvPicPr>
          <p:blipFill>
            <a:blip r:embed="rId3" cstate="print"/>
            <a:srcRect/>
            <a:stretch>
              <a:fillRect/>
            </a:stretch>
          </p:blipFill>
          <p:spPr bwMode="auto">
            <a:xfrm>
              <a:off x="3120" y="1104"/>
              <a:ext cx="2500" cy="2816"/>
            </a:xfrm>
            <a:prstGeom prst="rect">
              <a:avLst/>
            </a:prstGeom>
            <a:noFill/>
            <a:ln w="9525">
              <a:noFill/>
              <a:miter lim="800000"/>
              <a:headEnd/>
              <a:tailEnd/>
            </a:ln>
          </p:spPr>
        </p:pic>
        <p:sp>
          <p:nvSpPr>
            <p:cNvPr id="237576" name="Line 8"/>
            <p:cNvSpPr>
              <a:spLocks noChangeShapeType="1"/>
            </p:cNvSpPr>
            <p:nvPr/>
          </p:nvSpPr>
          <p:spPr bwMode="auto">
            <a:xfrm>
              <a:off x="3264" y="3744"/>
              <a:ext cx="837" cy="0"/>
            </a:xfrm>
            <a:prstGeom prst="line">
              <a:avLst/>
            </a:prstGeom>
            <a:noFill/>
            <a:ln w="38100">
              <a:solidFill>
                <a:srgbClr val="FF0000"/>
              </a:solidFill>
              <a:round/>
              <a:headEnd/>
              <a:tailEnd/>
            </a:ln>
            <a:effectLst/>
          </p:spPr>
          <p:txBody>
            <a:bodyPr/>
            <a:lstStyle/>
            <a:p>
              <a:pPr algn="l" eaLnBrk="0" hangingPunct="0">
                <a:defRPr/>
              </a:pPr>
              <a:endParaRPr lang="en-US" sz="400" b="0" baseline="-25000">
                <a:solidFill>
                  <a:srgbClr val="000000"/>
                </a:solidFill>
                <a:effectLst>
                  <a:outerShdw blurRad="38100" dist="38100" dir="2700000" algn="tl">
                    <a:srgbClr val="000000">
                      <a:alpha val="43137"/>
                    </a:srgbClr>
                  </a:outerShdw>
                </a:effectLst>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2"/>
          <p:cNvSpPr>
            <a:spLocks noGrp="1"/>
          </p:cNvSpPr>
          <p:nvPr>
            <p:ph type="sldNum" sz="quarter" idx="11"/>
          </p:nvPr>
        </p:nvSpPr>
        <p:spPr>
          <a:noFill/>
        </p:spPr>
        <p:txBody>
          <a:bodyPr/>
          <a:lstStyle/>
          <a:p>
            <a:fld id="{3EE8D219-32E2-44F5-98AC-FD5A6B684C1B}" type="slidenum">
              <a:rPr lang="en-US" smtClean="0"/>
              <a:pPr/>
              <a:t>21</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25604" name="Rectangle 6"/>
          <p:cNvSpPr>
            <a:spLocks noChangeArrowheads="1"/>
          </p:cNvSpPr>
          <p:nvPr/>
        </p:nvSpPr>
        <p:spPr bwMode="auto">
          <a:xfrm>
            <a:off x="395288" y="1389063"/>
            <a:ext cx="3598862" cy="4524375"/>
          </a:xfrm>
          <a:prstGeom prst="rect">
            <a:avLst/>
          </a:prstGeom>
          <a:noFill/>
          <a:ln w="9525">
            <a:noFill/>
            <a:miter lim="800000"/>
            <a:headEnd/>
            <a:tailEnd/>
          </a:ln>
        </p:spPr>
        <p:txBody>
          <a:bodyPr>
            <a:spAutoFit/>
          </a:bodyPr>
          <a:lstStyle/>
          <a:p>
            <a:pPr algn="l" eaLnBrk="0" hangingPunct="0">
              <a:spcBef>
                <a:spcPct val="50000"/>
              </a:spcBef>
              <a:buClr>
                <a:srgbClr val="FF0000"/>
              </a:buClr>
              <a:buFont typeface="Wingdings" charset="2"/>
              <a:buNone/>
            </a:pPr>
            <a:r>
              <a:rPr lang="en-US" sz="3200">
                <a:solidFill>
                  <a:srgbClr val="000000"/>
                </a:solidFill>
                <a:cs typeface="Arial" charset="0"/>
              </a:rPr>
              <a:t>Other sugars occur </a:t>
            </a:r>
            <a:r>
              <a:rPr lang="en-US" sz="3200">
                <a:cs typeface="Arial" charset="0"/>
              </a:rPr>
              <a:t>“naturally”</a:t>
            </a:r>
            <a:r>
              <a:rPr lang="en-US" sz="3200">
                <a:solidFill>
                  <a:srgbClr val="000000"/>
                </a:solidFill>
                <a:cs typeface="Arial" charset="0"/>
              </a:rPr>
              <a:t> in foods like </a:t>
            </a:r>
            <a:br>
              <a:rPr lang="en-US" sz="3200">
                <a:solidFill>
                  <a:srgbClr val="000000"/>
                </a:solidFill>
                <a:cs typeface="Arial" charset="0"/>
              </a:rPr>
            </a:br>
            <a:r>
              <a:rPr lang="en-US" sz="3200">
                <a:solidFill>
                  <a:srgbClr val="000000"/>
                </a:solidFill>
                <a:cs typeface="Arial" charset="0"/>
              </a:rPr>
              <a:t>milk, fruit, and some vegetables – they aren’t the </a:t>
            </a:r>
            <a:br>
              <a:rPr lang="en-US" sz="3200">
                <a:solidFill>
                  <a:srgbClr val="000000"/>
                </a:solidFill>
                <a:cs typeface="Arial" charset="0"/>
              </a:rPr>
            </a:br>
            <a:r>
              <a:rPr lang="en-US" sz="3200">
                <a:solidFill>
                  <a:srgbClr val="000000"/>
                </a:solidFill>
                <a:cs typeface="Arial" charset="0"/>
              </a:rPr>
              <a:t>“added sugars” that are the concern</a:t>
            </a:r>
          </a:p>
        </p:txBody>
      </p:sp>
      <p:pic>
        <p:nvPicPr>
          <p:cNvPr id="25605" name="Picture 2"/>
          <p:cNvPicPr>
            <a:picLocks noChangeAspect="1" noChangeArrowheads="1"/>
          </p:cNvPicPr>
          <p:nvPr/>
        </p:nvPicPr>
        <p:blipFill>
          <a:blip r:embed="rId3" cstate="print"/>
          <a:srcRect/>
          <a:stretch>
            <a:fillRect/>
          </a:stretch>
        </p:blipFill>
        <p:spPr bwMode="auto">
          <a:xfrm>
            <a:off x="3879850" y="0"/>
            <a:ext cx="5264150" cy="6858000"/>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2"/>
          <p:cNvSpPr>
            <a:spLocks noGrp="1"/>
          </p:cNvSpPr>
          <p:nvPr>
            <p:ph type="sldNum" sz="quarter" idx="11"/>
          </p:nvPr>
        </p:nvSpPr>
        <p:spPr>
          <a:noFill/>
        </p:spPr>
        <p:txBody>
          <a:bodyPr/>
          <a:lstStyle/>
          <a:p>
            <a:fld id="{FF45C2A7-7969-4C76-899B-C48B3480074F}" type="slidenum">
              <a:rPr lang="en-US" smtClean="0"/>
              <a:pPr/>
              <a:t>22</a:t>
            </a:fld>
            <a:endParaRPr lang="en-US" smtClean="0"/>
          </a:p>
        </p:txBody>
      </p:sp>
      <p:sp>
        <p:nvSpPr>
          <p:cNvPr id="31747" name="AutoShape 2"/>
          <p:cNvSpPr>
            <a:spLocks noChangeArrowheads="1"/>
          </p:cNvSpPr>
          <p:nvPr/>
        </p:nvSpPr>
        <p:spPr bwMode="auto">
          <a:xfrm>
            <a:off x="0" y="0"/>
            <a:ext cx="9140825" cy="2163763"/>
          </a:xfrm>
          <a:prstGeom prst="rect">
            <a:avLst/>
          </a:prstGeom>
          <a:solidFill>
            <a:schemeClr val="tx1"/>
          </a:solidFill>
          <a:ln w="9525">
            <a:noFill/>
            <a:miter lim="800000"/>
            <a:headEnd/>
            <a:tailEnd/>
          </a:ln>
        </p:spPr>
        <p:txBody>
          <a:bodyPr/>
          <a:lstStyle/>
          <a:p>
            <a:pPr>
              <a:buSzPct val="115000"/>
              <a:defRPr/>
            </a:pPr>
            <a:r>
              <a:rPr lang="en-US" sz="4800" dirty="0">
                <a:latin typeface="+mj-lt"/>
              </a:rPr>
              <a:t>Can you guess:</a:t>
            </a:r>
            <a:r>
              <a:rPr lang="en-US" sz="4400" dirty="0">
                <a:solidFill>
                  <a:schemeClr val="bg1"/>
                </a:solidFill>
                <a:latin typeface="+mj-lt"/>
              </a:rPr>
              <a:t> Which food </a:t>
            </a:r>
            <a:br>
              <a:rPr lang="en-US" sz="4400" dirty="0">
                <a:solidFill>
                  <a:schemeClr val="bg1"/>
                </a:solidFill>
                <a:latin typeface="+mj-lt"/>
              </a:rPr>
            </a:br>
            <a:r>
              <a:rPr lang="en-US" sz="4400" dirty="0">
                <a:solidFill>
                  <a:schemeClr val="bg1"/>
                </a:solidFill>
                <a:latin typeface="+mj-lt"/>
              </a:rPr>
              <a:t>has ADDED sugar according </a:t>
            </a:r>
            <a:br>
              <a:rPr lang="en-US" sz="4400" dirty="0">
                <a:solidFill>
                  <a:schemeClr val="bg1"/>
                </a:solidFill>
                <a:latin typeface="+mj-lt"/>
              </a:rPr>
            </a:br>
            <a:r>
              <a:rPr lang="en-US" sz="4400" dirty="0">
                <a:solidFill>
                  <a:schemeClr val="bg1"/>
                </a:solidFill>
                <a:latin typeface="+mj-lt"/>
              </a:rPr>
              <a:t>to the ingredient list?</a:t>
            </a:r>
            <a:endParaRPr lang="en-US" sz="4000" dirty="0">
              <a:solidFill>
                <a:schemeClr val="bg1"/>
              </a:solidFill>
              <a:latin typeface="+mj-lt"/>
            </a:endParaRPr>
          </a:p>
        </p:txBody>
      </p:sp>
      <p:sp>
        <p:nvSpPr>
          <p:cNvPr id="31748" name="AutoShape 3"/>
          <p:cNvSpPr>
            <a:spLocks noChangeArrowheads="1"/>
          </p:cNvSpPr>
          <p:nvPr/>
        </p:nvSpPr>
        <p:spPr bwMode="auto">
          <a:xfrm>
            <a:off x="461963" y="2590800"/>
            <a:ext cx="8218487" cy="3940175"/>
          </a:xfrm>
          <a:prstGeom prst="rect">
            <a:avLst/>
          </a:prstGeom>
          <a:noFill/>
          <a:ln w="9525">
            <a:noFill/>
            <a:miter lim="800000"/>
            <a:headEnd/>
            <a:tailEnd/>
          </a:ln>
        </p:spPr>
        <p:txBody>
          <a:bodyPr>
            <a:spAutoFit/>
          </a:bodyPr>
          <a:lstStyle/>
          <a:p>
            <a:pPr marL="57150" indent="-57150" algn="l">
              <a:spcAft>
                <a:spcPts val="1200"/>
              </a:spcAft>
              <a:defRPr/>
            </a:pPr>
            <a:r>
              <a:rPr lang="en-US" sz="3200" dirty="0">
                <a:solidFill>
                  <a:schemeClr val="tx1"/>
                </a:solidFill>
                <a:latin typeface="Arial" pitchFamily="34" charset="0"/>
                <a:cs typeface="Arial" pitchFamily="34" charset="0"/>
              </a:rPr>
              <a:t>A. INGREDIENTS: cultured pasteurized     grade A nonfat milk, whey protein concentrate, pectin ...</a:t>
            </a:r>
          </a:p>
          <a:p>
            <a:pPr algn="l">
              <a:spcBef>
                <a:spcPct val="50000"/>
              </a:spcBef>
              <a:spcAft>
                <a:spcPts val="1200"/>
              </a:spcAft>
              <a:defRPr/>
            </a:pPr>
            <a:r>
              <a:rPr lang="en-US" sz="3200" dirty="0">
                <a:solidFill>
                  <a:schemeClr val="tx1"/>
                </a:solidFill>
                <a:latin typeface="Arial" pitchFamily="34" charset="0"/>
                <a:cs typeface="Arial" pitchFamily="34" charset="0"/>
              </a:rPr>
              <a:t>B. INGREDIENTS: cultured grade A reduced fat milk, apples, high-fructose corn syrup, cinnamon, nutmeg, natural flavors, pectin ...</a:t>
            </a: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1"/>
          </p:nvPr>
        </p:nvSpPr>
        <p:spPr>
          <a:noFill/>
        </p:spPr>
        <p:txBody>
          <a:bodyPr/>
          <a:lstStyle/>
          <a:p>
            <a:fld id="{41BEBEF2-89EF-4863-9E58-D15F1AB672CB}" type="slidenum">
              <a:rPr lang="en-US" smtClean="0"/>
              <a:pPr/>
              <a:t>23</a:t>
            </a:fld>
            <a:endParaRPr lang="en-US" smtClean="0"/>
          </a:p>
        </p:txBody>
      </p:sp>
      <p:sp>
        <p:nvSpPr>
          <p:cNvPr id="31747" name="AutoShape 2"/>
          <p:cNvSpPr>
            <a:spLocks noChangeArrowheads="1"/>
          </p:cNvSpPr>
          <p:nvPr/>
        </p:nvSpPr>
        <p:spPr bwMode="auto">
          <a:xfrm>
            <a:off x="0" y="0"/>
            <a:ext cx="9140825" cy="2163763"/>
          </a:xfrm>
          <a:prstGeom prst="rect">
            <a:avLst/>
          </a:prstGeom>
          <a:solidFill>
            <a:schemeClr val="tx1"/>
          </a:solidFill>
          <a:ln w="9525">
            <a:noFill/>
            <a:miter lim="800000"/>
            <a:headEnd/>
            <a:tailEnd/>
          </a:ln>
        </p:spPr>
        <p:txBody>
          <a:bodyPr/>
          <a:lstStyle/>
          <a:p>
            <a:pPr>
              <a:buSzPct val="115000"/>
              <a:defRPr/>
            </a:pPr>
            <a:r>
              <a:rPr lang="en-US" sz="4800" dirty="0">
                <a:latin typeface="+mj-lt"/>
              </a:rPr>
              <a:t>Can you guess:</a:t>
            </a:r>
            <a:r>
              <a:rPr lang="en-US" sz="4400" dirty="0">
                <a:solidFill>
                  <a:schemeClr val="bg1"/>
                </a:solidFill>
                <a:latin typeface="+mj-lt"/>
              </a:rPr>
              <a:t> Which food </a:t>
            </a:r>
            <a:br>
              <a:rPr lang="en-US" sz="4400" dirty="0">
                <a:solidFill>
                  <a:schemeClr val="bg1"/>
                </a:solidFill>
                <a:latin typeface="+mj-lt"/>
              </a:rPr>
            </a:br>
            <a:r>
              <a:rPr lang="en-US" sz="4400" dirty="0">
                <a:solidFill>
                  <a:schemeClr val="bg1"/>
                </a:solidFill>
                <a:latin typeface="+mj-lt"/>
              </a:rPr>
              <a:t>has ADDED sugar according </a:t>
            </a:r>
            <a:br>
              <a:rPr lang="en-US" sz="4400" dirty="0">
                <a:solidFill>
                  <a:schemeClr val="bg1"/>
                </a:solidFill>
                <a:latin typeface="+mj-lt"/>
              </a:rPr>
            </a:br>
            <a:r>
              <a:rPr lang="en-US" sz="4400" dirty="0">
                <a:solidFill>
                  <a:schemeClr val="bg1"/>
                </a:solidFill>
                <a:latin typeface="+mj-lt"/>
              </a:rPr>
              <a:t>to the ingredient list?</a:t>
            </a:r>
            <a:endParaRPr lang="en-US" sz="4000" dirty="0">
              <a:solidFill>
                <a:schemeClr val="bg1"/>
              </a:solidFill>
              <a:latin typeface="+mj-lt"/>
            </a:endParaRPr>
          </a:p>
        </p:txBody>
      </p:sp>
      <p:sp>
        <p:nvSpPr>
          <p:cNvPr id="31748" name="AutoShape 3"/>
          <p:cNvSpPr>
            <a:spLocks noChangeArrowheads="1"/>
          </p:cNvSpPr>
          <p:nvPr/>
        </p:nvSpPr>
        <p:spPr bwMode="auto">
          <a:xfrm>
            <a:off x="461963" y="2590800"/>
            <a:ext cx="8218487" cy="3940175"/>
          </a:xfrm>
          <a:prstGeom prst="rect">
            <a:avLst/>
          </a:prstGeom>
          <a:noFill/>
          <a:ln w="9525">
            <a:noFill/>
            <a:miter lim="800000"/>
            <a:headEnd/>
            <a:tailEnd/>
          </a:ln>
        </p:spPr>
        <p:txBody>
          <a:bodyPr>
            <a:spAutoFit/>
          </a:bodyPr>
          <a:lstStyle/>
          <a:p>
            <a:pPr marL="57150" indent="-57150" algn="l">
              <a:spcAft>
                <a:spcPts val="1200"/>
              </a:spcAft>
              <a:defRPr/>
            </a:pPr>
            <a:r>
              <a:rPr lang="en-US" sz="3200" dirty="0">
                <a:solidFill>
                  <a:schemeClr val="tx1"/>
                </a:solidFill>
                <a:latin typeface="Arial" pitchFamily="34" charset="0"/>
                <a:cs typeface="Arial" pitchFamily="34" charset="0"/>
              </a:rPr>
              <a:t>A. INGREDIENTS: cultured pasteurized     grade A nonfat milk, whey protein concentrate, pectin ...</a:t>
            </a:r>
          </a:p>
          <a:p>
            <a:pPr algn="l">
              <a:spcBef>
                <a:spcPct val="50000"/>
              </a:spcBef>
              <a:spcAft>
                <a:spcPts val="1200"/>
              </a:spcAft>
              <a:defRPr/>
            </a:pPr>
            <a:r>
              <a:rPr lang="en-US" sz="3200" u="sng" dirty="0">
                <a:latin typeface="Arial" pitchFamily="34" charset="0"/>
                <a:cs typeface="Arial" pitchFamily="34" charset="0"/>
              </a:rPr>
              <a:t>B. INGREDIENTS: cultured grade A reduced fat milk, apples, high-fructose corn syrup, cinnamon, nutmeg, natural flavors, pectin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B2B2B2"/>
        </a:solidFill>
        <a:effectLst/>
      </p:bgPr>
    </p:bg>
    <p:spTree>
      <p:nvGrpSpPr>
        <p:cNvPr id="1" name=""/>
        <p:cNvGrpSpPr/>
        <p:nvPr/>
      </p:nvGrpSpPr>
      <p:grpSpPr>
        <a:xfrm>
          <a:off x="0" y="0"/>
          <a:ext cx="0" cy="0"/>
          <a:chOff x="0" y="0"/>
          <a:chExt cx="0" cy="0"/>
        </a:xfrm>
      </p:grpSpPr>
      <p:sp>
        <p:nvSpPr>
          <p:cNvPr id="28674" name="Slide Number Placeholder 2"/>
          <p:cNvSpPr>
            <a:spLocks noGrp="1"/>
          </p:cNvSpPr>
          <p:nvPr>
            <p:ph type="sldNum" sz="quarter" idx="11"/>
          </p:nvPr>
        </p:nvSpPr>
        <p:spPr>
          <a:noFill/>
        </p:spPr>
        <p:txBody>
          <a:bodyPr/>
          <a:lstStyle/>
          <a:p>
            <a:fld id="{FF1C5604-FA89-43DF-8BDA-61DFAF7947BE}" type="slidenum">
              <a:rPr lang="en-US" smtClean="0"/>
              <a:pPr/>
              <a:t>24</a:t>
            </a:fld>
            <a:endParaRPr lang="en-US" smtClean="0"/>
          </a:p>
        </p:txBody>
      </p:sp>
      <p:grpSp>
        <p:nvGrpSpPr>
          <p:cNvPr id="28675" name="Group 10"/>
          <p:cNvGrpSpPr>
            <a:grpSpLocks/>
          </p:cNvGrpSpPr>
          <p:nvPr/>
        </p:nvGrpSpPr>
        <p:grpSpPr bwMode="auto">
          <a:xfrm>
            <a:off x="0" y="0"/>
            <a:ext cx="9144000" cy="6858000"/>
            <a:chOff x="0" y="0"/>
            <a:chExt cx="5760" cy="4320"/>
          </a:xfrm>
        </p:grpSpPr>
        <p:sp>
          <p:nvSpPr>
            <p:cNvPr id="1719300" name="Rectangle 4"/>
            <p:cNvSpPr>
              <a:spLocks noChangeArrowheads="1"/>
            </p:cNvSpPr>
            <p:nvPr/>
          </p:nvSpPr>
          <p:spPr bwMode="auto">
            <a:xfrm>
              <a:off x="9" y="27"/>
              <a:ext cx="5715" cy="4272"/>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pic>
          <p:nvPicPr>
            <p:cNvPr id="28677" name="Picture 8" descr="produce-scale"/>
            <p:cNvPicPr preferRelativeResize="0">
              <a:picLocks noChangeAspect="1" noChangeArrowheads="1"/>
            </p:cNvPicPr>
            <p:nvPr/>
          </p:nvPicPr>
          <p:blipFill>
            <a:blip r:embed="rId3" cstate="print"/>
            <a:srcRect/>
            <a:stretch>
              <a:fillRect/>
            </a:stretch>
          </p:blipFill>
          <p:spPr bwMode="auto">
            <a:xfrm>
              <a:off x="1824" y="768"/>
              <a:ext cx="2112" cy="3552"/>
            </a:xfrm>
            <a:prstGeom prst="rect">
              <a:avLst/>
            </a:prstGeom>
            <a:noFill/>
            <a:ln w="12700">
              <a:solidFill>
                <a:schemeClr val="tx1"/>
              </a:solidFill>
              <a:miter lim="800000"/>
              <a:headEnd/>
              <a:tailEnd/>
            </a:ln>
          </p:spPr>
        </p:pic>
        <p:pic>
          <p:nvPicPr>
            <p:cNvPr id="28678" name="Picture 9" descr="bathrroom-scale"/>
            <p:cNvPicPr preferRelativeResize="0">
              <a:picLocks noChangeArrowheads="1"/>
            </p:cNvPicPr>
            <p:nvPr/>
          </p:nvPicPr>
          <p:blipFill>
            <a:blip r:embed="rId4" cstate="print"/>
            <a:srcRect/>
            <a:stretch>
              <a:fillRect/>
            </a:stretch>
          </p:blipFill>
          <p:spPr bwMode="auto">
            <a:xfrm>
              <a:off x="0" y="831"/>
              <a:ext cx="1824" cy="3489"/>
            </a:xfrm>
            <a:prstGeom prst="rect">
              <a:avLst/>
            </a:prstGeom>
            <a:noFill/>
            <a:ln w="12700">
              <a:solidFill>
                <a:schemeClr val="tx1"/>
              </a:solidFill>
              <a:miter lim="800000"/>
              <a:headEnd/>
              <a:tailEnd/>
            </a:ln>
          </p:spPr>
        </p:pic>
        <p:pic>
          <p:nvPicPr>
            <p:cNvPr id="28679" name="Picture 10" descr="physical-activity"/>
            <p:cNvPicPr preferRelativeResize="0">
              <a:picLocks noChangeArrowheads="1"/>
            </p:cNvPicPr>
            <p:nvPr/>
          </p:nvPicPr>
          <p:blipFill>
            <a:blip r:embed="rId5" cstate="print"/>
            <a:srcRect/>
            <a:stretch>
              <a:fillRect/>
            </a:stretch>
          </p:blipFill>
          <p:spPr bwMode="auto">
            <a:xfrm>
              <a:off x="3936" y="816"/>
              <a:ext cx="1824" cy="3504"/>
            </a:xfrm>
            <a:prstGeom prst="rect">
              <a:avLst/>
            </a:prstGeom>
            <a:noFill/>
            <a:ln w="12700">
              <a:solidFill>
                <a:schemeClr val="tx1"/>
              </a:solidFill>
              <a:miter lim="800000"/>
              <a:headEnd/>
              <a:tailEnd/>
            </a:ln>
          </p:spPr>
        </p:pic>
        <p:sp>
          <p:nvSpPr>
            <p:cNvPr id="32776" name="AutoShape 7"/>
            <p:cNvSpPr>
              <a:spLocks noChangeArrowheads="1"/>
            </p:cNvSpPr>
            <p:nvPr/>
          </p:nvSpPr>
          <p:spPr bwMode="auto">
            <a:xfrm>
              <a:off x="0" y="0"/>
              <a:ext cx="5760" cy="826"/>
            </a:xfrm>
            <a:prstGeom prst="rect">
              <a:avLst/>
            </a:prstGeom>
            <a:solidFill>
              <a:schemeClr val="tx1"/>
            </a:solidFill>
            <a:ln w="25400">
              <a:noFill/>
              <a:miter lim="800000"/>
              <a:headEnd/>
              <a:tailEnd/>
            </a:ln>
          </p:spPr>
          <p:txBody>
            <a:bodyPr>
              <a:spAutoFit/>
            </a:bodyPr>
            <a:lstStyle/>
            <a:p>
              <a:pPr marL="65088" indent="-65088" eaLnBrk="0" hangingPunct="0">
                <a:buSzPct val="115000"/>
                <a:defRPr/>
              </a:pPr>
              <a:r>
                <a:rPr lang="en-US" sz="4000" dirty="0">
                  <a:solidFill>
                    <a:schemeClr val="bg1"/>
                  </a:solidFill>
                  <a:latin typeface="+mj-lt"/>
                </a:rPr>
                <a:t>Physical activity and diet important regardless of weight!</a:t>
              </a:r>
            </a:p>
          </p:txBody>
        </p:sp>
      </p:gr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1"/>
          </p:nvPr>
        </p:nvSpPr>
        <p:spPr>
          <a:noFill/>
        </p:spPr>
        <p:txBody>
          <a:bodyPr/>
          <a:lstStyle/>
          <a:p>
            <a:fld id="{D3B638F7-7DF4-4101-8E63-78376C4AE6ED}" type="slidenum">
              <a:rPr lang="en-US" smtClean="0"/>
              <a:pPr/>
              <a:t>25</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29700" name="AutoShape 5"/>
          <p:cNvSpPr>
            <a:spLocks noChangeArrowheads="1"/>
          </p:cNvSpPr>
          <p:nvPr/>
        </p:nvSpPr>
        <p:spPr bwMode="auto">
          <a:xfrm>
            <a:off x="304800" y="1736725"/>
            <a:ext cx="2714625" cy="2838450"/>
          </a:xfrm>
          <a:prstGeom prst="rect">
            <a:avLst/>
          </a:prstGeom>
          <a:noFill/>
          <a:ln w="25400">
            <a:noFill/>
            <a:miter lim="800000"/>
            <a:headEnd/>
            <a:tailEnd/>
          </a:ln>
        </p:spPr>
        <p:txBody>
          <a:bodyPr>
            <a:spAutoFit/>
          </a:bodyPr>
          <a:lstStyle/>
          <a:p>
            <a:pPr algn="l" eaLnBrk="0" hangingPunct="0">
              <a:buSzPct val="115000"/>
            </a:pPr>
            <a:r>
              <a:rPr lang="en-US">
                <a:solidFill>
                  <a:schemeClr val="tx1"/>
                </a:solidFill>
                <a:cs typeface="Arial" charset="0"/>
              </a:rPr>
              <a:t>“My idea of exercise is a good brisk sit.”</a:t>
            </a:r>
            <a:br>
              <a:rPr lang="en-US">
                <a:solidFill>
                  <a:schemeClr val="tx1"/>
                </a:solidFill>
                <a:cs typeface="Arial" charset="0"/>
              </a:rPr>
            </a:br>
            <a:r>
              <a:rPr lang="en-US">
                <a:solidFill>
                  <a:schemeClr val="tx1"/>
                </a:solidFill>
                <a:cs typeface="Arial" charset="0"/>
              </a:rPr>
              <a:t>  </a:t>
            </a:r>
            <a:r>
              <a:rPr lang="en-US" sz="2400" i="1">
                <a:solidFill>
                  <a:schemeClr val="tx1"/>
                </a:solidFill>
                <a:cs typeface="Arial" charset="0"/>
              </a:rPr>
              <a:t>~ Phyllis Diller</a:t>
            </a:r>
          </a:p>
        </p:txBody>
      </p:sp>
      <p:pic>
        <p:nvPicPr>
          <p:cNvPr id="29701" name="Picture 6" descr="sitting"/>
          <p:cNvPicPr>
            <a:picLocks noChangeAspect="1" noChangeArrowheads="1"/>
          </p:cNvPicPr>
          <p:nvPr/>
        </p:nvPicPr>
        <p:blipFill>
          <a:blip r:embed="rId3" cstate="print"/>
          <a:srcRect r="15547"/>
          <a:stretch>
            <a:fillRect/>
          </a:stretch>
        </p:blipFill>
        <p:spPr bwMode="auto">
          <a:xfrm>
            <a:off x="3387725" y="0"/>
            <a:ext cx="5762625" cy="6858000"/>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2"/>
          <p:cNvSpPr>
            <a:spLocks noGrp="1"/>
          </p:cNvSpPr>
          <p:nvPr>
            <p:ph type="sldNum" sz="quarter" idx="11"/>
          </p:nvPr>
        </p:nvSpPr>
        <p:spPr>
          <a:noFill/>
        </p:spPr>
        <p:txBody>
          <a:bodyPr/>
          <a:lstStyle/>
          <a:p>
            <a:fld id="{1375B4AB-BDF7-40F7-B0C6-78212FC07D67}" type="slidenum">
              <a:rPr lang="en-US" smtClean="0"/>
              <a:pPr/>
              <a:t>26</a:t>
            </a:fld>
            <a:endParaRPr lang="en-US" smtClean="0"/>
          </a:p>
        </p:txBody>
      </p:sp>
      <p:sp>
        <p:nvSpPr>
          <p:cNvPr id="35843" name="AutoShape 2"/>
          <p:cNvSpPr>
            <a:spLocks noChangeArrowheads="1"/>
          </p:cNvSpPr>
          <p:nvPr/>
        </p:nvSpPr>
        <p:spPr bwMode="auto">
          <a:xfrm>
            <a:off x="0" y="0"/>
            <a:ext cx="9144000" cy="2590800"/>
          </a:xfrm>
          <a:prstGeom prst="rect">
            <a:avLst/>
          </a:prstGeom>
          <a:solidFill>
            <a:schemeClr val="tx1"/>
          </a:solidFill>
          <a:ln w="9525">
            <a:noFill/>
            <a:miter lim="800000"/>
            <a:headEnd/>
            <a:tailEnd/>
          </a:ln>
        </p:spPr>
        <p:txBody>
          <a:bodyPr>
            <a:spAutoFit/>
          </a:bodyPr>
          <a:lstStyle/>
          <a:p>
            <a:pPr>
              <a:buSzPct val="115000"/>
              <a:defRPr/>
            </a:pPr>
            <a:r>
              <a:rPr lang="en-US" sz="4400" dirty="0">
                <a:latin typeface="+mj-lt"/>
              </a:rPr>
              <a:t>Can you guess:</a:t>
            </a:r>
            <a:r>
              <a:rPr lang="en-US" sz="4000" dirty="0">
                <a:solidFill>
                  <a:schemeClr val="bg1"/>
                </a:solidFill>
                <a:latin typeface="+mj-lt"/>
              </a:rPr>
              <a:t> How much WEEKLY physical activity should adults (age 18 and over) do for substantial health benefits? </a:t>
            </a:r>
          </a:p>
        </p:txBody>
      </p:sp>
      <p:sp>
        <p:nvSpPr>
          <p:cNvPr id="35844" name="AutoShape 3"/>
          <p:cNvSpPr>
            <a:spLocks noChangeArrowheads="1"/>
          </p:cNvSpPr>
          <p:nvPr/>
        </p:nvSpPr>
        <p:spPr bwMode="auto">
          <a:xfrm>
            <a:off x="395288" y="2667000"/>
            <a:ext cx="8316912" cy="4032250"/>
          </a:xfrm>
          <a:prstGeom prst="rect">
            <a:avLst/>
          </a:prstGeom>
          <a:noFill/>
          <a:ln w="9525">
            <a:noFill/>
            <a:miter lim="800000"/>
            <a:headEnd/>
            <a:tailEnd/>
          </a:ln>
        </p:spPr>
        <p:txBody>
          <a:bodyPr>
            <a:spAutoFit/>
          </a:bodyPr>
          <a:lstStyle/>
          <a:p>
            <a:pPr algn="l">
              <a:spcBef>
                <a:spcPct val="50000"/>
              </a:spcBef>
              <a:defRPr/>
            </a:pPr>
            <a:r>
              <a:rPr lang="en-US" sz="3200" dirty="0">
                <a:solidFill>
                  <a:schemeClr val="tx1"/>
                </a:solidFill>
                <a:latin typeface="Arial" pitchFamily="34" charset="0"/>
                <a:cs typeface="Arial" pitchFamily="34" charset="0"/>
              </a:rPr>
              <a:t>A. 2 hours and 30 minutes of moderate-intensive activity (i.e. 30 minutes, 5 times/week)</a:t>
            </a:r>
          </a:p>
          <a:p>
            <a:pPr algn="l">
              <a:spcBef>
                <a:spcPct val="50000"/>
              </a:spcBef>
              <a:defRPr/>
            </a:pPr>
            <a:r>
              <a:rPr lang="en-US" sz="3200" dirty="0">
                <a:solidFill>
                  <a:schemeClr val="tx1"/>
                </a:solidFill>
                <a:latin typeface="Arial" pitchFamily="34" charset="0"/>
                <a:cs typeface="Arial" pitchFamily="34" charset="0"/>
              </a:rPr>
              <a:t>B. 1 hour and 15 minutes of vigorous-intensity activity (i.e. 15 minutes, 5 times/week)</a:t>
            </a:r>
          </a:p>
          <a:p>
            <a:pPr marL="609600" indent="-609600" algn="l">
              <a:spcBef>
                <a:spcPct val="50000"/>
              </a:spcBef>
              <a:defRPr/>
            </a:pPr>
            <a:r>
              <a:rPr lang="en-US" sz="3200" dirty="0">
                <a:solidFill>
                  <a:schemeClr val="tx1"/>
                </a:solidFill>
                <a:latin typeface="Arial" pitchFamily="34" charset="0"/>
                <a:cs typeface="Arial" pitchFamily="34" charset="0"/>
              </a:rPr>
              <a:t>C. Either A or B</a:t>
            </a: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2"/>
          <p:cNvSpPr>
            <a:spLocks noGrp="1"/>
          </p:cNvSpPr>
          <p:nvPr>
            <p:ph type="sldNum" sz="quarter" idx="11"/>
          </p:nvPr>
        </p:nvSpPr>
        <p:spPr>
          <a:noFill/>
        </p:spPr>
        <p:txBody>
          <a:bodyPr/>
          <a:lstStyle/>
          <a:p>
            <a:fld id="{BBAA80A1-6FAE-49E3-9650-F71C835FE56B}" type="slidenum">
              <a:rPr lang="en-US" smtClean="0"/>
              <a:pPr/>
              <a:t>27</a:t>
            </a:fld>
            <a:endParaRPr lang="en-US" smtClean="0"/>
          </a:p>
        </p:txBody>
      </p:sp>
      <p:sp>
        <p:nvSpPr>
          <p:cNvPr id="35843" name="AutoShape 2"/>
          <p:cNvSpPr>
            <a:spLocks noChangeArrowheads="1"/>
          </p:cNvSpPr>
          <p:nvPr/>
        </p:nvSpPr>
        <p:spPr bwMode="auto">
          <a:xfrm>
            <a:off x="0" y="0"/>
            <a:ext cx="9144000" cy="2590800"/>
          </a:xfrm>
          <a:prstGeom prst="rect">
            <a:avLst/>
          </a:prstGeom>
          <a:solidFill>
            <a:schemeClr val="tx1"/>
          </a:solidFill>
          <a:ln w="9525">
            <a:noFill/>
            <a:miter lim="800000"/>
            <a:headEnd/>
            <a:tailEnd/>
          </a:ln>
        </p:spPr>
        <p:txBody>
          <a:bodyPr>
            <a:spAutoFit/>
          </a:bodyPr>
          <a:lstStyle/>
          <a:p>
            <a:pPr>
              <a:buSzPct val="115000"/>
              <a:defRPr/>
            </a:pPr>
            <a:r>
              <a:rPr lang="en-US" sz="4400" dirty="0">
                <a:latin typeface="+mj-lt"/>
              </a:rPr>
              <a:t>Can you guess:</a:t>
            </a:r>
            <a:r>
              <a:rPr lang="en-US" sz="4000" dirty="0">
                <a:solidFill>
                  <a:schemeClr val="bg1"/>
                </a:solidFill>
                <a:latin typeface="+mj-lt"/>
              </a:rPr>
              <a:t> How much WEEKLY physical activity should adults (age 18 and over) do for substantial health benefits? </a:t>
            </a:r>
          </a:p>
        </p:txBody>
      </p:sp>
      <p:sp>
        <p:nvSpPr>
          <p:cNvPr id="35844" name="AutoShape 3"/>
          <p:cNvSpPr>
            <a:spLocks noChangeArrowheads="1"/>
          </p:cNvSpPr>
          <p:nvPr/>
        </p:nvSpPr>
        <p:spPr bwMode="auto">
          <a:xfrm>
            <a:off x="395288" y="2667000"/>
            <a:ext cx="8316912" cy="4032250"/>
          </a:xfrm>
          <a:prstGeom prst="rect">
            <a:avLst/>
          </a:prstGeom>
          <a:noFill/>
          <a:ln w="9525">
            <a:noFill/>
            <a:miter lim="800000"/>
            <a:headEnd/>
            <a:tailEnd/>
          </a:ln>
        </p:spPr>
        <p:txBody>
          <a:bodyPr>
            <a:spAutoFit/>
          </a:bodyPr>
          <a:lstStyle/>
          <a:p>
            <a:pPr algn="l">
              <a:spcBef>
                <a:spcPct val="50000"/>
              </a:spcBef>
              <a:defRPr/>
            </a:pPr>
            <a:r>
              <a:rPr lang="en-US" sz="3200" dirty="0">
                <a:solidFill>
                  <a:schemeClr val="tx1"/>
                </a:solidFill>
                <a:latin typeface="Arial" pitchFamily="34" charset="0"/>
                <a:cs typeface="Arial" pitchFamily="34" charset="0"/>
              </a:rPr>
              <a:t>A. 2 hours and 30 minutes of moderate-intensive activity (i.e. 30 minutes, 5 times/week)</a:t>
            </a:r>
          </a:p>
          <a:p>
            <a:pPr algn="l">
              <a:spcBef>
                <a:spcPct val="50000"/>
              </a:spcBef>
              <a:defRPr/>
            </a:pPr>
            <a:r>
              <a:rPr lang="en-US" sz="3200" dirty="0">
                <a:solidFill>
                  <a:schemeClr val="tx1"/>
                </a:solidFill>
                <a:latin typeface="Arial" pitchFamily="34" charset="0"/>
                <a:cs typeface="Arial" pitchFamily="34" charset="0"/>
              </a:rPr>
              <a:t>B. 1 hour and 15 minutes of vigorous-intensity activity (i.e. 15 minutes, 5 times/week)</a:t>
            </a:r>
          </a:p>
          <a:p>
            <a:pPr marL="609600" indent="-609600" algn="l">
              <a:spcBef>
                <a:spcPct val="50000"/>
              </a:spcBef>
              <a:defRPr/>
            </a:pPr>
            <a:r>
              <a:rPr lang="en-US" sz="3200" u="sng" dirty="0">
                <a:latin typeface="Arial" pitchFamily="34" charset="0"/>
                <a:cs typeface="Arial" pitchFamily="34" charset="0"/>
              </a:rPr>
              <a:t>C. Either A or B</a:t>
            </a: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2"/>
          <p:cNvSpPr>
            <a:spLocks noGrp="1"/>
          </p:cNvSpPr>
          <p:nvPr>
            <p:ph type="sldNum" sz="quarter" idx="11"/>
          </p:nvPr>
        </p:nvSpPr>
        <p:spPr>
          <a:noFill/>
        </p:spPr>
        <p:txBody>
          <a:bodyPr/>
          <a:lstStyle/>
          <a:p>
            <a:fld id="{B393036E-A359-4C2F-806A-C75D7ACAC619}" type="slidenum">
              <a:rPr lang="en-US" smtClean="0"/>
              <a:pPr/>
              <a:t>28</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pic>
        <p:nvPicPr>
          <p:cNvPr id="32772" name="Picture 5" descr="biking"/>
          <p:cNvPicPr>
            <a:picLocks noChangeAspect="1" noChangeArrowheads="1"/>
          </p:cNvPicPr>
          <p:nvPr/>
        </p:nvPicPr>
        <p:blipFill>
          <a:blip r:embed="rId3" cstate="print"/>
          <a:srcRect/>
          <a:stretch>
            <a:fillRect/>
          </a:stretch>
        </p:blipFill>
        <p:spPr bwMode="auto">
          <a:xfrm>
            <a:off x="0" y="0"/>
            <a:ext cx="5789613" cy="6858000"/>
          </a:xfrm>
          <a:prstGeom prst="rect">
            <a:avLst/>
          </a:prstGeom>
          <a:noFill/>
          <a:ln w="12700">
            <a:solidFill>
              <a:schemeClr val="tx1"/>
            </a:solidFill>
            <a:miter lim="800000"/>
            <a:headEnd/>
            <a:tailEnd/>
          </a:ln>
        </p:spPr>
      </p:pic>
      <p:sp>
        <p:nvSpPr>
          <p:cNvPr id="32773" name="AutoShape 6"/>
          <p:cNvSpPr>
            <a:spLocks noChangeArrowheads="1"/>
          </p:cNvSpPr>
          <p:nvPr/>
        </p:nvSpPr>
        <p:spPr bwMode="auto">
          <a:xfrm>
            <a:off x="6340475" y="1185863"/>
            <a:ext cx="2803525" cy="4486275"/>
          </a:xfrm>
          <a:prstGeom prst="rect">
            <a:avLst/>
          </a:prstGeom>
          <a:noFill/>
          <a:ln w="25400">
            <a:noFill/>
            <a:miter lim="800000"/>
            <a:headEnd/>
            <a:tailEnd/>
          </a:ln>
        </p:spPr>
        <p:txBody>
          <a:bodyPr>
            <a:spAutoFit/>
          </a:bodyPr>
          <a:lstStyle/>
          <a:p>
            <a:pPr algn="l" eaLnBrk="0" hangingPunct="0">
              <a:buSzPct val="115000"/>
            </a:pPr>
            <a:r>
              <a:rPr lang="en-US">
                <a:solidFill>
                  <a:schemeClr val="tx1"/>
                </a:solidFill>
                <a:cs typeface="Arial" charset="0"/>
              </a:rPr>
              <a:t>Moderate </a:t>
            </a:r>
            <a:br>
              <a:rPr lang="en-US">
                <a:solidFill>
                  <a:schemeClr val="tx1"/>
                </a:solidFill>
                <a:cs typeface="Arial" charset="0"/>
              </a:rPr>
            </a:br>
            <a:r>
              <a:rPr lang="en-US">
                <a:solidFill>
                  <a:schemeClr val="tx1"/>
                </a:solidFill>
                <a:cs typeface="Arial" charset="0"/>
              </a:rPr>
              <a:t>aerobic</a:t>
            </a:r>
            <a:br>
              <a:rPr lang="en-US">
                <a:solidFill>
                  <a:schemeClr val="tx1"/>
                </a:solidFill>
                <a:cs typeface="Arial" charset="0"/>
              </a:rPr>
            </a:br>
            <a:r>
              <a:rPr lang="en-US">
                <a:solidFill>
                  <a:schemeClr val="tx1"/>
                </a:solidFill>
                <a:cs typeface="Arial" charset="0"/>
              </a:rPr>
              <a:t>activity</a:t>
            </a:r>
            <a:br>
              <a:rPr lang="en-US">
                <a:solidFill>
                  <a:schemeClr val="tx1"/>
                </a:solidFill>
                <a:cs typeface="Arial" charset="0"/>
              </a:rPr>
            </a:br>
            <a:r>
              <a:rPr lang="en-US">
                <a:solidFill>
                  <a:schemeClr val="tx1"/>
                </a:solidFill>
                <a:cs typeface="Arial" charset="0"/>
              </a:rPr>
              <a:t>increases breathing and heart rate somewhat</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2"/>
          <p:cNvSpPr>
            <a:spLocks noGrp="1"/>
          </p:cNvSpPr>
          <p:nvPr>
            <p:ph type="sldNum" sz="quarter" idx="11"/>
          </p:nvPr>
        </p:nvSpPr>
        <p:spPr>
          <a:noFill/>
        </p:spPr>
        <p:txBody>
          <a:bodyPr/>
          <a:lstStyle/>
          <a:p>
            <a:fld id="{8CADE7F2-96B6-4669-BE21-4FB1D4121773}" type="slidenum">
              <a:rPr lang="en-US" smtClean="0"/>
              <a:pPr/>
              <a:t>29</a:t>
            </a:fld>
            <a:endParaRPr lang="en-US" smtClean="0"/>
          </a:p>
        </p:txBody>
      </p:sp>
      <p:sp>
        <p:nvSpPr>
          <p:cNvPr id="1719300" name="Rectangle 4"/>
          <p:cNvSpPr>
            <a:spLocks noChangeArrowheads="1"/>
          </p:cNvSpPr>
          <p:nvPr/>
        </p:nvSpPr>
        <p:spPr bwMode="auto">
          <a:xfrm>
            <a:off x="0" y="42863"/>
            <a:ext cx="9072563"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3796" name="AutoShape 5"/>
          <p:cNvSpPr>
            <a:spLocks noChangeArrowheads="1"/>
          </p:cNvSpPr>
          <p:nvPr/>
        </p:nvSpPr>
        <p:spPr bwMode="auto">
          <a:xfrm>
            <a:off x="685800" y="792163"/>
            <a:ext cx="3505200" cy="4968875"/>
          </a:xfrm>
          <a:prstGeom prst="rect">
            <a:avLst/>
          </a:prstGeom>
          <a:noFill/>
          <a:ln w="25400">
            <a:noFill/>
            <a:miter lim="800000"/>
            <a:headEnd/>
            <a:tailEnd/>
          </a:ln>
        </p:spPr>
        <p:txBody>
          <a:bodyPr>
            <a:spAutoFit/>
          </a:bodyPr>
          <a:lstStyle/>
          <a:p>
            <a:pPr marL="57150" indent="-57150" algn="l" eaLnBrk="0" hangingPunct="0">
              <a:buSzPct val="115000"/>
            </a:pPr>
            <a:r>
              <a:rPr lang="en-US" sz="4000">
                <a:solidFill>
                  <a:srgbClr val="000000"/>
                </a:solidFill>
                <a:cs typeface="Arial" charset="0"/>
              </a:rPr>
              <a:t>Vigorous aerobic </a:t>
            </a:r>
            <a:br>
              <a:rPr lang="en-US" sz="4000">
                <a:solidFill>
                  <a:srgbClr val="000000"/>
                </a:solidFill>
                <a:cs typeface="Arial" charset="0"/>
              </a:rPr>
            </a:br>
            <a:r>
              <a:rPr lang="en-US" sz="4000">
                <a:solidFill>
                  <a:srgbClr val="000000"/>
                </a:solidFill>
                <a:cs typeface="Arial" charset="0"/>
              </a:rPr>
              <a:t>activity greatly increases heart rate and breathing</a:t>
            </a:r>
          </a:p>
        </p:txBody>
      </p:sp>
      <p:pic>
        <p:nvPicPr>
          <p:cNvPr id="33797" name="Picture 6" descr="treadmill"/>
          <p:cNvPicPr>
            <a:picLocks noChangeAspect="1" noChangeArrowheads="1"/>
          </p:cNvPicPr>
          <p:nvPr/>
        </p:nvPicPr>
        <p:blipFill>
          <a:blip r:embed="rId3" cstate="print"/>
          <a:srcRect/>
          <a:stretch>
            <a:fillRect/>
          </a:stretch>
        </p:blipFill>
        <p:spPr bwMode="auto">
          <a:xfrm>
            <a:off x="4572000" y="0"/>
            <a:ext cx="4589463" cy="6861175"/>
          </a:xfrm>
          <a:prstGeom prst="rect">
            <a:avLst/>
          </a:prstGeom>
          <a:noFill/>
          <a:ln w="12700">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1"/>
          </p:nvPr>
        </p:nvSpPr>
        <p:spPr>
          <a:noFill/>
        </p:spPr>
        <p:txBody>
          <a:bodyPr/>
          <a:lstStyle/>
          <a:p>
            <a:fld id="{4BCF6251-6C2F-41E6-AAB6-97F05C6D4CE2}" type="slidenum">
              <a:rPr lang="en-US" smtClean="0"/>
              <a:pPr/>
              <a:t>3</a:t>
            </a:fld>
            <a:endParaRPr lang="en-US" smtClean="0"/>
          </a:p>
        </p:txBody>
      </p:sp>
      <p:sp>
        <p:nvSpPr>
          <p:cNvPr id="7171" name="Rectangle 5"/>
          <p:cNvSpPr>
            <a:spLocks noGrp="1" noChangeArrowheads="1"/>
          </p:cNvSpPr>
          <p:nvPr>
            <p:ph type="body" sz="half" idx="1"/>
          </p:nvPr>
        </p:nvSpPr>
        <p:spPr>
          <a:xfrm>
            <a:off x="228600" y="1828800"/>
            <a:ext cx="2895600" cy="4090988"/>
          </a:xfrm>
        </p:spPr>
        <p:txBody>
          <a:bodyPr/>
          <a:lstStyle/>
          <a:p>
            <a:pPr eaLnBrk="1" hangingPunct="1">
              <a:buFontTx/>
              <a:buNone/>
            </a:pPr>
            <a:r>
              <a:rPr lang="en-US" smtClean="0">
                <a:cs typeface="Arial" charset="0"/>
              </a:rPr>
              <a:t>	MyPlate calls the former MyPyramid “Meat &amp; Beans Group” the “Protein Group”</a:t>
            </a:r>
          </a:p>
        </p:txBody>
      </p:sp>
      <p:pic>
        <p:nvPicPr>
          <p:cNvPr id="7172" name="Picture 7" descr="myplate_green_protein"/>
          <p:cNvPicPr>
            <a:picLocks noChangeAspect="1" noChangeArrowheads="1"/>
          </p:cNvPicPr>
          <p:nvPr>
            <p:ph sz="half" idx="2"/>
          </p:nvPr>
        </p:nvPicPr>
        <p:blipFill>
          <a:blip r:embed="rId2" cstate="print"/>
          <a:srcRect/>
          <a:stretch>
            <a:fillRect/>
          </a:stretch>
        </p:blipFill>
        <p:spPr>
          <a:xfrm>
            <a:off x="3048000" y="1447800"/>
            <a:ext cx="5715000" cy="5197475"/>
          </a:xfrm>
          <a:noFill/>
        </p:spPr>
      </p:pic>
      <p:sp>
        <p:nvSpPr>
          <p:cNvPr id="7173" name="Rectangle 8"/>
          <p:cNvSpPr>
            <a:spLocks noGrp="1" noChangeArrowheads="1"/>
          </p:cNvSpPr>
          <p:nvPr>
            <p:ph type="title"/>
          </p:nvPr>
        </p:nvSpPr>
        <p:spPr>
          <a:xfrm>
            <a:off x="0" y="0"/>
            <a:ext cx="9144000" cy="1219200"/>
          </a:xfrm>
        </p:spPr>
        <p:txBody>
          <a:bodyPr/>
          <a:lstStyle/>
          <a:p>
            <a:pPr eaLnBrk="1" hangingPunct="1"/>
            <a:r>
              <a:rPr lang="en-US" sz="6000" smtClean="0"/>
              <a:t>MyPlate update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4818" name="Slide Number Placeholder 2"/>
          <p:cNvSpPr>
            <a:spLocks noGrp="1"/>
          </p:cNvSpPr>
          <p:nvPr>
            <p:ph type="sldNum" sz="quarter" idx="11"/>
          </p:nvPr>
        </p:nvSpPr>
        <p:spPr>
          <a:noFill/>
        </p:spPr>
        <p:txBody>
          <a:bodyPr/>
          <a:lstStyle/>
          <a:p>
            <a:fld id="{FF4F4F41-3BD7-48C4-B497-B8F6C83DBA7C}" type="slidenum">
              <a:rPr lang="en-US" smtClean="0"/>
              <a:pPr/>
              <a:t>30</a:t>
            </a:fld>
            <a:endParaRPr lang="en-US" smtClean="0"/>
          </a:p>
        </p:txBody>
      </p:sp>
      <p:grpSp>
        <p:nvGrpSpPr>
          <p:cNvPr id="34819" name="Group 7"/>
          <p:cNvGrpSpPr>
            <a:grpSpLocks/>
          </p:cNvGrpSpPr>
          <p:nvPr/>
        </p:nvGrpSpPr>
        <p:grpSpPr bwMode="auto">
          <a:xfrm>
            <a:off x="0" y="0"/>
            <a:ext cx="9144000" cy="6934200"/>
            <a:chOff x="0" y="0"/>
            <a:chExt cx="5760" cy="4368"/>
          </a:xfrm>
        </p:grpSpPr>
        <p:pic>
          <p:nvPicPr>
            <p:cNvPr id="34820" name="Picture 8" descr="tv-workout"/>
            <p:cNvPicPr preferRelativeResize="0">
              <a:picLocks noChangeArrowheads="1"/>
            </p:cNvPicPr>
            <p:nvPr/>
          </p:nvPicPr>
          <p:blipFill>
            <a:blip r:embed="rId3" cstate="print"/>
            <a:srcRect b="12100"/>
            <a:stretch>
              <a:fillRect/>
            </a:stretch>
          </p:blipFill>
          <p:spPr bwMode="auto">
            <a:xfrm>
              <a:off x="0" y="606"/>
              <a:ext cx="5760" cy="3762"/>
            </a:xfrm>
            <a:prstGeom prst="rect">
              <a:avLst/>
            </a:prstGeom>
            <a:noFill/>
            <a:ln w="19050">
              <a:noFill/>
              <a:miter lim="800000"/>
              <a:headEnd/>
              <a:tailEnd/>
            </a:ln>
          </p:spPr>
        </p:pic>
        <p:sp>
          <p:nvSpPr>
            <p:cNvPr id="34821" name="Rectangle 4"/>
            <p:cNvSpPr>
              <a:spLocks noChangeArrowheads="1"/>
            </p:cNvSpPr>
            <p:nvPr/>
          </p:nvSpPr>
          <p:spPr bwMode="auto">
            <a:xfrm>
              <a:off x="9" y="27"/>
              <a:ext cx="5715" cy="4272"/>
            </a:xfrm>
            <a:prstGeom prst="rect">
              <a:avLst/>
            </a:prstGeom>
            <a:noFill/>
            <a:ln w="127000">
              <a:noFill/>
              <a:miter lim="800000"/>
              <a:headEnd/>
              <a:tailEnd/>
            </a:ln>
          </p:spPr>
          <p:txBody>
            <a:bodyPr wrap="none" anchor="ctr"/>
            <a:lstStyle/>
            <a:p>
              <a:pPr algn="l" eaLnBrk="0" hangingPunct="0"/>
              <a:endParaRPr lang="en-US" sz="400" b="0">
                <a:solidFill>
                  <a:srgbClr val="000000"/>
                </a:solidFill>
              </a:endParaRPr>
            </a:p>
          </p:txBody>
        </p:sp>
        <p:sp>
          <p:nvSpPr>
            <p:cNvPr id="38918" name="AutoShape 7"/>
            <p:cNvSpPr>
              <a:spLocks noChangeArrowheads="1"/>
            </p:cNvSpPr>
            <p:nvPr/>
          </p:nvSpPr>
          <p:spPr bwMode="auto">
            <a:xfrm>
              <a:off x="0" y="0"/>
              <a:ext cx="5760" cy="980"/>
            </a:xfrm>
            <a:prstGeom prst="rect">
              <a:avLst/>
            </a:prstGeom>
            <a:solidFill>
              <a:schemeClr val="tx1"/>
            </a:solidFill>
            <a:ln w="25400">
              <a:noFill/>
              <a:miter lim="800000"/>
              <a:headEnd/>
              <a:tailEnd/>
            </a:ln>
          </p:spPr>
          <p:txBody>
            <a:bodyPr>
              <a:spAutoFit/>
            </a:bodyPr>
            <a:lstStyle/>
            <a:p>
              <a:pPr marL="609600" indent="-609600" eaLnBrk="0" hangingPunct="0">
                <a:buSzPct val="115000"/>
                <a:defRPr/>
              </a:pPr>
              <a:r>
                <a:rPr lang="en-US" sz="4800" dirty="0">
                  <a:solidFill>
                    <a:schemeClr val="bg1"/>
                  </a:solidFill>
                  <a:latin typeface="+mj-lt"/>
                </a:rPr>
                <a:t>Limit screen time or</a:t>
              </a:r>
            </a:p>
            <a:p>
              <a:pPr marL="609600" indent="-609600" eaLnBrk="0" hangingPunct="0">
                <a:buSzPct val="115000"/>
                <a:defRPr/>
              </a:pPr>
              <a:r>
                <a:rPr lang="en-US" sz="4800" dirty="0">
                  <a:solidFill>
                    <a:schemeClr val="bg1"/>
                  </a:solidFill>
                  <a:latin typeface="+mj-lt"/>
                </a:rPr>
                <a:t>watch and workout</a:t>
              </a:r>
            </a:p>
          </p:txBody>
        </p:sp>
      </p:gr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2"/>
          <p:cNvSpPr>
            <a:spLocks noGrp="1"/>
          </p:cNvSpPr>
          <p:nvPr>
            <p:ph type="sldNum" sz="quarter" idx="11"/>
          </p:nvPr>
        </p:nvSpPr>
        <p:spPr>
          <a:noFill/>
        </p:spPr>
        <p:txBody>
          <a:bodyPr/>
          <a:lstStyle/>
          <a:p>
            <a:fld id="{5D5EA2B3-4322-430A-83F5-211E268052D0}" type="slidenum">
              <a:rPr lang="en-US" smtClean="0"/>
              <a:pPr/>
              <a:t>31</a:t>
            </a:fld>
            <a:endParaRPr lang="en-US" smtClean="0"/>
          </a:p>
        </p:txBody>
      </p:sp>
      <p:grpSp>
        <p:nvGrpSpPr>
          <p:cNvPr id="35843" name="Group 9"/>
          <p:cNvGrpSpPr>
            <a:grpSpLocks/>
          </p:cNvGrpSpPr>
          <p:nvPr/>
        </p:nvGrpSpPr>
        <p:grpSpPr bwMode="auto">
          <a:xfrm>
            <a:off x="0" y="0"/>
            <a:ext cx="9144000" cy="6858000"/>
            <a:chOff x="0" y="0"/>
            <a:chExt cx="5760" cy="4320"/>
          </a:xfrm>
        </p:grpSpPr>
        <p:pic>
          <p:nvPicPr>
            <p:cNvPr id="35844" name="Picture 7" descr="3-clocks"/>
            <p:cNvPicPr>
              <a:picLocks noChangeAspect="1" noChangeArrowheads="1"/>
            </p:cNvPicPr>
            <p:nvPr/>
          </p:nvPicPr>
          <p:blipFill>
            <a:blip r:embed="rId3" cstate="print">
              <a:clrChange>
                <a:clrFrom>
                  <a:srgbClr val="FBFBFB"/>
                </a:clrFrom>
                <a:clrTo>
                  <a:srgbClr val="FBFBFB">
                    <a:alpha val="0"/>
                  </a:srgbClr>
                </a:clrTo>
              </a:clrChange>
            </a:blip>
            <a:srcRect/>
            <a:stretch>
              <a:fillRect/>
            </a:stretch>
          </p:blipFill>
          <p:spPr bwMode="auto">
            <a:xfrm>
              <a:off x="1680" y="695"/>
              <a:ext cx="4080" cy="3625"/>
            </a:xfrm>
            <a:prstGeom prst="rect">
              <a:avLst/>
            </a:prstGeom>
            <a:noFill/>
            <a:ln w="19050">
              <a:noFill/>
              <a:miter lim="800000"/>
              <a:headEnd/>
              <a:tailEnd/>
            </a:ln>
          </p:spPr>
        </p:pic>
        <p:sp>
          <p:nvSpPr>
            <p:cNvPr id="1719300" name="Rectangle 4"/>
            <p:cNvSpPr>
              <a:spLocks noChangeArrowheads="1"/>
            </p:cNvSpPr>
            <p:nvPr/>
          </p:nvSpPr>
          <p:spPr bwMode="auto">
            <a:xfrm>
              <a:off x="9" y="27"/>
              <a:ext cx="5715" cy="4272"/>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5846" name="AutoShape 5"/>
            <p:cNvSpPr>
              <a:spLocks noChangeArrowheads="1"/>
            </p:cNvSpPr>
            <p:nvPr/>
          </p:nvSpPr>
          <p:spPr bwMode="auto">
            <a:xfrm>
              <a:off x="0" y="1008"/>
              <a:ext cx="1743" cy="2670"/>
            </a:xfrm>
            <a:prstGeom prst="roundRect">
              <a:avLst>
                <a:gd name="adj" fmla="val 16667"/>
              </a:avLst>
            </a:prstGeom>
            <a:solidFill>
              <a:srgbClr val="FFFFFF"/>
            </a:solidFill>
            <a:ln w="25400">
              <a:noFill/>
              <a:round/>
              <a:headEnd/>
              <a:tailEnd/>
            </a:ln>
          </p:spPr>
          <p:txBody>
            <a:bodyPr>
              <a:spAutoFit/>
            </a:bodyPr>
            <a:lstStyle/>
            <a:p>
              <a:pPr marL="228600" indent="-228600" eaLnBrk="0" hangingPunct="0">
                <a:buSzPct val="115000"/>
              </a:pPr>
              <a:r>
                <a:rPr lang="en-US" i="1">
                  <a:solidFill>
                    <a:schemeClr val="tx1"/>
                  </a:solidFill>
                  <a:cs typeface="Arial" charset="0"/>
                </a:rPr>
                <a:t>  Get</a:t>
              </a:r>
            </a:p>
            <a:p>
              <a:pPr marL="228600" indent="-228600" eaLnBrk="0" hangingPunct="0">
                <a:buSzPct val="115000"/>
              </a:pPr>
              <a:r>
                <a:rPr lang="en-US" i="1">
                  <a:solidFill>
                    <a:schemeClr val="tx1"/>
                  </a:solidFill>
                  <a:cs typeface="Arial" charset="0"/>
                </a:rPr>
                <a:t>active </a:t>
              </a:r>
            </a:p>
            <a:p>
              <a:pPr marL="228600" indent="-228600" eaLnBrk="0" hangingPunct="0">
                <a:buSzPct val="115000"/>
              </a:pPr>
              <a:r>
                <a:rPr lang="en-US" i="1">
                  <a:solidFill>
                    <a:schemeClr val="tx1"/>
                  </a:solidFill>
                  <a:cs typeface="Arial" charset="0"/>
                </a:rPr>
                <a:t>10</a:t>
              </a:r>
            </a:p>
            <a:p>
              <a:pPr marL="228600" indent="-228600" eaLnBrk="0" hangingPunct="0">
                <a:buSzPct val="115000"/>
              </a:pPr>
              <a:r>
                <a:rPr lang="en-US" i="1">
                  <a:solidFill>
                    <a:schemeClr val="tx1"/>
                  </a:solidFill>
                  <a:cs typeface="Arial" charset="0"/>
                </a:rPr>
                <a:t>minutes</a:t>
              </a:r>
            </a:p>
            <a:p>
              <a:pPr marL="228600" indent="-228600" eaLnBrk="0" hangingPunct="0">
                <a:buSzPct val="115000"/>
              </a:pPr>
              <a:r>
                <a:rPr lang="en-US" i="1">
                  <a:solidFill>
                    <a:schemeClr val="tx1"/>
                  </a:solidFill>
                  <a:cs typeface="Arial" charset="0"/>
                </a:rPr>
                <a:t>3</a:t>
              </a:r>
            </a:p>
            <a:p>
              <a:pPr marL="228600" indent="-228600" eaLnBrk="0" hangingPunct="0">
                <a:buSzPct val="115000"/>
              </a:pPr>
              <a:r>
                <a:rPr lang="en-US" i="1">
                  <a:solidFill>
                    <a:schemeClr val="tx1"/>
                  </a:solidFill>
                  <a:cs typeface="Arial" charset="0"/>
                </a:rPr>
                <a:t>times</a:t>
              </a:r>
            </a:p>
            <a:p>
              <a:pPr marL="228600" indent="-228600" eaLnBrk="0" hangingPunct="0">
                <a:buSzPct val="115000"/>
              </a:pPr>
              <a:r>
                <a:rPr lang="en-US" i="1">
                  <a:solidFill>
                    <a:schemeClr val="tx1"/>
                  </a:solidFill>
                  <a:cs typeface="Arial" charset="0"/>
                </a:rPr>
                <a:t>a day</a:t>
              </a:r>
            </a:p>
          </p:txBody>
        </p:sp>
        <p:sp>
          <p:nvSpPr>
            <p:cNvPr id="7" name="AutoShape 7"/>
            <p:cNvSpPr>
              <a:spLocks noChangeArrowheads="1"/>
            </p:cNvSpPr>
            <p:nvPr/>
          </p:nvSpPr>
          <p:spPr bwMode="auto">
            <a:xfrm>
              <a:off x="0" y="0"/>
              <a:ext cx="5758" cy="720"/>
            </a:xfrm>
            <a:prstGeom prst="rect">
              <a:avLst/>
            </a:prstGeom>
            <a:solidFill>
              <a:srgbClr val="000000"/>
            </a:solidFill>
            <a:ln w="25400">
              <a:noFill/>
              <a:miter lim="800000"/>
              <a:headEnd/>
              <a:tailEnd/>
            </a:ln>
          </p:spPr>
          <p:txBody>
            <a:bodyPr/>
            <a:lstStyle/>
            <a:p>
              <a:pPr marL="609600" indent="-609600" eaLnBrk="0" hangingPunct="0">
                <a:buSzPct val="115000"/>
                <a:defRPr/>
              </a:pPr>
              <a:r>
                <a:rPr lang="en-US" sz="6600" dirty="0">
                  <a:solidFill>
                    <a:schemeClr val="bg1"/>
                  </a:solidFill>
                  <a:latin typeface="+mj-lt"/>
                </a:rPr>
                <a:t>Short on time?</a:t>
              </a:r>
              <a:r>
                <a:rPr lang="en-US" sz="6600" dirty="0">
                  <a:solidFill>
                    <a:schemeClr val="bg1"/>
                  </a:solidFill>
                  <a:effectLst>
                    <a:outerShdw blurRad="38100" dist="38100" dir="2700000" algn="tl">
                      <a:srgbClr val="808080"/>
                    </a:outerShdw>
                  </a:effectLst>
                  <a:latin typeface="+mj-lt"/>
                </a:rPr>
                <a:t> </a:t>
              </a:r>
            </a:p>
          </p:txBody>
        </p:sp>
      </p:gr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1"/>
          </p:nvPr>
        </p:nvSpPr>
        <p:spPr>
          <a:noFill/>
        </p:spPr>
        <p:txBody>
          <a:bodyPr/>
          <a:lstStyle/>
          <a:p>
            <a:fld id="{50DE3032-53C4-44F3-8BC8-CBD100FBCE09}" type="slidenum">
              <a:rPr lang="en-US" smtClean="0"/>
              <a:pPr/>
              <a:t>32</a:t>
            </a:fld>
            <a:endParaRPr lang="en-US" smtClean="0"/>
          </a:p>
        </p:txBody>
      </p:sp>
      <p:sp>
        <p:nvSpPr>
          <p:cNvPr id="36867" name="AutoShape 2"/>
          <p:cNvSpPr>
            <a:spLocks noGrp="1" noChangeArrowheads="1"/>
          </p:cNvSpPr>
          <p:nvPr>
            <p:ph type="title"/>
          </p:nvPr>
        </p:nvSpPr>
        <p:spPr>
          <a:xfrm>
            <a:off x="0" y="0"/>
            <a:ext cx="9144000" cy="990600"/>
          </a:xfrm>
        </p:spPr>
        <p:txBody>
          <a:bodyPr anchor="t"/>
          <a:lstStyle/>
          <a:p>
            <a:pPr eaLnBrk="1" hangingPunct="1"/>
            <a:r>
              <a:rPr lang="en-US" sz="5400" smtClean="0"/>
              <a:t>Choose MyPlate “Menu”</a:t>
            </a:r>
          </a:p>
        </p:txBody>
      </p:sp>
      <p:pic>
        <p:nvPicPr>
          <p:cNvPr id="36868" name="Picture 4" descr="myplate_green"/>
          <p:cNvPicPr>
            <a:picLocks noChangeAspect="1" noChangeArrowheads="1"/>
          </p:cNvPicPr>
          <p:nvPr/>
        </p:nvPicPr>
        <p:blipFill>
          <a:blip r:embed="rId3" cstate="print"/>
          <a:srcRect/>
          <a:stretch>
            <a:fillRect/>
          </a:stretch>
        </p:blipFill>
        <p:spPr bwMode="auto">
          <a:xfrm>
            <a:off x="4191000" y="1752600"/>
            <a:ext cx="4799013" cy="4360863"/>
          </a:xfrm>
          <a:prstGeom prst="rect">
            <a:avLst/>
          </a:prstGeom>
          <a:noFill/>
          <a:ln w="9525">
            <a:noFill/>
            <a:miter lim="800000"/>
            <a:headEnd/>
            <a:tailEnd/>
          </a:ln>
        </p:spPr>
      </p:pic>
      <p:sp>
        <p:nvSpPr>
          <p:cNvPr id="36869" name="Rectangle 5"/>
          <p:cNvSpPr>
            <a:spLocks noGrp="1" noChangeArrowheads="1"/>
          </p:cNvSpPr>
          <p:nvPr>
            <p:ph type="body" sz="half" idx="1"/>
          </p:nvPr>
        </p:nvSpPr>
        <p:spPr>
          <a:xfrm>
            <a:off x="304800" y="1447800"/>
            <a:ext cx="4038600" cy="2743200"/>
          </a:xfrm>
          <a:noFill/>
        </p:spPr>
        <p:txBody>
          <a:bodyPr/>
          <a:lstStyle/>
          <a:p>
            <a:pPr marL="0" indent="0" eaLnBrk="1" hangingPunct="1">
              <a:buFontTx/>
              <a:buNone/>
            </a:pPr>
            <a:r>
              <a:rPr lang="en-US" sz="4000" smtClean="0">
                <a:solidFill>
                  <a:srgbClr val="FF0000"/>
                </a:solidFill>
                <a:cs typeface="Arial" charset="0"/>
              </a:rPr>
              <a:t>Foods to</a:t>
            </a:r>
            <a:br>
              <a:rPr lang="en-US" sz="4000" smtClean="0">
                <a:solidFill>
                  <a:srgbClr val="FF0000"/>
                </a:solidFill>
                <a:cs typeface="Arial" charset="0"/>
              </a:rPr>
            </a:br>
            <a:r>
              <a:rPr lang="en-US" sz="4000" smtClean="0">
                <a:solidFill>
                  <a:srgbClr val="FF0000"/>
                </a:solidFill>
                <a:cs typeface="Arial" charset="0"/>
              </a:rPr>
              <a:t>increase</a:t>
            </a:r>
          </a:p>
          <a:p>
            <a:pPr marL="914400" lvl="1" indent="-457200" eaLnBrk="1" hangingPunct="1"/>
            <a:r>
              <a:rPr lang="en-US" sz="2800" smtClean="0">
                <a:cs typeface="Arial" charset="0"/>
              </a:rPr>
              <a:t>Make half your plate fruits and vegetables</a:t>
            </a:r>
          </a:p>
          <a:p>
            <a:pPr marL="914400" lvl="1" indent="-457200" eaLnBrk="1" hangingPunct="1"/>
            <a:r>
              <a:rPr lang="en-US" sz="2800" smtClean="0">
                <a:cs typeface="Arial" charset="0"/>
              </a:rPr>
              <a:t>Make at least half your grains whole grains</a:t>
            </a:r>
          </a:p>
          <a:p>
            <a:pPr marL="914400" lvl="1" indent="-457200" eaLnBrk="1" hangingPunct="1"/>
            <a:r>
              <a:rPr lang="en-US" sz="2800" smtClean="0">
                <a:cs typeface="Arial" charset="0"/>
              </a:rPr>
              <a:t>Switch to fat-free or low-fat (1%) milk</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Slide Number Placeholder 2"/>
          <p:cNvSpPr>
            <a:spLocks noGrp="1"/>
          </p:cNvSpPr>
          <p:nvPr>
            <p:ph type="sldNum" sz="quarter" idx="11"/>
          </p:nvPr>
        </p:nvSpPr>
        <p:spPr>
          <a:noFill/>
        </p:spPr>
        <p:txBody>
          <a:bodyPr/>
          <a:lstStyle/>
          <a:p>
            <a:fld id="{0AD618B2-DDDD-42CC-946D-AB8F81E9964E}" type="slidenum">
              <a:rPr lang="en-US" smtClean="0"/>
              <a:pPr/>
              <a:t>33</a:t>
            </a:fld>
            <a:endParaRPr lang="en-US" smtClean="0"/>
          </a:p>
        </p:txBody>
      </p:sp>
      <p:grpSp>
        <p:nvGrpSpPr>
          <p:cNvPr id="1028" name="Group 12"/>
          <p:cNvGrpSpPr>
            <a:grpSpLocks/>
          </p:cNvGrpSpPr>
          <p:nvPr/>
        </p:nvGrpSpPr>
        <p:grpSpPr bwMode="auto">
          <a:xfrm>
            <a:off x="3175" y="0"/>
            <a:ext cx="9140825" cy="6858000"/>
            <a:chOff x="2" y="0"/>
            <a:chExt cx="5758" cy="4320"/>
          </a:xfrm>
        </p:grpSpPr>
        <p:sp>
          <p:nvSpPr>
            <p:cNvPr id="1719300" name="Rectangle 4"/>
            <p:cNvSpPr>
              <a:spLocks noChangeArrowheads="1"/>
            </p:cNvSpPr>
            <p:nvPr/>
          </p:nvSpPr>
          <p:spPr bwMode="auto">
            <a:xfrm>
              <a:off x="9" y="27"/>
              <a:ext cx="5715" cy="4272"/>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1030" name="AutoShape 5"/>
            <p:cNvSpPr>
              <a:spLocks noChangeArrowheads="1"/>
            </p:cNvSpPr>
            <p:nvPr/>
          </p:nvSpPr>
          <p:spPr bwMode="auto">
            <a:xfrm>
              <a:off x="2" y="0"/>
              <a:ext cx="5758" cy="980"/>
            </a:xfrm>
            <a:prstGeom prst="rect">
              <a:avLst/>
            </a:prstGeom>
            <a:solidFill>
              <a:srgbClr val="000000"/>
            </a:solidFill>
            <a:ln w="25400">
              <a:noFill/>
              <a:miter lim="800000"/>
              <a:headEnd/>
              <a:tailEnd/>
            </a:ln>
          </p:spPr>
          <p:txBody>
            <a:bodyPr>
              <a:spAutoFit/>
            </a:bodyPr>
            <a:lstStyle/>
            <a:p>
              <a:pPr marL="609600" indent="-609600" eaLnBrk="0" hangingPunct="0">
                <a:buSzPct val="115000"/>
                <a:defRPr/>
              </a:pPr>
              <a:r>
                <a:rPr lang="en-US" sz="4800" dirty="0">
                  <a:solidFill>
                    <a:schemeClr val="bg1"/>
                  </a:solidFill>
                  <a:latin typeface="+mj-lt"/>
                </a:rPr>
                <a:t>Fill half your plate with</a:t>
              </a:r>
              <a:br>
                <a:rPr lang="en-US" sz="4800" dirty="0">
                  <a:solidFill>
                    <a:schemeClr val="bg1"/>
                  </a:solidFill>
                  <a:latin typeface="+mj-lt"/>
                </a:rPr>
              </a:br>
              <a:r>
                <a:rPr lang="en-US" sz="4800" dirty="0">
                  <a:solidFill>
                    <a:schemeClr val="bg1"/>
                  </a:solidFill>
                  <a:latin typeface="+mj-lt"/>
                </a:rPr>
                <a:t>fruits &amp; veggies</a:t>
              </a:r>
              <a:endParaRPr lang="en-US" sz="5400" dirty="0">
                <a:solidFill>
                  <a:schemeClr val="bg1"/>
                </a:solidFill>
                <a:latin typeface="+mj-lt"/>
              </a:endParaRPr>
            </a:p>
          </p:txBody>
        </p:sp>
        <p:grpSp>
          <p:nvGrpSpPr>
            <p:cNvPr id="1031" name="Group 13"/>
            <p:cNvGrpSpPr>
              <a:grpSpLocks/>
            </p:cNvGrpSpPr>
            <p:nvPr/>
          </p:nvGrpSpPr>
          <p:grpSpPr bwMode="auto">
            <a:xfrm>
              <a:off x="1330" y="1152"/>
              <a:ext cx="3099" cy="3094"/>
              <a:chOff x="1307" y="839"/>
              <a:chExt cx="3099" cy="3094"/>
            </a:xfrm>
          </p:grpSpPr>
          <p:sp>
            <p:nvSpPr>
              <p:cNvPr id="311304" name="Oval 8" descr="group_all_colors"/>
              <p:cNvSpPr>
                <a:spLocks noChangeArrowheads="1"/>
              </p:cNvSpPr>
              <p:nvPr/>
            </p:nvSpPr>
            <p:spPr bwMode="auto">
              <a:xfrm>
                <a:off x="1307" y="844"/>
                <a:ext cx="3050" cy="3085"/>
              </a:xfrm>
              <a:prstGeom prst="ellipse">
                <a:avLst/>
              </a:prstGeom>
              <a:blipFill dpi="0" rotWithShape="1">
                <a:blip r:embed="rId4" cstate="print"/>
                <a:srcRect/>
                <a:stretch>
                  <a:fillRect/>
                </a:stretch>
              </a:blipFill>
              <a:ln w="6350" algn="ctr">
                <a:solidFill>
                  <a:srgbClr val="000000"/>
                </a:solidFill>
                <a:round/>
                <a:headEnd/>
                <a:tailEnd/>
              </a:ln>
            </p:spPr>
            <p:txBody>
              <a:bodyPr wrap="none" anchor="ctr"/>
              <a:lstStyle/>
              <a:p>
                <a:pPr algn="l" eaLnBrk="0" hangingPunct="0">
                  <a:defRPr/>
                </a:pPr>
                <a:endParaRPr lang="en-US" sz="400" b="0" baseline="-25000">
                  <a:solidFill>
                    <a:srgbClr val="000000"/>
                  </a:solidFill>
                  <a:effectLst>
                    <a:outerShdw blurRad="38100" dist="38100" dir="2700000" algn="tl">
                      <a:srgbClr val="000000">
                        <a:alpha val="43137"/>
                      </a:srgbClr>
                    </a:outerShdw>
                  </a:effectLst>
                </a:endParaRPr>
              </a:p>
            </p:txBody>
          </p:sp>
          <p:graphicFrame>
            <p:nvGraphicFramePr>
              <p:cNvPr id="1026" name="Object 11"/>
              <p:cNvGraphicFramePr>
                <a:graphicFrameLocks noChangeAspect="1"/>
              </p:cNvGraphicFramePr>
              <p:nvPr/>
            </p:nvGraphicFramePr>
            <p:xfrm>
              <a:off x="2832" y="839"/>
              <a:ext cx="1574" cy="3094"/>
            </p:xfrm>
            <a:graphic>
              <a:graphicData uri="http://schemas.openxmlformats.org/presentationml/2006/ole">
                <p:oleObj spid="_x0000_s1026" name="Image" r:id="rId5" imgW="3504762" imgH="6831746" progId="PhotoshopElements.Image.4">
                  <p:embed/>
                </p:oleObj>
              </a:graphicData>
            </a:graphic>
          </p:graphicFrame>
        </p:grpSp>
        <p:pic>
          <p:nvPicPr>
            <p:cNvPr id="1032" name="Picture 12" descr="knife"/>
            <p:cNvPicPr>
              <a:picLocks noChangeAspect="1" noChangeArrowheads="1"/>
            </p:cNvPicPr>
            <p:nvPr/>
          </p:nvPicPr>
          <p:blipFill>
            <a:blip r:embed="rId6" cstate="print"/>
            <a:srcRect/>
            <a:stretch>
              <a:fillRect/>
            </a:stretch>
          </p:blipFill>
          <p:spPr bwMode="auto">
            <a:xfrm>
              <a:off x="4585" y="1009"/>
              <a:ext cx="552" cy="3311"/>
            </a:xfrm>
            <a:prstGeom prst="rect">
              <a:avLst/>
            </a:prstGeom>
            <a:noFill/>
            <a:ln w="9525">
              <a:noFill/>
              <a:miter lim="800000"/>
              <a:headEnd/>
              <a:tailEnd/>
            </a:ln>
          </p:spPr>
        </p:pic>
        <p:pic>
          <p:nvPicPr>
            <p:cNvPr id="1033" name="Picture 13" descr="fork"/>
            <p:cNvPicPr>
              <a:picLocks noChangeAspect="1" noChangeArrowheads="1"/>
            </p:cNvPicPr>
            <p:nvPr/>
          </p:nvPicPr>
          <p:blipFill>
            <a:blip r:embed="rId7" cstate="print"/>
            <a:srcRect/>
            <a:stretch>
              <a:fillRect/>
            </a:stretch>
          </p:blipFill>
          <p:spPr bwMode="auto">
            <a:xfrm>
              <a:off x="623" y="1342"/>
              <a:ext cx="481" cy="2882"/>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Slide Number Placeholder 2"/>
          <p:cNvSpPr>
            <a:spLocks noGrp="1"/>
          </p:cNvSpPr>
          <p:nvPr>
            <p:ph type="sldNum" sz="quarter" idx="11"/>
          </p:nvPr>
        </p:nvSpPr>
        <p:spPr>
          <a:noFill/>
        </p:spPr>
        <p:txBody>
          <a:bodyPr/>
          <a:lstStyle/>
          <a:p>
            <a:fld id="{E48B9497-3487-4E31-AF50-4C8C0A4BD4FD}" type="slidenum">
              <a:rPr lang="en-US" smtClean="0"/>
              <a:pPr/>
              <a:t>34</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2053" name="AutoShape 5"/>
          <p:cNvSpPr>
            <a:spLocks noChangeArrowheads="1"/>
          </p:cNvSpPr>
          <p:nvPr/>
        </p:nvSpPr>
        <p:spPr bwMode="auto">
          <a:xfrm>
            <a:off x="0" y="0"/>
            <a:ext cx="9140825" cy="1371600"/>
          </a:xfrm>
          <a:prstGeom prst="rect">
            <a:avLst/>
          </a:prstGeom>
          <a:solidFill>
            <a:srgbClr val="000000"/>
          </a:solidFill>
          <a:ln w="25400">
            <a:noFill/>
            <a:miter lim="800000"/>
            <a:headEnd/>
            <a:tailEnd/>
          </a:ln>
        </p:spPr>
        <p:txBody>
          <a:bodyPr/>
          <a:lstStyle/>
          <a:p>
            <a:pPr eaLnBrk="0" hangingPunct="0">
              <a:buSzPct val="115000"/>
              <a:defRPr/>
            </a:pPr>
            <a:r>
              <a:rPr lang="en-US" sz="4000" dirty="0">
                <a:solidFill>
                  <a:schemeClr val="bg1"/>
                </a:solidFill>
                <a:latin typeface="+mj-lt"/>
              </a:rPr>
              <a:t>Pick a variety of vegetables from each vegetable subgroup</a:t>
            </a:r>
            <a:endParaRPr lang="en-US" sz="4400" dirty="0">
              <a:solidFill>
                <a:schemeClr val="bg1"/>
              </a:solidFill>
              <a:latin typeface="+mj-lt"/>
            </a:endParaRPr>
          </a:p>
        </p:txBody>
      </p:sp>
      <p:grpSp>
        <p:nvGrpSpPr>
          <p:cNvPr id="2054" name="Group 26"/>
          <p:cNvGrpSpPr>
            <a:grpSpLocks/>
          </p:cNvGrpSpPr>
          <p:nvPr/>
        </p:nvGrpSpPr>
        <p:grpSpPr bwMode="auto">
          <a:xfrm>
            <a:off x="2555875" y="3249613"/>
            <a:ext cx="1768475" cy="3217862"/>
            <a:chOff x="1497" y="2039"/>
            <a:chExt cx="1114" cy="2027"/>
          </a:xfrm>
        </p:grpSpPr>
        <p:pic>
          <p:nvPicPr>
            <p:cNvPr id="2068" name="Picture 11" descr="broccoli-flower"/>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580905">
              <a:off x="1667" y="2039"/>
              <a:ext cx="944" cy="1588"/>
            </a:xfrm>
            <a:prstGeom prst="rect">
              <a:avLst/>
            </a:prstGeom>
            <a:noFill/>
            <a:ln w="9525">
              <a:noFill/>
              <a:miter lim="800000"/>
              <a:headEnd/>
              <a:tailEnd/>
            </a:ln>
          </p:spPr>
        </p:pic>
        <p:sp>
          <p:nvSpPr>
            <p:cNvPr id="2069" name="WordArt 13"/>
            <p:cNvSpPr>
              <a:spLocks noChangeArrowheads="1" noChangeShapeType="1" noTextEdit="1"/>
            </p:cNvSpPr>
            <p:nvPr/>
          </p:nvSpPr>
          <p:spPr bwMode="auto">
            <a:xfrm>
              <a:off x="1497" y="3589"/>
              <a:ext cx="907" cy="477"/>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008000"/>
                  </a:solidFill>
                  <a:latin typeface="Arial Black"/>
                </a:rPr>
                <a:t>Dark-green</a:t>
              </a:r>
            </a:p>
          </p:txBody>
        </p:sp>
      </p:grpSp>
      <p:grpSp>
        <p:nvGrpSpPr>
          <p:cNvPr id="2055" name="Group 30"/>
          <p:cNvGrpSpPr>
            <a:grpSpLocks/>
          </p:cNvGrpSpPr>
          <p:nvPr/>
        </p:nvGrpSpPr>
        <p:grpSpPr bwMode="auto">
          <a:xfrm>
            <a:off x="395288" y="1665288"/>
            <a:ext cx="2535237" cy="3671887"/>
            <a:chOff x="136" y="1162"/>
            <a:chExt cx="1597" cy="2313"/>
          </a:xfrm>
        </p:grpSpPr>
        <p:grpSp>
          <p:nvGrpSpPr>
            <p:cNvPr id="2064" name="Group 29"/>
            <p:cNvGrpSpPr>
              <a:grpSpLocks/>
            </p:cNvGrpSpPr>
            <p:nvPr/>
          </p:nvGrpSpPr>
          <p:grpSpPr bwMode="auto">
            <a:xfrm>
              <a:off x="136" y="1275"/>
              <a:ext cx="1361" cy="2200"/>
              <a:chOff x="136" y="1275"/>
              <a:chExt cx="1361" cy="2200"/>
            </a:xfrm>
          </p:grpSpPr>
          <p:pic>
            <p:nvPicPr>
              <p:cNvPr id="2066" name="Picture 12" descr="tomatoe-flowe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136" y="1275"/>
                <a:ext cx="585" cy="1402"/>
              </a:xfrm>
              <a:prstGeom prst="rect">
                <a:avLst/>
              </a:prstGeom>
              <a:noFill/>
              <a:ln w="9525">
                <a:noFill/>
                <a:miter lim="800000"/>
                <a:headEnd/>
                <a:tailEnd/>
              </a:ln>
            </p:spPr>
          </p:pic>
          <p:sp>
            <p:nvSpPr>
              <p:cNvPr id="2067" name="WordArt 14"/>
              <p:cNvSpPr>
                <a:spLocks noChangeArrowheads="1" noChangeShapeType="1" noTextEdit="1"/>
              </p:cNvSpPr>
              <p:nvPr/>
            </p:nvSpPr>
            <p:spPr bwMode="auto">
              <a:xfrm>
                <a:off x="272" y="2840"/>
                <a:ext cx="1225" cy="635"/>
              </a:xfrm>
              <a:prstGeom prst="rect">
                <a:avLst/>
              </a:prstGeom>
            </p:spPr>
            <p:txBody>
              <a:bodyPr spcFirstLastPara="1" wrap="none" fromWordArt="1">
                <a:prstTxWarp prst="textArchUp">
                  <a:avLst>
                    <a:gd name="adj" fmla="val 10800012"/>
                  </a:avLst>
                </a:prstTxWarp>
              </a:bodyPr>
              <a:lstStyle/>
              <a:p>
                <a:r>
                  <a:rPr lang="en-US" kern="10">
                    <a:ln w="9525">
                      <a:solidFill>
                        <a:srgbClr val="000000"/>
                      </a:solidFill>
                      <a:round/>
                      <a:headEnd/>
                      <a:tailEnd/>
                    </a:ln>
                    <a:solidFill>
                      <a:srgbClr val="FF3300"/>
                    </a:solidFill>
                    <a:latin typeface="Arial Black"/>
                  </a:rPr>
                  <a:t>Red &amp; orange</a:t>
                </a:r>
              </a:p>
            </p:txBody>
          </p:sp>
        </p:grpSp>
        <p:pic>
          <p:nvPicPr>
            <p:cNvPr id="2065" name="Picture 17" descr="carrots-1"/>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3214735">
              <a:off x="516" y="1530"/>
              <a:ext cx="1585" cy="849"/>
            </a:xfrm>
            <a:prstGeom prst="rect">
              <a:avLst/>
            </a:prstGeom>
            <a:noFill/>
            <a:ln w="9525">
              <a:noFill/>
              <a:miter lim="800000"/>
              <a:headEnd/>
              <a:tailEnd/>
            </a:ln>
          </p:spPr>
        </p:pic>
      </p:grpSp>
      <p:grpSp>
        <p:nvGrpSpPr>
          <p:cNvPr id="2056" name="Group 27"/>
          <p:cNvGrpSpPr>
            <a:grpSpLocks/>
          </p:cNvGrpSpPr>
          <p:nvPr/>
        </p:nvGrpSpPr>
        <p:grpSpPr bwMode="auto">
          <a:xfrm>
            <a:off x="4751388" y="1628775"/>
            <a:ext cx="1728787" cy="3529013"/>
            <a:chOff x="2721" y="1071"/>
            <a:chExt cx="1089" cy="2223"/>
          </a:xfrm>
        </p:grpSpPr>
        <p:pic>
          <p:nvPicPr>
            <p:cNvPr id="2062" name="Picture 16" descr="beans-flower copy"/>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rot="-771636">
              <a:off x="2721" y="1071"/>
              <a:ext cx="880" cy="1553"/>
            </a:xfrm>
            <a:prstGeom prst="rect">
              <a:avLst/>
            </a:prstGeom>
            <a:noFill/>
            <a:ln w="9525">
              <a:noFill/>
              <a:miter lim="800000"/>
              <a:headEnd/>
              <a:tailEnd/>
            </a:ln>
          </p:spPr>
        </p:pic>
        <p:sp>
          <p:nvSpPr>
            <p:cNvPr id="2063" name="WordArt 19"/>
            <p:cNvSpPr>
              <a:spLocks noChangeArrowheads="1" noChangeShapeType="1" noTextEdit="1"/>
            </p:cNvSpPr>
            <p:nvPr/>
          </p:nvSpPr>
          <p:spPr bwMode="auto">
            <a:xfrm>
              <a:off x="2767" y="2840"/>
              <a:ext cx="1043" cy="454"/>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993300"/>
                  </a:solidFill>
                  <a:latin typeface="Arial Black"/>
                </a:rPr>
                <a:t>Beans &amp; peas</a:t>
              </a:r>
            </a:p>
            <a:p>
              <a:r>
                <a:rPr lang="en-US" kern="10">
                  <a:ln w="9525">
                    <a:solidFill>
                      <a:srgbClr val="000000"/>
                    </a:solidFill>
                    <a:round/>
                    <a:headEnd/>
                    <a:tailEnd/>
                  </a:ln>
                  <a:solidFill>
                    <a:srgbClr val="993300"/>
                  </a:solidFill>
                  <a:latin typeface="Arial Black"/>
                </a:rPr>
                <a:t>(legumes)</a:t>
              </a:r>
            </a:p>
          </p:txBody>
        </p:sp>
      </p:grpSp>
      <p:grpSp>
        <p:nvGrpSpPr>
          <p:cNvPr id="2057" name="Group 28"/>
          <p:cNvGrpSpPr>
            <a:grpSpLocks/>
          </p:cNvGrpSpPr>
          <p:nvPr/>
        </p:nvGrpSpPr>
        <p:grpSpPr bwMode="auto">
          <a:xfrm>
            <a:off x="7127875" y="1412875"/>
            <a:ext cx="1552575" cy="3276600"/>
            <a:chOff x="4037" y="913"/>
            <a:chExt cx="978" cy="2064"/>
          </a:xfrm>
        </p:grpSpPr>
        <p:pic>
          <p:nvPicPr>
            <p:cNvPr id="2060" name="Picture 17" descr="cornflower.jpg"/>
            <p:cNvPicPr>
              <a:picLocks noChangeAspect="1"/>
            </p:cNvPicPr>
            <p:nvPr/>
          </p:nvPicPr>
          <p:blipFill>
            <a:blip r:embed="rId8" cstate="print">
              <a:clrChange>
                <a:clrFrom>
                  <a:srgbClr val="FFFFFF"/>
                </a:clrFrom>
                <a:clrTo>
                  <a:srgbClr val="FFFFFF">
                    <a:alpha val="0"/>
                  </a:srgbClr>
                </a:clrTo>
              </a:clrChange>
            </a:blip>
            <a:srcRect/>
            <a:stretch>
              <a:fillRect/>
            </a:stretch>
          </p:blipFill>
          <p:spPr bwMode="auto">
            <a:xfrm rot="678788">
              <a:off x="4037" y="913"/>
              <a:ext cx="978" cy="1688"/>
            </a:xfrm>
            <a:prstGeom prst="rect">
              <a:avLst/>
            </a:prstGeom>
            <a:noFill/>
            <a:ln w="9525">
              <a:noFill/>
              <a:miter lim="800000"/>
              <a:headEnd/>
              <a:tailEnd/>
            </a:ln>
          </p:spPr>
        </p:pic>
        <p:sp>
          <p:nvSpPr>
            <p:cNvPr id="2061" name="WordArt 19"/>
            <p:cNvSpPr>
              <a:spLocks noChangeArrowheads="1" noChangeShapeType="1" noTextEdit="1"/>
            </p:cNvSpPr>
            <p:nvPr/>
          </p:nvSpPr>
          <p:spPr bwMode="auto">
            <a:xfrm>
              <a:off x="4105" y="2772"/>
              <a:ext cx="885" cy="205"/>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FFCC00"/>
                  </a:solidFill>
                  <a:latin typeface="Arial Black"/>
                </a:rPr>
                <a:t>Starchy</a:t>
              </a:r>
            </a:p>
          </p:txBody>
        </p:sp>
      </p:grpSp>
      <p:grpSp>
        <p:nvGrpSpPr>
          <p:cNvPr id="2058" name="Group 32"/>
          <p:cNvGrpSpPr>
            <a:grpSpLocks/>
          </p:cNvGrpSpPr>
          <p:nvPr/>
        </p:nvGrpSpPr>
        <p:grpSpPr bwMode="auto">
          <a:xfrm>
            <a:off x="4967288" y="4833938"/>
            <a:ext cx="3240087" cy="1554162"/>
            <a:chOff x="3288" y="3045"/>
            <a:chExt cx="2041" cy="979"/>
          </a:xfrm>
        </p:grpSpPr>
        <p:sp>
          <p:nvSpPr>
            <p:cNvPr id="2059" name="WordArt 13"/>
            <p:cNvSpPr>
              <a:spLocks noChangeArrowheads="1" noChangeShapeType="1" noTextEdit="1"/>
            </p:cNvSpPr>
            <p:nvPr/>
          </p:nvSpPr>
          <p:spPr bwMode="auto">
            <a:xfrm rot="-10623205" flipH="1" flipV="1">
              <a:off x="3288" y="3861"/>
              <a:ext cx="613" cy="163"/>
            </a:xfrm>
            <a:prstGeom prst="rect">
              <a:avLst/>
            </a:prstGeom>
          </p:spPr>
          <p:txBody>
            <a:bodyPr spcFirstLastPara="1" wrap="none" fromWordArt="1">
              <a:prstTxWarp prst="textArchUp">
                <a:avLst>
                  <a:gd name="adj" fmla="val 10800004"/>
                </a:avLst>
              </a:prstTxWarp>
            </a:bodyPr>
            <a:lstStyle/>
            <a:p>
              <a:r>
                <a:rPr lang="en-US" kern="10">
                  <a:ln w="9525">
                    <a:solidFill>
                      <a:srgbClr val="000000"/>
                    </a:solidFill>
                    <a:round/>
                    <a:headEnd/>
                    <a:tailEnd/>
                  </a:ln>
                  <a:solidFill>
                    <a:srgbClr val="FFFFCC"/>
                  </a:solidFill>
                  <a:latin typeface="Arial Black"/>
                </a:rPr>
                <a:t>Other</a:t>
              </a:r>
            </a:p>
          </p:txBody>
        </p:sp>
        <p:graphicFrame>
          <p:nvGraphicFramePr>
            <p:cNvPr id="2050" name="Object 24"/>
            <p:cNvGraphicFramePr>
              <a:graphicFrameLocks noChangeAspect="1"/>
            </p:cNvGraphicFramePr>
            <p:nvPr/>
          </p:nvGraphicFramePr>
          <p:xfrm>
            <a:off x="3628" y="3045"/>
            <a:ext cx="1701" cy="947"/>
          </p:xfrm>
          <a:graphic>
            <a:graphicData uri="http://schemas.openxmlformats.org/presentationml/2006/ole">
              <p:oleObj spid="_x0000_s2050" name="Image" r:id="rId9" imgW="10057143" imgH="5600000" progId="PhotoshopElements.Image.4">
                <p:embed/>
              </p:oleObj>
            </a:graphicData>
          </a:graphic>
        </p:graphicFrame>
      </p:gr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3"/>
          <p:cNvPicPr>
            <a:picLocks noChangeAspect="1" noChangeArrowheads="1"/>
          </p:cNvPicPr>
          <p:nvPr/>
        </p:nvPicPr>
        <p:blipFill>
          <a:blip r:embed="rId3" cstate="print"/>
          <a:srcRect l="12024" r="20457"/>
          <a:stretch>
            <a:fillRect/>
          </a:stretch>
        </p:blipFill>
        <p:spPr bwMode="auto">
          <a:xfrm>
            <a:off x="3581400" y="1447800"/>
            <a:ext cx="5562600" cy="5410200"/>
          </a:xfrm>
          <a:prstGeom prst="rect">
            <a:avLst/>
          </a:prstGeom>
          <a:noFill/>
          <a:ln w="12700" algn="ctr">
            <a:solidFill>
              <a:schemeClr val="tx1"/>
            </a:solidFill>
            <a:miter lim="800000"/>
            <a:headEnd/>
            <a:tailEnd/>
          </a:ln>
        </p:spPr>
      </p:pic>
      <p:sp>
        <p:nvSpPr>
          <p:cNvPr id="37891" name="Slide Number Placeholder 2"/>
          <p:cNvSpPr>
            <a:spLocks noGrp="1"/>
          </p:cNvSpPr>
          <p:nvPr>
            <p:ph type="sldNum" sz="quarter" idx="11"/>
          </p:nvPr>
        </p:nvSpPr>
        <p:spPr>
          <a:noFill/>
        </p:spPr>
        <p:txBody>
          <a:bodyPr/>
          <a:lstStyle/>
          <a:p>
            <a:fld id="{9D9F079A-6409-4486-8ACE-9E877B132F1B}" type="slidenum">
              <a:rPr lang="en-US" smtClean="0"/>
              <a:pPr/>
              <a:t>35</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7893" name="Text Box 27"/>
          <p:cNvSpPr txBox="1">
            <a:spLocks noChangeArrowheads="1"/>
          </p:cNvSpPr>
          <p:nvPr/>
        </p:nvSpPr>
        <p:spPr bwMode="auto">
          <a:xfrm>
            <a:off x="228600" y="2133600"/>
            <a:ext cx="3333750" cy="4524375"/>
          </a:xfrm>
          <a:prstGeom prst="rect">
            <a:avLst/>
          </a:prstGeom>
          <a:noFill/>
          <a:ln w="9525">
            <a:noFill/>
            <a:miter lim="800000"/>
            <a:headEnd/>
            <a:tailEnd/>
          </a:ln>
        </p:spPr>
        <p:txBody>
          <a:bodyPr>
            <a:spAutoFit/>
          </a:bodyPr>
          <a:lstStyle/>
          <a:p>
            <a:pPr algn="l"/>
            <a:r>
              <a:rPr lang="en-US" sz="3200">
                <a:solidFill>
                  <a:schemeClr val="tx1"/>
                </a:solidFill>
                <a:cs typeface="Arial" charset="0"/>
              </a:rPr>
              <a:t>… all cooked beans and peas, for example:</a:t>
            </a:r>
          </a:p>
          <a:p>
            <a:pPr marL="685800" lvl="1" indent="-228600" algn="l">
              <a:buFontTx/>
              <a:buChar char="•"/>
            </a:pPr>
            <a:r>
              <a:rPr lang="en-US" sz="3200">
                <a:solidFill>
                  <a:schemeClr val="tx1"/>
                </a:solidFill>
                <a:cs typeface="Arial" charset="0"/>
              </a:rPr>
              <a:t>Kidney beans</a:t>
            </a:r>
          </a:p>
          <a:p>
            <a:pPr marL="685800" lvl="1" indent="-228600" algn="l">
              <a:buFontTx/>
              <a:buChar char="•"/>
            </a:pPr>
            <a:r>
              <a:rPr lang="en-US" sz="3200">
                <a:solidFill>
                  <a:schemeClr val="tx1"/>
                </a:solidFill>
                <a:cs typeface="Arial" charset="0"/>
              </a:rPr>
              <a:t>Lentils</a:t>
            </a:r>
          </a:p>
          <a:p>
            <a:pPr marL="685800" lvl="1" indent="-228600" algn="l">
              <a:buFontTx/>
              <a:buChar char="•"/>
            </a:pPr>
            <a:r>
              <a:rPr lang="en-US" sz="3200">
                <a:solidFill>
                  <a:schemeClr val="tx1"/>
                </a:solidFill>
                <a:cs typeface="Arial" charset="0"/>
              </a:rPr>
              <a:t>Chickpeas</a:t>
            </a:r>
          </a:p>
          <a:p>
            <a:pPr marL="685800" lvl="1" indent="-228600" algn="l">
              <a:buFontTx/>
              <a:buChar char="•"/>
            </a:pPr>
            <a:r>
              <a:rPr lang="en-US" sz="3200">
                <a:solidFill>
                  <a:schemeClr val="tx1"/>
                </a:solidFill>
                <a:cs typeface="Arial" charset="0"/>
              </a:rPr>
              <a:t>Pinto beans</a:t>
            </a:r>
          </a:p>
        </p:txBody>
      </p:sp>
      <p:sp>
        <p:nvSpPr>
          <p:cNvPr id="44038" name="AutoShape 5"/>
          <p:cNvSpPr>
            <a:spLocks noChangeArrowheads="1"/>
          </p:cNvSpPr>
          <p:nvPr/>
        </p:nvSpPr>
        <p:spPr bwMode="auto">
          <a:xfrm>
            <a:off x="0" y="0"/>
            <a:ext cx="9140825" cy="1920875"/>
          </a:xfrm>
          <a:prstGeom prst="rect">
            <a:avLst/>
          </a:prstGeom>
          <a:solidFill>
            <a:srgbClr val="000000"/>
          </a:solidFill>
          <a:ln w="25400">
            <a:noFill/>
            <a:miter lim="800000"/>
            <a:headEnd/>
            <a:tailEnd/>
          </a:ln>
        </p:spPr>
        <p:txBody>
          <a:bodyPr>
            <a:spAutoFit/>
          </a:bodyPr>
          <a:lstStyle/>
          <a:p>
            <a:pPr eaLnBrk="0" hangingPunct="0">
              <a:buSzPct val="115000"/>
              <a:defRPr/>
            </a:pPr>
            <a:r>
              <a:rPr lang="en-US" sz="4000" dirty="0">
                <a:latin typeface="+mj-lt"/>
              </a:rPr>
              <a:t>Did you know:</a:t>
            </a:r>
            <a:r>
              <a:rPr lang="en-US" sz="4000" dirty="0">
                <a:solidFill>
                  <a:schemeClr val="bg1"/>
                </a:solidFill>
                <a:latin typeface="+mj-lt"/>
              </a:rPr>
              <a:t> The vegetable subgroup of “beans and peas (legumes)” includes ...</a:t>
            </a:r>
            <a:endParaRPr lang="en-US" sz="44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Slide Number Placeholder 2"/>
          <p:cNvSpPr>
            <a:spLocks noGrp="1"/>
          </p:cNvSpPr>
          <p:nvPr>
            <p:ph type="sldNum" sz="quarter" idx="11"/>
          </p:nvPr>
        </p:nvSpPr>
        <p:spPr>
          <a:noFill/>
        </p:spPr>
        <p:txBody>
          <a:bodyPr/>
          <a:lstStyle/>
          <a:p>
            <a:fld id="{6B382821-7A06-4B8F-B405-556DCE406F04}" type="slidenum">
              <a:rPr lang="en-US" smtClean="0"/>
              <a:pPr/>
              <a:t>36</a:t>
            </a:fld>
            <a:endParaRPr lang="en-US" smtClean="0"/>
          </a:p>
        </p:txBody>
      </p:sp>
      <p:grpSp>
        <p:nvGrpSpPr>
          <p:cNvPr id="38915" name="Group 7"/>
          <p:cNvGrpSpPr>
            <a:grpSpLocks/>
          </p:cNvGrpSpPr>
          <p:nvPr/>
        </p:nvGrpSpPr>
        <p:grpSpPr bwMode="auto">
          <a:xfrm>
            <a:off x="0" y="1370013"/>
            <a:ext cx="9185275" cy="5487987"/>
            <a:chOff x="0" y="1370013"/>
            <a:chExt cx="9185275" cy="5487987"/>
          </a:xfrm>
        </p:grpSpPr>
        <p:pic>
          <p:nvPicPr>
            <p:cNvPr id="38917" name="Picture 12" descr="MP900443520"/>
            <p:cNvPicPr>
              <a:picLocks noChangeAspect="1" noChangeArrowheads="1"/>
            </p:cNvPicPr>
            <p:nvPr/>
          </p:nvPicPr>
          <p:blipFill>
            <a:blip r:embed="rId3" cstate="print"/>
            <a:srcRect l="3709" r="40019"/>
            <a:stretch>
              <a:fillRect/>
            </a:stretch>
          </p:blipFill>
          <p:spPr bwMode="auto">
            <a:xfrm>
              <a:off x="4495800" y="1373188"/>
              <a:ext cx="4689475" cy="5484812"/>
            </a:xfrm>
            <a:prstGeom prst="rect">
              <a:avLst/>
            </a:prstGeom>
            <a:noFill/>
            <a:ln w="12700">
              <a:solidFill>
                <a:schemeClr val="tx1"/>
              </a:solidFill>
              <a:miter lim="800000"/>
              <a:headEnd/>
              <a:tailEnd/>
            </a:ln>
          </p:spPr>
        </p:pic>
        <p:pic>
          <p:nvPicPr>
            <p:cNvPr id="38918" name="Picture 11" descr="peas"/>
            <p:cNvPicPr>
              <a:picLocks noChangeAspect="1" noChangeArrowheads="1"/>
            </p:cNvPicPr>
            <p:nvPr/>
          </p:nvPicPr>
          <p:blipFill>
            <a:blip r:embed="rId4" cstate="print"/>
            <a:srcRect l="29970" t="3960" r="2969"/>
            <a:stretch>
              <a:fillRect/>
            </a:stretch>
          </p:blipFill>
          <p:spPr bwMode="auto">
            <a:xfrm>
              <a:off x="0" y="1370013"/>
              <a:ext cx="4575176" cy="5487987"/>
            </a:xfrm>
            <a:prstGeom prst="rect">
              <a:avLst/>
            </a:prstGeom>
            <a:noFill/>
            <a:ln w="12700">
              <a:solidFill>
                <a:schemeClr val="tx1"/>
              </a:solidFill>
              <a:miter lim="800000"/>
              <a:headEnd/>
              <a:tailEnd/>
            </a:ln>
          </p:spPr>
        </p:pic>
        <p:sp>
          <p:nvSpPr>
            <p:cNvPr id="2" name="Text Box 10"/>
            <p:cNvSpPr txBox="1">
              <a:spLocks noChangeArrowheads="1"/>
            </p:cNvSpPr>
            <p:nvPr/>
          </p:nvSpPr>
          <p:spPr bwMode="auto">
            <a:xfrm>
              <a:off x="990600" y="6202363"/>
              <a:ext cx="2555875" cy="579437"/>
            </a:xfrm>
            <a:prstGeom prst="rect">
              <a:avLst/>
            </a:prstGeom>
            <a:noFill/>
            <a:ln w="9525">
              <a:noFill/>
              <a:miter lim="800000"/>
              <a:headEnd/>
              <a:tailEnd/>
            </a:ln>
          </p:spPr>
          <p:txBody>
            <a:bodyPr>
              <a:spAutoFit/>
            </a:bodyPr>
            <a:lstStyle/>
            <a:p>
              <a:pPr algn="l">
                <a:spcBef>
                  <a:spcPct val="50000"/>
                </a:spcBef>
                <a:defRPr/>
              </a:pPr>
              <a:r>
                <a:rPr lang="en-US" sz="3200" dirty="0">
                  <a:solidFill>
                    <a:srgbClr val="000000"/>
                  </a:solidFill>
                  <a:latin typeface="Arial" pitchFamily="34" charset="0"/>
                  <a:cs typeface="Arial" pitchFamily="34" charset="0"/>
                </a:rPr>
                <a:t>Green</a:t>
              </a:r>
              <a:r>
                <a:rPr lang="en-US" sz="3200" dirty="0">
                  <a:solidFill>
                    <a:srgbClr val="000000"/>
                  </a:solidFill>
                  <a:latin typeface="+mn-lt"/>
                </a:rPr>
                <a:t> peas</a:t>
              </a:r>
            </a:p>
          </p:txBody>
        </p:sp>
        <p:sp>
          <p:nvSpPr>
            <p:cNvPr id="3" name="Text Box 11"/>
            <p:cNvSpPr txBox="1">
              <a:spLocks noChangeArrowheads="1"/>
            </p:cNvSpPr>
            <p:nvPr/>
          </p:nvSpPr>
          <p:spPr bwMode="auto">
            <a:xfrm>
              <a:off x="5614988" y="6202363"/>
              <a:ext cx="2843212" cy="579437"/>
            </a:xfrm>
            <a:prstGeom prst="rect">
              <a:avLst/>
            </a:prstGeom>
            <a:noFill/>
            <a:ln w="9525">
              <a:noFill/>
              <a:miter lim="800000"/>
              <a:headEnd/>
              <a:tailEnd/>
            </a:ln>
          </p:spPr>
          <p:txBody>
            <a:bodyPr>
              <a:spAutoFit/>
            </a:bodyPr>
            <a:lstStyle/>
            <a:p>
              <a:pPr algn="l">
                <a:spcBef>
                  <a:spcPct val="50000"/>
                </a:spcBef>
                <a:defRPr/>
              </a:pPr>
              <a:r>
                <a:rPr lang="en-US" sz="3200" dirty="0">
                  <a:solidFill>
                    <a:srgbClr val="000000"/>
                  </a:solidFill>
                  <a:latin typeface="Arial" pitchFamily="34" charset="0"/>
                  <a:cs typeface="Arial" pitchFamily="34" charset="0"/>
                </a:rPr>
                <a:t>Green</a:t>
              </a:r>
              <a:r>
                <a:rPr lang="en-US" sz="3200" dirty="0">
                  <a:solidFill>
                    <a:srgbClr val="000000"/>
                  </a:solidFill>
                  <a:latin typeface="+mn-lt"/>
                </a:rPr>
                <a:t> beans</a:t>
              </a:r>
            </a:p>
          </p:txBody>
        </p:sp>
      </p:grpSp>
      <p:sp>
        <p:nvSpPr>
          <p:cNvPr id="45063" name="AutoShape 5"/>
          <p:cNvSpPr>
            <a:spLocks noChangeArrowheads="1"/>
          </p:cNvSpPr>
          <p:nvPr/>
        </p:nvSpPr>
        <p:spPr bwMode="auto">
          <a:xfrm>
            <a:off x="3175" y="0"/>
            <a:ext cx="9140825" cy="1524000"/>
          </a:xfrm>
          <a:prstGeom prst="rect">
            <a:avLst/>
          </a:prstGeom>
          <a:solidFill>
            <a:srgbClr val="000000"/>
          </a:solidFill>
          <a:ln w="25400">
            <a:noFill/>
            <a:miter lim="800000"/>
            <a:headEnd/>
            <a:tailEnd/>
          </a:ln>
        </p:spPr>
        <p:txBody>
          <a:bodyPr/>
          <a:lstStyle/>
          <a:p>
            <a:pPr eaLnBrk="0" hangingPunct="0">
              <a:buSzPct val="115000"/>
              <a:defRPr/>
            </a:pPr>
            <a:r>
              <a:rPr lang="en-US" sz="4400" dirty="0">
                <a:solidFill>
                  <a:schemeClr val="bg1"/>
                </a:solidFill>
                <a:latin typeface="+mj-lt"/>
              </a:rPr>
              <a:t>The “beans and peas (legumes)” subgroup does NOT include ...</a:t>
            </a:r>
            <a:endParaRPr lang="en-US" sz="48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1"/>
          </p:nvPr>
        </p:nvSpPr>
        <p:spPr>
          <a:noFill/>
        </p:spPr>
        <p:txBody>
          <a:bodyPr/>
          <a:lstStyle/>
          <a:p>
            <a:fld id="{C9F1A155-AC6E-4E0E-BF5C-35150E1FD68B}" type="slidenum">
              <a:rPr lang="en-US" smtClean="0"/>
              <a:pPr/>
              <a:t>37</a:t>
            </a:fld>
            <a:endParaRPr lang="en-US" smtClean="0"/>
          </a:p>
        </p:txBody>
      </p:sp>
      <p:sp>
        <p:nvSpPr>
          <p:cNvPr id="39939" name="AutoShape 3"/>
          <p:cNvSpPr>
            <a:spLocks noChangeArrowheads="1"/>
          </p:cNvSpPr>
          <p:nvPr/>
        </p:nvSpPr>
        <p:spPr bwMode="auto">
          <a:xfrm>
            <a:off x="327025" y="2819400"/>
            <a:ext cx="8488363" cy="3444875"/>
          </a:xfrm>
          <a:prstGeom prst="rect">
            <a:avLst/>
          </a:prstGeom>
          <a:noFill/>
          <a:ln w="9525">
            <a:noFill/>
            <a:miter lim="800000"/>
            <a:headEnd/>
            <a:tailEnd/>
          </a:ln>
        </p:spPr>
        <p:txBody>
          <a:bodyPr>
            <a:spAutoFit/>
          </a:bodyPr>
          <a:lstStyle/>
          <a:p>
            <a:pPr marL="609600" indent="-609600" algn="l">
              <a:spcBef>
                <a:spcPct val="50000"/>
              </a:spcBef>
            </a:pPr>
            <a:r>
              <a:rPr lang="en-US" sz="4000">
                <a:solidFill>
                  <a:schemeClr val="tx1"/>
                </a:solidFill>
                <a:cs typeface="Arial" charset="0"/>
              </a:rPr>
              <a:t>A. Vegetable</a:t>
            </a:r>
          </a:p>
          <a:p>
            <a:pPr marL="609600" indent="-609600" algn="l">
              <a:spcBef>
                <a:spcPct val="50000"/>
              </a:spcBef>
            </a:pPr>
            <a:r>
              <a:rPr lang="en-US" sz="4000">
                <a:solidFill>
                  <a:schemeClr val="tx1"/>
                </a:solidFill>
                <a:cs typeface="Arial" charset="0"/>
              </a:rPr>
              <a:t>B. Protein</a:t>
            </a:r>
          </a:p>
          <a:p>
            <a:pPr marL="609600" indent="-609600" algn="l">
              <a:spcBef>
                <a:spcPct val="50000"/>
              </a:spcBef>
            </a:pPr>
            <a:r>
              <a:rPr lang="en-US" sz="4000">
                <a:solidFill>
                  <a:schemeClr val="tx1"/>
                </a:solidFill>
                <a:cs typeface="Arial" charset="0"/>
              </a:rPr>
              <a:t>C. Both A and B</a:t>
            </a:r>
          </a:p>
          <a:p>
            <a:pPr marL="609600" indent="-609600" algn="l">
              <a:spcBef>
                <a:spcPct val="50000"/>
              </a:spcBef>
            </a:pPr>
            <a:r>
              <a:rPr lang="en-US" sz="4000">
                <a:solidFill>
                  <a:schemeClr val="tx1"/>
                </a:solidFill>
                <a:cs typeface="Arial" charset="0"/>
              </a:rPr>
              <a:t>D. Neither A or B</a:t>
            </a:r>
          </a:p>
        </p:txBody>
      </p:sp>
      <p:sp>
        <p:nvSpPr>
          <p:cNvPr id="46084" name="AutoShape 2"/>
          <p:cNvSpPr>
            <a:spLocks noChangeArrowheads="1"/>
          </p:cNvSpPr>
          <p:nvPr/>
        </p:nvSpPr>
        <p:spPr bwMode="auto">
          <a:xfrm>
            <a:off x="0" y="0"/>
            <a:ext cx="9140825" cy="2163763"/>
          </a:xfrm>
          <a:prstGeom prst="rect">
            <a:avLst/>
          </a:prstGeom>
          <a:solidFill>
            <a:schemeClr val="tx1"/>
          </a:solidFill>
          <a:ln w="9525">
            <a:noFill/>
            <a:miter lim="800000"/>
            <a:headEnd/>
            <a:tailEnd/>
          </a:ln>
        </p:spPr>
        <p:txBody>
          <a:bodyPr/>
          <a:lstStyle/>
          <a:p>
            <a:pPr marL="228600">
              <a:buSzPct val="115000"/>
              <a:defRPr/>
            </a:pPr>
            <a:r>
              <a:rPr lang="en-US" sz="4800" dirty="0">
                <a:latin typeface="+mj-lt"/>
              </a:rPr>
              <a:t>Can you guess:</a:t>
            </a:r>
            <a:r>
              <a:rPr lang="en-US" sz="4400" dirty="0">
                <a:solidFill>
                  <a:schemeClr val="bg1"/>
                </a:solidFill>
                <a:latin typeface="+mj-lt"/>
              </a:rPr>
              <a:t> What type of food are “beans and peas (legumes)” considered? </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2"/>
          <p:cNvSpPr>
            <a:spLocks noGrp="1"/>
          </p:cNvSpPr>
          <p:nvPr>
            <p:ph type="sldNum" sz="quarter" idx="11"/>
          </p:nvPr>
        </p:nvSpPr>
        <p:spPr>
          <a:noFill/>
        </p:spPr>
        <p:txBody>
          <a:bodyPr/>
          <a:lstStyle/>
          <a:p>
            <a:fld id="{54C8829D-0148-4CE0-B555-D0FFEC0E26BF}" type="slidenum">
              <a:rPr lang="en-US" smtClean="0"/>
              <a:pPr/>
              <a:t>38</a:t>
            </a:fld>
            <a:endParaRPr lang="en-US" smtClean="0"/>
          </a:p>
        </p:txBody>
      </p:sp>
      <p:sp>
        <p:nvSpPr>
          <p:cNvPr id="40963" name="AutoShape 3"/>
          <p:cNvSpPr>
            <a:spLocks noChangeArrowheads="1"/>
          </p:cNvSpPr>
          <p:nvPr/>
        </p:nvSpPr>
        <p:spPr bwMode="auto">
          <a:xfrm>
            <a:off x="327025" y="2819400"/>
            <a:ext cx="8488363" cy="3444875"/>
          </a:xfrm>
          <a:prstGeom prst="rect">
            <a:avLst/>
          </a:prstGeom>
          <a:noFill/>
          <a:ln w="9525">
            <a:noFill/>
            <a:miter lim="800000"/>
            <a:headEnd/>
            <a:tailEnd/>
          </a:ln>
        </p:spPr>
        <p:txBody>
          <a:bodyPr>
            <a:spAutoFit/>
          </a:bodyPr>
          <a:lstStyle/>
          <a:p>
            <a:pPr marL="609600" indent="-609600" algn="l">
              <a:spcBef>
                <a:spcPct val="50000"/>
              </a:spcBef>
            </a:pPr>
            <a:r>
              <a:rPr lang="en-US" sz="4000">
                <a:solidFill>
                  <a:schemeClr val="tx1"/>
                </a:solidFill>
                <a:cs typeface="Arial" charset="0"/>
              </a:rPr>
              <a:t>A. Vegetable</a:t>
            </a:r>
          </a:p>
          <a:p>
            <a:pPr marL="609600" indent="-609600" algn="l">
              <a:spcBef>
                <a:spcPct val="50000"/>
              </a:spcBef>
            </a:pPr>
            <a:r>
              <a:rPr lang="en-US" sz="4000">
                <a:solidFill>
                  <a:schemeClr val="tx1"/>
                </a:solidFill>
                <a:cs typeface="Arial" charset="0"/>
              </a:rPr>
              <a:t>B. Protein</a:t>
            </a:r>
          </a:p>
          <a:p>
            <a:pPr marL="609600" indent="-609600" algn="l">
              <a:spcBef>
                <a:spcPct val="50000"/>
              </a:spcBef>
            </a:pPr>
            <a:r>
              <a:rPr lang="en-US" sz="4000" u="sng">
                <a:cs typeface="Arial" charset="0"/>
              </a:rPr>
              <a:t>C. Both A and B</a:t>
            </a:r>
          </a:p>
          <a:p>
            <a:pPr marL="609600" indent="-609600" algn="l">
              <a:spcBef>
                <a:spcPct val="50000"/>
              </a:spcBef>
            </a:pPr>
            <a:r>
              <a:rPr lang="en-US" sz="4000">
                <a:solidFill>
                  <a:schemeClr val="tx1"/>
                </a:solidFill>
                <a:cs typeface="Arial" charset="0"/>
              </a:rPr>
              <a:t>D. Neither A or B</a:t>
            </a:r>
          </a:p>
        </p:txBody>
      </p:sp>
      <p:sp>
        <p:nvSpPr>
          <p:cNvPr id="47108" name="AutoShape 2"/>
          <p:cNvSpPr>
            <a:spLocks noChangeArrowheads="1"/>
          </p:cNvSpPr>
          <p:nvPr/>
        </p:nvSpPr>
        <p:spPr bwMode="auto">
          <a:xfrm>
            <a:off x="0" y="0"/>
            <a:ext cx="9140825" cy="2163763"/>
          </a:xfrm>
          <a:prstGeom prst="rect">
            <a:avLst/>
          </a:prstGeom>
          <a:solidFill>
            <a:schemeClr val="tx1"/>
          </a:solidFill>
          <a:ln w="9525">
            <a:noFill/>
            <a:miter lim="800000"/>
            <a:headEnd/>
            <a:tailEnd/>
          </a:ln>
        </p:spPr>
        <p:txBody>
          <a:bodyPr/>
          <a:lstStyle/>
          <a:p>
            <a:pPr marL="228600">
              <a:buSzPct val="115000"/>
              <a:defRPr/>
            </a:pPr>
            <a:r>
              <a:rPr lang="en-US" sz="4800" dirty="0">
                <a:latin typeface="+mj-lt"/>
              </a:rPr>
              <a:t>Can you guess:</a:t>
            </a:r>
            <a:r>
              <a:rPr lang="en-US" sz="4400" dirty="0">
                <a:solidFill>
                  <a:schemeClr val="bg1"/>
                </a:solidFill>
                <a:latin typeface="+mj-lt"/>
              </a:rPr>
              <a:t> What type of food are “beans and peas (legumes)” considered? </a:t>
            </a:r>
          </a:p>
        </p:txBody>
      </p:sp>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1"/>
          </p:nvPr>
        </p:nvSpPr>
        <p:spPr>
          <a:noFill/>
        </p:spPr>
        <p:txBody>
          <a:bodyPr/>
          <a:lstStyle/>
          <a:p>
            <a:fld id="{28343615-2EC3-4BC0-B07A-7ED86952775F}" type="slidenum">
              <a:rPr lang="en-US" smtClean="0"/>
              <a:pPr/>
              <a:t>39</a:t>
            </a:fld>
            <a:endParaRPr lang="en-US" smtClean="0"/>
          </a:p>
        </p:txBody>
      </p:sp>
      <p:pic>
        <p:nvPicPr>
          <p:cNvPr id="41987" name="Picture 8" descr="wholegrains"/>
          <p:cNvPicPr>
            <a:picLocks noChangeAspect="1" noChangeArrowheads="1"/>
          </p:cNvPicPr>
          <p:nvPr/>
        </p:nvPicPr>
        <p:blipFill>
          <a:blip r:embed="rId3" cstate="print"/>
          <a:srcRect l="5641" r="50060"/>
          <a:stretch>
            <a:fillRect/>
          </a:stretch>
        </p:blipFill>
        <p:spPr bwMode="auto">
          <a:xfrm>
            <a:off x="-15875" y="0"/>
            <a:ext cx="4581525" cy="6854825"/>
          </a:xfrm>
          <a:prstGeom prst="rect">
            <a:avLst/>
          </a:prstGeom>
          <a:noFill/>
          <a:ln w="12700">
            <a:solidFill>
              <a:schemeClr val="tx1"/>
            </a:solidFill>
            <a:miter lim="800000"/>
            <a:headEnd/>
            <a:tailEnd/>
          </a:ln>
        </p:spPr>
      </p:pic>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50216" name="Rectangle 8"/>
          <p:cNvSpPr>
            <a:spLocks noGrp="1" noChangeArrowheads="1"/>
          </p:cNvSpPr>
          <p:nvPr>
            <p:ph type="body" sz="half" idx="2"/>
          </p:nvPr>
        </p:nvSpPr>
        <p:spPr>
          <a:xfrm>
            <a:off x="4572000" y="1676400"/>
            <a:ext cx="4038600" cy="4525963"/>
          </a:xfrm>
        </p:spPr>
        <p:txBody>
          <a:bodyPr/>
          <a:lstStyle/>
          <a:p>
            <a:pPr eaLnBrk="1" hangingPunct="1">
              <a:buFontTx/>
              <a:buNone/>
              <a:defRPr/>
            </a:pPr>
            <a:r>
              <a:rPr lang="en-US" sz="4400" dirty="0" smtClean="0">
                <a:solidFill>
                  <a:schemeClr val="bg1"/>
                </a:solidFill>
                <a:effectLst>
                  <a:outerShdw blurRad="38100" dist="38100" dir="2700000" algn="tl">
                    <a:srgbClr val="C0C0C0"/>
                  </a:outerShdw>
                </a:effectLst>
              </a:rPr>
              <a:t>	</a:t>
            </a:r>
            <a:r>
              <a:rPr lang="en-US" sz="4400" dirty="0" smtClean="0">
                <a:cs typeface="Arial" pitchFamily="34" charset="0"/>
              </a:rPr>
              <a:t>At least half your grains should be whole grains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1"/>
          </p:nvPr>
        </p:nvSpPr>
        <p:spPr>
          <a:noFill/>
        </p:spPr>
        <p:txBody>
          <a:bodyPr/>
          <a:lstStyle/>
          <a:p>
            <a:fld id="{675DD099-C269-4595-B766-5221C70B4E46}" type="slidenum">
              <a:rPr lang="en-US" smtClean="0"/>
              <a:pPr/>
              <a:t>4</a:t>
            </a:fld>
            <a:endParaRPr lang="en-US" smtClean="0"/>
          </a:p>
        </p:txBody>
      </p:sp>
      <p:sp>
        <p:nvSpPr>
          <p:cNvPr id="8195" name="Rectangle 2"/>
          <p:cNvSpPr>
            <a:spLocks noGrp="1" noChangeArrowheads="1"/>
          </p:cNvSpPr>
          <p:nvPr>
            <p:ph type="body" sz="half" idx="1"/>
          </p:nvPr>
        </p:nvSpPr>
        <p:spPr>
          <a:xfrm>
            <a:off x="5867400" y="1981200"/>
            <a:ext cx="2895600" cy="4090988"/>
          </a:xfrm>
        </p:spPr>
        <p:txBody>
          <a:bodyPr/>
          <a:lstStyle/>
          <a:p>
            <a:pPr eaLnBrk="1" hangingPunct="1">
              <a:buFontTx/>
              <a:buNone/>
            </a:pPr>
            <a:r>
              <a:rPr lang="en-US" smtClean="0">
                <a:cs typeface="Arial" charset="0"/>
              </a:rPr>
              <a:t>	MyPlate calls the former MyPyramid “Milk Group” the “Dairy Group”</a:t>
            </a:r>
          </a:p>
        </p:txBody>
      </p:sp>
      <p:sp>
        <p:nvSpPr>
          <p:cNvPr id="8196" name="Rectangle 7"/>
          <p:cNvSpPr>
            <a:spLocks noGrp="1" noChangeArrowheads="1"/>
          </p:cNvSpPr>
          <p:nvPr>
            <p:ph type="title"/>
          </p:nvPr>
        </p:nvSpPr>
        <p:spPr>
          <a:xfrm>
            <a:off x="0" y="0"/>
            <a:ext cx="9144000" cy="1219200"/>
          </a:xfrm>
        </p:spPr>
        <p:txBody>
          <a:bodyPr/>
          <a:lstStyle/>
          <a:p>
            <a:pPr eaLnBrk="1" hangingPunct="1"/>
            <a:r>
              <a:rPr lang="en-US" sz="6000" smtClean="0"/>
              <a:t>MyPlate update</a:t>
            </a:r>
          </a:p>
        </p:txBody>
      </p:sp>
      <p:pic>
        <p:nvPicPr>
          <p:cNvPr id="8197" name="Picture 9" descr="myplate_green_dairy"/>
          <p:cNvPicPr>
            <a:picLocks noChangeAspect="1" noChangeArrowheads="1"/>
          </p:cNvPicPr>
          <p:nvPr>
            <p:ph sz="half" idx="2"/>
          </p:nvPr>
        </p:nvPicPr>
        <p:blipFill>
          <a:blip r:embed="rId2" cstate="print"/>
          <a:srcRect/>
          <a:stretch>
            <a:fillRect/>
          </a:stretch>
        </p:blipFill>
        <p:spPr>
          <a:xfrm>
            <a:off x="296863" y="1447800"/>
            <a:ext cx="5722937" cy="5203825"/>
          </a:xfrm>
          <a:noFill/>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2"/>
          <p:cNvSpPr>
            <a:spLocks noGrp="1"/>
          </p:cNvSpPr>
          <p:nvPr>
            <p:ph type="sldNum" sz="quarter" idx="11"/>
          </p:nvPr>
        </p:nvSpPr>
        <p:spPr>
          <a:noFill/>
        </p:spPr>
        <p:txBody>
          <a:bodyPr/>
          <a:lstStyle/>
          <a:p>
            <a:fld id="{E99E5820-3142-4284-87F5-59FBB7B5A5CE}" type="slidenum">
              <a:rPr lang="en-US" smtClean="0"/>
              <a:pPr/>
              <a:t>40</a:t>
            </a:fld>
            <a:endParaRPr lang="en-US" smtClean="0"/>
          </a:p>
        </p:txBody>
      </p:sp>
      <p:sp>
        <p:nvSpPr>
          <p:cNvPr id="1719300" name="Rectangle 4"/>
          <p:cNvSpPr>
            <a:spLocks noChangeArrowheads="1"/>
          </p:cNvSpPr>
          <p:nvPr/>
        </p:nvSpPr>
        <p:spPr bwMode="auto">
          <a:xfrm>
            <a:off x="0" y="76200"/>
            <a:ext cx="9072563"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grpSp>
        <p:nvGrpSpPr>
          <p:cNvPr id="43012" name="Group 11"/>
          <p:cNvGrpSpPr>
            <a:grpSpLocks/>
          </p:cNvGrpSpPr>
          <p:nvPr/>
        </p:nvGrpSpPr>
        <p:grpSpPr bwMode="auto">
          <a:xfrm>
            <a:off x="4114800" y="287338"/>
            <a:ext cx="5029200" cy="6018212"/>
            <a:chOff x="2592" y="181"/>
            <a:chExt cx="3168" cy="3791"/>
          </a:xfrm>
        </p:grpSpPr>
        <p:pic>
          <p:nvPicPr>
            <p:cNvPr id="43014" name="Picture 7" descr="wheat-kernel"/>
            <p:cNvPicPr>
              <a:picLocks noChangeAspect="1" noChangeArrowheads="1"/>
            </p:cNvPicPr>
            <p:nvPr/>
          </p:nvPicPr>
          <p:blipFill>
            <a:blip r:embed="rId3" cstate="print"/>
            <a:srcRect/>
            <a:stretch>
              <a:fillRect/>
            </a:stretch>
          </p:blipFill>
          <p:spPr bwMode="auto">
            <a:xfrm>
              <a:off x="2592" y="181"/>
              <a:ext cx="2819" cy="3766"/>
            </a:xfrm>
            <a:prstGeom prst="rect">
              <a:avLst/>
            </a:prstGeom>
            <a:noFill/>
            <a:ln w="9525">
              <a:noFill/>
              <a:miter lim="800000"/>
              <a:headEnd/>
              <a:tailEnd/>
            </a:ln>
          </p:spPr>
        </p:pic>
        <p:sp>
          <p:nvSpPr>
            <p:cNvPr id="49159" name="Text Box 8"/>
            <p:cNvSpPr txBox="1">
              <a:spLocks noChangeArrowheads="1"/>
            </p:cNvSpPr>
            <p:nvPr/>
          </p:nvSpPr>
          <p:spPr bwMode="auto">
            <a:xfrm>
              <a:off x="2640" y="192"/>
              <a:ext cx="1282" cy="432"/>
            </a:xfrm>
            <a:prstGeom prst="rect">
              <a:avLst/>
            </a:prstGeom>
            <a:solidFill>
              <a:schemeClr val="bg1"/>
            </a:solidFill>
            <a:ln w="6350" algn="ctr">
              <a:noFill/>
              <a:miter lim="800000"/>
              <a:headEnd/>
              <a:tailEnd/>
            </a:ln>
          </p:spPr>
          <p:txBody>
            <a:bodyPr/>
            <a:lstStyle/>
            <a:p>
              <a:pPr algn="l" eaLnBrk="0" hangingPunct="0">
                <a:spcBef>
                  <a:spcPct val="50000"/>
                </a:spcBef>
                <a:defRPr/>
              </a:pPr>
              <a:r>
                <a:rPr lang="en-US" sz="4400" dirty="0">
                  <a:solidFill>
                    <a:srgbClr val="000000"/>
                  </a:solidFill>
                  <a:latin typeface="+mn-lt"/>
                </a:rPr>
                <a:t>Bran</a:t>
              </a:r>
            </a:p>
          </p:txBody>
        </p:sp>
        <p:sp>
          <p:nvSpPr>
            <p:cNvPr id="43016" name="Text Box 9"/>
            <p:cNvSpPr txBox="1">
              <a:spLocks noChangeArrowheads="1"/>
            </p:cNvSpPr>
            <p:nvPr/>
          </p:nvSpPr>
          <p:spPr bwMode="auto">
            <a:xfrm>
              <a:off x="3473" y="720"/>
              <a:ext cx="2287" cy="364"/>
            </a:xfrm>
            <a:prstGeom prst="rect">
              <a:avLst/>
            </a:prstGeom>
            <a:solidFill>
              <a:schemeClr val="bg1"/>
            </a:solidFill>
            <a:ln w="6350" algn="ctr">
              <a:noFill/>
              <a:miter lim="800000"/>
              <a:headEnd/>
              <a:tailEnd/>
            </a:ln>
          </p:spPr>
          <p:txBody>
            <a:bodyPr/>
            <a:lstStyle/>
            <a:p>
              <a:pPr algn="l" eaLnBrk="0" hangingPunct="0">
                <a:spcBef>
                  <a:spcPct val="50000"/>
                </a:spcBef>
              </a:pPr>
              <a:r>
                <a:rPr lang="en-US" sz="4000">
                  <a:solidFill>
                    <a:srgbClr val="000000"/>
                  </a:solidFill>
                  <a:cs typeface="Arial" charset="0"/>
                </a:rPr>
                <a:t>Endosperm</a:t>
              </a:r>
            </a:p>
          </p:txBody>
        </p:sp>
        <p:sp>
          <p:nvSpPr>
            <p:cNvPr id="49161" name="Text Box 10"/>
            <p:cNvSpPr txBox="1">
              <a:spLocks noChangeArrowheads="1"/>
            </p:cNvSpPr>
            <p:nvPr/>
          </p:nvSpPr>
          <p:spPr bwMode="auto">
            <a:xfrm>
              <a:off x="2592" y="3552"/>
              <a:ext cx="960" cy="420"/>
            </a:xfrm>
            <a:prstGeom prst="rect">
              <a:avLst/>
            </a:prstGeom>
            <a:noFill/>
            <a:ln w="6350" algn="ctr">
              <a:noFill/>
              <a:miter lim="800000"/>
              <a:headEnd/>
              <a:tailEnd/>
            </a:ln>
          </p:spPr>
          <p:txBody>
            <a:bodyPr/>
            <a:lstStyle/>
            <a:p>
              <a:pPr algn="l" eaLnBrk="0" hangingPunct="0">
                <a:spcBef>
                  <a:spcPct val="50000"/>
                </a:spcBef>
                <a:defRPr/>
              </a:pPr>
              <a:r>
                <a:rPr lang="en-US" sz="4000" dirty="0">
                  <a:solidFill>
                    <a:srgbClr val="000000"/>
                  </a:solidFill>
                  <a:latin typeface="+mn-lt"/>
                </a:rPr>
                <a:t>Germ</a:t>
              </a:r>
            </a:p>
          </p:txBody>
        </p:sp>
      </p:grpSp>
      <p:sp>
        <p:nvSpPr>
          <p:cNvPr id="43013" name="AutoShape 5"/>
          <p:cNvSpPr>
            <a:spLocks noChangeArrowheads="1"/>
          </p:cNvSpPr>
          <p:nvPr/>
        </p:nvSpPr>
        <p:spPr bwMode="auto">
          <a:xfrm>
            <a:off x="304800" y="1066800"/>
            <a:ext cx="3263900" cy="4154488"/>
          </a:xfrm>
          <a:prstGeom prst="rect">
            <a:avLst/>
          </a:prstGeom>
          <a:noFill/>
          <a:ln w="25400">
            <a:noFill/>
            <a:miter lim="800000"/>
            <a:headEnd/>
            <a:tailEnd/>
          </a:ln>
        </p:spPr>
        <p:txBody>
          <a:bodyPr>
            <a:spAutoFit/>
          </a:bodyPr>
          <a:lstStyle/>
          <a:p>
            <a:pPr algn="l">
              <a:buClr>
                <a:srgbClr val="D12205"/>
              </a:buClr>
              <a:buFont typeface="Wingdings" charset="2"/>
              <a:buNone/>
            </a:pPr>
            <a:r>
              <a:rPr lang="en-US" sz="4400">
                <a:solidFill>
                  <a:schemeClr val="tx1"/>
                </a:solidFill>
                <a:cs typeface="Arial" charset="0"/>
              </a:rPr>
              <a:t>Whole grains contain the entire grain seed or “kernel”</a:t>
            </a:r>
            <a:endParaRPr lang="en-US" sz="4400" b="0" i="1">
              <a:solidFill>
                <a:schemeClr val="tx1"/>
              </a:solidFill>
              <a:cs typeface="Arial" charset="0"/>
            </a:endParaRPr>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Number Placeholder 5"/>
          <p:cNvSpPr>
            <a:spLocks noGrp="1"/>
          </p:cNvSpPr>
          <p:nvPr>
            <p:ph type="sldNum" sz="quarter" idx="11"/>
          </p:nvPr>
        </p:nvSpPr>
        <p:spPr>
          <a:noFill/>
        </p:spPr>
        <p:txBody>
          <a:bodyPr/>
          <a:lstStyle/>
          <a:p>
            <a:fld id="{34815DD9-9312-483C-96D7-41D6544FBEFE}" type="slidenum">
              <a:rPr lang="en-US" smtClean="0"/>
              <a:pPr/>
              <a:t>41</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44036" name="Rectangle 8"/>
          <p:cNvSpPr>
            <a:spLocks noChangeArrowheads="1"/>
          </p:cNvSpPr>
          <p:nvPr/>
        </p:nvSpPr>
        <p:spPr bwMode="auto">
          <a:xfrm>
            <a:off x="228600" y="228600"/>
            <a:ext cx="3535363" cy="4500563"/>
          </a:xfrm>
          <a:prstGeom prst="rect">
            <a:avLst/>
          </a:prstGeom>
          <a:noFill/>
          <a:ln w="6350" algn="ctr">
            <a:noFill/>
            <a:round/>
            <a:headEnd/>
            <a:tailEnd/>
          </a:ln>
        </p:spPr>
        <p:txBody>
          <a:bodyPr/>
          <a:lstStyle/>
          <a:p>
            <a:pPr algn="l">
              <a:spcBef>
                <a:spcPts val="1200"/>
              </a:spcBef>
              <a:buClr>
                <a:schemeClr val="tx1"/>
              </a:buClr>
              <a:buFont typeface="Wingdings" charset="2"/>
              <a:buNone/>
              <a:tabLst>
                <a:tab pos="60325" algn="l"/>
              </a:tabLst>
            </a:pPr>
            <a:endParaRPr lang="en-US" sz="2800">
              <a:solidFill>
                <a:srgbClr val="000000"/>
              </a:solidFill>
            </a:endParaRPr>
          </a:p>
        </p:txBody>
      </p:sp>
      <p:pic>
        <p:nvPicPr>
          <p:cNvPr id="44037" name="Picture 9" descr="MP900400134.JPG"/>
          <p:cNvPicPr>
            <a:picLocks noChangeAspect="1"/>
          </p:cNvPicPr>
          <p:nvPr/>
        </p:nvPicPr>
        <p:blipFill>
          <a:blip r:embed="rId3" cstate="print"/>
          <a:srcRect l="10400" r="12000"/>
          <a:stretch>
            <a:fillRect/>
          </a:stretch>
        </p:blipFill>
        <p:spPr bwMode="auto">
          <a:xfrm>
            <a:off x="5253038" y="0"/>
            <a:ext cx="3897312" cy="6858000"/>
          </a:xfrm>
          <a:prstGeom prst="rect">
            <a:avLst/>
          </a:prstGeom>
          <a:noFill/>
          <a:ln w="12700">
            <a:solidFill>
              <a:schemeClr val="tx1"/>
            </a:solidFill>
            <a:miter lim="800000"/>
            <a:headEnd/>
            <a:tailEnd/>
          </a:ln>
        </p:spPr>
      </p:pic>
      <p:sp>
        <p:nvSpPr>
          <p:cNvPr id="44038" name="Rectangle 8"/>
          <p:cNvSpPr>
            <a:spLocks noGrp="1" noChangeArrowheads="1"/>
          </p:cNvSpPr>
          <p:nvPr>
            <p:ph type="body" sz="half" idx="1"/>
          </p:nvPr>
        </p:nvSpPr>
        <p:spPr>
          <a:xfrm>
            <a:off x="0" y="457200"/>
            <a:ext cx="4572000" cy="4525963"/>
          </a:xfrm>
        </p:spPr>
        <p:txBody>
          <a:bodyPr/>
          <a:lstStyle/>
          <a:p>
            <a:pPr eaLnBrk="1" hangingPunct="1">
              <a:buFontTx/>
              <a:buNone/>
            </a:pPr>
            <a:r>
              <a:rPr lang="en-US" sz="2800" smtClean="0">
                <a:solidFill>
                  <a:srgbClr val="000000"/>
                </a:solidFill>
              </a:rPr>
              <a:t>	</a:t>
            </a:r>
            <a:r>
              <a:rPr lang="en-US" smtClean="0">
                <a:solidFill>
                  <a:srgbClr val="000000"/>
                </a:solidFill>
                <a:cs typeface="Arial" charset="0"/>
              </a:rPr>
              <a:t>Partially whole grain products providing half or more whole grains per ounce-equivalent serving have </a:t>
            </a:r>
            <a:r>
              <a:rPr lang="en-US" smtClean="0">
                <a:solidFill>
                  <a:srgbClr val="FF0000"/>
                </a:solidFill>
                <a:cs typeface="Arial" charset="0"/>
              </a:rPr>
              <a:t>at least </a:t>
            </a:r>
            <a:r>
              <a:rPr lang="en-US" smtClean="0">
                <a:solidFill>
                  <a:srgbClr val="000000"/>
                </a:solidFill>
                <a:cs typeface="Arial" charset="0"/>
              </a:rPr>
              <a:t>either:</a:t>
            </a:r>
          </a:p>
          <a:p>
            <a:pPr lvl="1" eaLnBrk="1" hangingPunct="1">
              <a:spcBef>
                <a:spcPct val="50000"/>
              </a:spcBef>
            </a:pPr>
            <a:r>
              <a:rPr lang="en-US" sz="3200" smtClean="0">
                <a:solidFill>
                  <a:srgbClr val="000000"/>
                </a:solidFill>
                <a:cs typeface="Arial" charset="0"/>
              </a:rPr>
              <a:t>51% of total weight as whole grains OR</a:t>
            </a:r>
          </a:p>
          <a:p>
            <a:pPr lvl="1" eaLnBrk="1" hangingPunct="1">
              <a:spcBef>
                <a:spcPct val="50000"/>
              </a:spcBef>
            </a:pPr>
            <a:r>
              <a:rPr lang="en-US" sz="3200" smtClean="0">
                <a:solidFill>
                  <a:srgbClr val="000000"/>
                </a:solidFill>
                <a:cs typeface="Arial" charset="0"/>
              </a:rPr>
              <a:t>8g of whole grains</a:t>
            </a:r>
          </a:p>
          <a:p>
            <a:pPr eaLnBrk="1" hangingPunct="1"/>
            <a:endParaRPr lang="en-US" smtClean="0">
              <a:cs typeface="Arial" charset="0"/>
            </a:endParaRP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2"/>
          <p:cNvSpPr>
            <a:spLocks noGrp="1"/>
          </p:cNvSpPr>
          <p:nvPr>
            <p:ph type="sldNum" sz="quarter" idx="11"/>
          </p:nvPr>
        </p:nvSpPr>
        <p:spPr>
          <a:noFill/>
        </p:spPr>
        <p:txBody>
          <a:bodyPr/>
          <a:lstStyle/>
          <a:p>
            <a:fld id="{453249F0-C6F6-40B2-9882-554D59C9308D}" type="slidenum">
              <a:rPr lang="en-US" smtClean="0"/>
              <a:pPr/>
              <a:t>42</a:t>
            </a:fld>
            <a:endParaRPr lang="en-US" smtClean="0"/>
          </a:p>
        </p:txBody>
      </p:sp>
      <p:grpSp>
        <p:nvGrpSpPr>
          <p:cNvPr id="45059" name="Group 16"/>
          <p:cNvGrpSpPr>
            <a:grpSpLocks/>
          </p:cNvGrpSpPr>
          <p:nvPr/>
        </p:nvGrpSpPr>
        <p:grpSpPr bwMode="auto">
          <a:xfrm>
            <a:off x="0" y="0"/>
            <a:ext cx="9140825" cy="6934200"/>
            <a:chOff x="0" y="0"/>
            <a:chExt cx="5758" cy="4368"/>
          </a:xfrm>
        </p:grpSpPr>
        <p:sp>
          <p:nvSpPr>
            <p:cNvPr id="1719300" name="Rectangle 4"/>
            <p:cNvSpPr>
              <a:spLocks noChangeArrowheads="1"/>
            </p:cNvSpPr>
            <p:nvPr/>
          </p:nvSpPr>
          <p:spPr bwMode="auto">
            <a:xfrm>
              <a:off x="9" y="27"/>
              <a:ext cx="5715" cy="4272"/>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51205" name="AutoShape 5"/>
            <p:cNvSpPr>
              <a:spLocks noChangeArrowheads="1"/>
            </p:cNvSpPr>
            <p:nvPr/>
          </p:nvSpPr>
          <p:spPr bwMode="auto">
            <a:xfrm>
              <a:off x="0" y="0"/>
              <a:ext cx="5758" cy="528"/>
            </a:xfrm>
            <a:prstGeom prst="rect">
              <a:avLst/>
            </a:prstGeom>
            <a:solidFill>
              <a:schemeClr val="tx1"/>
            </a:solidFill>
            <a:ln w="25400">
              <a:noFill/>
              <a:miter lim="800000"/>
              <a:headEnd/>
              <a:tailEnd/>
            </a:ln>
          </p:spPr>
          <p:txBody>
            <a:bodyPr/>
            <a:lstStyle/>
            <a:p>
              <a:pPr marL="609600" indent="-609600" eaLnBrk="0" hangingPunct="0">
                <a:buSzPct val="115000"/>
                <a:defRPr/>
              </a:pPr>
              <a:r>
                <a:rPr lang="en-US" sz="4400" dirty="0">
                  <a:solidFill>
                    <a:schemeClr val="bg1"/>
                  </a:solidFill>
                  <a:latin typeface="+mj-lt"/>
                </a:rPr>
                <a:t>3 ways to eat half whole grains </a:t>
              </a:r>
            </a:p>
          </p:txBody>
        </p:sp>
        <p:pic>
          <p:nvPicPr>
            <p:cNvPr id="45062" name="Picture 7"/>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93" y="1248"/>
              <a:ext cx="4739" cy="726"/>
            </a:xfrm>
            <a:prstGeom prst="rect">
              <a:avLst/>
            </a:prstGeom>
            <a:noFill/>
            <a:ln w="6350" algn="ctr">
              <a:noFill/>
              <a:miter lim="800000"/>
              <a:headEnd/>
              <a:tailEnd/>
            </a:ln>
          </p:spPr>
        </p:pic>
        <p:pic>
          <p:nvPicPr>
            <p:cNvPr id="45063" name="Picture 7"/>
            <p:cNvPicPr>
              <a:picLocks noChangeAspect="1" noChangeArrowheads="1"/>
            </p:cNvPicPr>
            <p:nvPr/>
          </p:nvPicPr>
          <p:blipFill>
            <a:blip r:embed="rId4" cstate="print">
              <a:clrChange>
                <a:clrFrom>
                  <a:srgbClr val="FFFFFF"/>
                </a:clrFrom>
                <a:clrTo>
                  <a:srgbClr val="FFFFFF">
                    <a:alpha val="0"/>
                  </a:srgbClr>
                </a:clrTo>
              </a:clrChange>
            </a:blip>
            <a:srcRect b="-725"/>
            <a:stretch>
              <a:fillRect/>
            </a:stretch>
          </p:blipFill>
          <p:spPr bwMode="auto">
            <a:xfrm>
              <a:off x="541" y="3611"/>
              <a:ext cx="4739" cy="757"/>
            </a:xfrm>
            <a:prstGeom prst="rect">
              <a:avLst/>
            </a:prstGeom>
            <a:noFill/>
            <a:ln w="6350" algn="ctr">
              <a:noFill/>
              <a:miter lim="800000"/>
              <a:headEnd/>
              <a:tailEnd/>
            </a:ln>
          </p:spPr>
        </p:pic>
        <p:pic>
          <p:nvPicPr>
            <p:cNvPr id="45064" name="Picture 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28" y="2592"/>
              <a:ext cx="4739" cy="725"/>
            </a:xfrm>
            <a:prstGeom prst="rect">
              <a:avLst/>
            </a:prstGeom>
            <a:noFill/>
            <a:ln w="6350" algn="ctr">
              <a:noFill/>
              <a:miter lim="800000"/>
              <a:headEnd/>
              <a:tailEnd/>
            </a:ln>
          </p:spPr>
        </p:pic>
        <p:sp>
          <p:nvSpPr>
            <p:cNvPr id="51209" name="TextBox 15"/>
            <p:cNvSpPr txBox="1">
              <a:spLocks noChangeArrowheads="1"/>
            </p:cNvSpPr>
            <p:nvPr/>
          </p:nvSpPr>
          <p:spPr bwMode="auto">
            <a:xfrm>
              <a:off x="336" y="2044"/>
              <a:ext cx="5040" cy="596"/>
            </a:xfrm>
            <a:prstGeom prst="rect">
              <a:avLst/>
            </a:prstGeom>
            <a:noFill/>
            <a:ln w="9525">
              <a:noFill/>
              <a:miter lim="800000"/>
              <a:headEnd/>
              <a:tailEnd/>
            </a:ln>
          </p:spPr>
          <p:txBody>
            <a:bodyPr>
              <a:spAutoFit/>
            </a:bodyPr>
            <a:lstStyle/>
            <a:p>
              <a:pPr algn="l" eaLnBrk="0" hangingPunct="0">
                <a:defRPr/>
              </a:pPr>
              <a:r>
                <a:rPr lang="en-US" sz="2800" dirty="0">
                  <a:solidFill>
                    <a:srgbClr val="000000"/>
                  </a:solidFill>
                  <a:latin typeface="+mn-lt"/>
                </a:rPr>
                <a:t>2 oz. 100% whole grains, 2 oz. partly whole-grain </a:t>
              </a:r>
              <a:r>
                <a:rPr lang="en-US" sz="2800" dirty="0">
                  <a:solidFill>
                    <a:srgbClr val="000000"/>
                  </a:solidFill>
                  <a:latin typeface="Arial" pitchFamily="34" charset="0"/>
                  <a:cs typeface="Arial" pitchFamily="34" charset="0"/>
                </a:rPr>
                <a:t>products</a:t>
              </a:r>
              <a:r>
                <a:rPr lang="en-US" sz="2800" dirty="0">
                  <a:solidFill>
                    <a:srgbClr val="000000"/>
                  </a:solidFill>
                  <a:latin typeface="+mn-lt"/>
                </a:rPr>
                <a:t>, &amp; 2 oz. refined grain products</a:t>
              </a:r>
            </a:p>
          </p:txBody>
        </p:sp>
        <p:sp>
          <p:nvSpPr>
            <p:cNvPr id="51210" name="TextBox 16"/>
            <p:cNvSpPr txBox="1">
              <a:spLocks noChangeArrowheads="1"/>
            </p:cNvSpPr>
            <p:nvPr/>
          </p:nvSpPr>
          <p:spPr bwMode="auto">
            <a:xfrm>
              <a:off x="336" y="672"/>
              <a:ext cx="4800" cy="596"/>
            </a:xfrm>
            <a:prstGeom prst="rect">
              <a:avLst/>
            </a:prstGeom>
            <a:noFill/>
            <a:ln w="9525">
              <a:noFill/>
              <a:miter lim="800000"/>
              <a:headEnd/>
              <a:tailEnd/>
            </a:ln>
          </p:spPr>
          <p:txBody>
            <a:bodyPr>
              <a:spAutoFit/>
            </a:bodyPr>
            <a:lstStyle/>
            <a:p>
              <a:pPr algn="l" eaLnBrk="0" hangingPunct="0">
                <a:defRPr/>
              </a:pPr>
              <a:r>
                <a:rPr lang="en-US" sz="2800" dirty="0">
                  <a:solidFill>
                    <a:srgbClr val="000000"/>
                  </a:solidFill>
                  <a:latin typeface="+mn-lt"/>
                </a:rPr>
                <a:t>3 oz. 100% whole grains &amp; 3 oz. refined-grain products</a:t>
              </a:r>
            </a:p>
          </p:txBody>
        </p:sp>
        <p:sp>
          <p:nvSpPr>
            <p:cNvPr id="51211" name="TextBox 17"/>
            <p:cNvSpPr txBox="1">
              <a:spLocks noChangeArrowheads="1"/>
            </p:cNvSpPr>
            <p:nvPr/>
          </p:nvSpPr>
          <p:spPr bwMode="auto">
            <a:xfrm>
              <a:off x="336" y="3321"/>
              <a:ext cx="5069" cy="327"/>
            </a:xfrm>
            <a:prstGeom prst="rect">
              <a:avLst/>
            </a:prstGeom>
            <a:noFill/>
            <a:ln w="9525">
              <a:noFill/>
              <a:miter lim="800000"/>
              <a:headEnd/>
              <a:tailEnd/>
            </a:ln>
          </p:spPr>
          <p:txBody>
            <a:bodyPr>
              <a:spAutoFit/>
            </a:bodyPr>
            <a:lstStyle/>
            <a:p>
              <a:pPr algn="l" eaLnBrk="0" hangingPunct="0">
                <a:defRPr/>
              </a:pPr>
              <a:r>
                <a:rPr lang="en-US" sz="2800" dirty="0">
                  <a:solidFill>
                    <a:srgbClr val="000000"/>
                  </a:solidFill>
                  <a:latin typeface="+mn-lt"/>
                </a:rPr>
                <a:t>6 oz. </a:t>
              </a:r>
              <a:r>
                <a:rPr lang="en-US" sz="2800" dirty="0">
                  <a:solidFill>
                    <a:srgbClr val="000000"/>
                  </a:solidFill>
                  <a:latin typeface="Arial" pitchFamily="34" charset="0"/>
                  <a:cs typeface="Arial" pitchFamily="34" charset="0"/>
                </a:rPr>
                <a:t>partly</a:t>
              </a:r>
              <a:r>
                <a:rPr lang="en-US" sz="2800" dirty="0">
                  <a:solidFill>
                    <a:srgbClr val="000000"/>
                  </a:solidFill>
                  <a:latin typeface="+mn-lt"/>
                </a:rPr>
                <a:t> whole-grain products</a:t>
              </a:r>
            </a:p>
          </p:txBody>
        </p:sp>
      </p:gr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2"/>
          <p:cNvSpPr>
            <a:spLocks noGrp="1"/>
          </p:cNvSpPr>
          <p:nvPr>
            <p:ph type="sldNum" sz="quarter" idx="11"/>
          </p:nvPr>
        </p:nvSpPr>
        <p:spPr>
          <a:noFill/>
        </p:spPr>
        <p:txBody>
          <a:bodyPr/>
          <a:lstStyle/>
          <a:p>
            <a:fld id="{95EB4102-FC3D-4538-907E-A19182316F32}" type="slidenum">
              <a:rPr lang="en-US" smtClean="0"/>
              <a:pPr/>
              <a:t>43</a:t>
            </a:fld>
            <a:endParaRPr lang="en-US" smtClean="0"/>
          </a:p>
        </p:txBody>
      </p:sp>
      <p:sp>
        <p:nvSpPr>
          <p:cNvPr id="46083" name="AutoShape 3"/>
          <p:cNvSpPr>
            <a:spLocks noChangeArrowheads="1"/>
          </p:cNvSpPr>
          <p:nvPr/>
        </p:nvSpPr>
        <p:spPr bwMode="auto">
          <a:xfrm>
            <a:off x="525463" y="2438400"/>
            <a:ext cx="8091487" cy="3000375"/>
          </a:xfrm>
          <a:prstGeom prst="rect">
            <a:avLst/>
          </a:prstGeom>
          <a:noFill/>
          <a:ln w="9525">
            <a:noFill/>
            <a:miter lim="800000"/>
            <a:headEnd/>
            <a:tailEnd/>
          </a:ln>
        </p:spPr>
        <p:txBody>
          <a:bodyPr>
            <a:spAutoFit/>
          </a:bodyPr>
          <a:lstStyle/>
          <a:p>
            <a:pPr algn="l">
              <a:spcBef>
                <a:spcPts val="1200"/>
              </a:spcBef>
              <a:spcAft>
                <a:spcPts val="1800"/>
              </a:spcAft>
              <a:tabLst>
                <a:tab pos="0" algn="l"/>
              </a:tabLst>
            </a:pPr>
            <a:r>
              <a:rPr lang="en-US">
                <a:solidFill>
                  <a:schemeClr val="tx1"/>
                </a:solidFill>
                <a:cs typeface="Arial" charset="0"/>
              </a:rPr>
              <a:t>A. INGREDIENTS: wheat flour, water, high fructose corn syrup, molasses, wheat, bran ...</a:t>
            </a:r>
          </a:p>
          <a:p>
            <a:pPr algn="l">
              <a:lnSpc>
                <a:spcPct val="80000"/>
              </a:lnSpc>
              <a:spcBef>
                <a:spcPts val="1200"/>
              </a:spcBef>
              <a:spcAft>
                <a:spcPts val="1800"/>
              </a:spcAft>
              <a:tabLst>
                <a:tab pos="0" algn="l"/>
              </a:tabLst>
            </a:pPr>
            <a:r>
              <a:rPr lang="en-US">
                <a:solidFill>
                  <a:schemeClr val="tx1"/>
                </a:solidFill>
                <a:cs typeface="Arial" charset="0"/>
              </a:rPr>
              <a:t>B. INGREDIENTS: whole wheat flour, water, brown sugar ...</a:t>
            </a:r>
          </a:p>
        </p:txBody>
      </p:sp>
      <p:sp>
        <p:nvSpPr>
          <p:cNvPr id="53252" name="AutoShape 2"/>
          <p:cNvSpPr>
            <a:spLocks noChangeArrowheads="1"/>
          </p:cNvSpPr>
          <p:nvPr/>
        </p:nvSpPr>
        <p:spPr bwMode="auto">
          <a:xfrm>
            <a:off x="0" y="0"/>
            <a:ext cx="9140825" cy="1676400"/>
          </a:xfrm>
          <a:prstGeom prst="rect">
            <a:avLst/>
          </a:prstGeom>
          <a:solidFill>
            <a:schemeClr val="tx1"/>
          </a:solidFill>
          <a:ln w="9525">
            <a:noFill/>
            <a:miter lim="800000"/>
            <a:headEnd/>
            <a:tailEnd/>
          </a:ln>
        </p:spPr>
        <p:txBody>
          <a:bodyPr/>
          <a:lstStyle/>
          <a:p>
            <a:pPr>
              <a:buSzPct val="115000"/>
              <a:defRPr/>
            </a:pPr>
            <a:r>
              <a:rPr lang="en-US" sz="4800" dirty="0">
                <a:latin typeface="+mj-lt"/>
              </a:rPr>
              <a:t>Can you guess:</a:t>
            </a:r>
            <a:r>
              <a:rPr lang="en-US" sz="4800" dirty="0">
                <a:solidFill>
                  <a:schemeClr val="bg1"/>
                </a:solidFill>
                <a:latin typeface="+mj-lt"/>
              </a:rPr>
              <a:t> Which bread is highest in WHOLE grains?</a:t>
            </a:r>
            <a:endParaRPr lang="en-US" sz="44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2"/>
          <p:cNvSpPr>
            <a:spLocks noGrp="1"/>
          </p:cNvSpPr>
          <p:nvPr>
            <p:ph type="sldNum" sz="quarter" idx="11"/>
          </p:nvPr>
        </p:nvSpPr>
        <p:spPr>
          <a:noFill/>
        </p:spPr>
        <p:txBody>
          <a:bodyPr/>
          <a:lstStyle/>
          <a:p>
            <a:fld id="{97CECA8E-AE20-4C80-95E6-F9C603E03150}" type="slidenum">
              <a:rPr lang="en-US" smtClean="0"/>
              <a:pPr/>
              <a:t>44</a:t>
            </a:fld>
            <a:endParaRPr lang="en-US" smtClean="0"/>
          </a:p>
        </p:txBody>
      </p:sp>
      <p:sp>
        <p:nvSpPr>
          <p:cNvPr id="47107" name="AutoShape 3"/>
          <p:cNvSpPr>
            <a:spLocks noChangeArrowheads="1"/>
          </p:cNvSpPr>
          <p:nvPr/>
        </p:nvSpPr>
        <p:spPr bwMode="auto">
          <a:xfrm>
            <a:off x="525463" y="2438400"/>
            <a:ext cx="8091487" cy="3000375"/>
          </a:xfrm>
          <a:prstGeom prst="rect">
            <a:avLst/>
          </a:prstGeom>
          <a:noFill/>
          <a:ln w="9525">
            <a:noFill/>
            <a:miter lim="800000"/>
            <a:headEnd/>
            <a:tailEnd/>
          </a:ln>
        </p:spPr>
        <p:txBody>
          <a:bodyPr>
            <a:spAutoFit/>
          </a:bodyPr>
          <a:lstStyle/>
          <a:p>
            <a:pPr algn="l">
              <a:spcBef>
                <a:spcPts val="1200"/>
              </a:spcBef>
              <a:spcAft>
                <a:spcPts val="1800"/>
              </a:spcAft>
              <a:tabLst>
                <a:tab pos="0" algn="l"/>
              </a:tabLst>
            </a:pPr>
            <a:r>
              <a:rPr lang="en-US">
                <a:solidFill>
                  <a:schemeClr val="tx1"/>
                </a:solidFill>
                <a:cs typeface="Arial" charset="0"/>
              </a:rPr>
              <a:t>A. INGREDIENTS: wheat flour, water, high fructose corn syrup, molasses, wheat, bran ...</a:t>
            </a:r>
          </a:p>
          <a:p>
            <a:pPr algn="l">
              <a:lnSpc>
                <a:spcPct val="80000"/>
              </a:lnSpc>
              <a:spcBef>
                <a:spcPts val="1200"/>
              </a:spcBef>
              <a:spcAft>
                <a:spcPts val="1800"/>
              </a:spcAft>
              <a:tabLst>
                <a:tab pos="0" algn="l"/>
              </a:tabLst>
            </a:pPr>
            <a:r>
              <a:rPr lang="en-US" u="sng">
                <a:cs typeface="Arial" charset="0"/>
              </a:rPr>
              <a:t>B. INGREDIENTS: whole wheat flour, water, brown sugar ...</a:t>
            </a:r>
          </a:p>
        </p:txBody>
      </p:sp>
      <p:sp>
        <p:nvSpPr>
          <p:cNvPr id="53252" name="AutoShape 2"/>
          <p:cNvSpPr>
            <a:spLocks noChangeArrowheads="1"/>
          </p:cNvSpPr>
          <p:nvPr/>
        </p:nvSpPr>
        <p:spPr bwMode="auto">
          <a:xfrm>
            <a:off x="0" y="0"/>
            <a:ext cx="9140825" cy="1676400"/>
          </a:xfrm>
          <a:prstGeom prst="rect">
            <a:avLst/>
          </a:prstGeom>
          <a:solidFill>
            <a:schemeClr val="tx1"/>
          </a:solidFill>
          <a:ln w="9525">
            <a:noFill/>
            <a:miter lim="800000"/>
            <a:headEnd/>
            <a:tailEnd/>
          </a:ln>
        </p:spPr>
        <p:txBody>
          <a:bodyPr/>
          <a:lstStyle/>
          <a:p>
            <a:pPr>
              <a:buSzPct val="115000"/>
              <a:defRPr/>
            </a:pPr>
            <a:r>
              <a:rPr lang="en-US" sz="4800" dirty="0">
                <a:latin typeface="+mj-lt"/>
              </a:rPr>
              <a:t>Can you guess:</a:t>
            </a:r>
            <a:r>
              <a:rPr lang="en-US" sz="4800" dirty="0">
                <a:solidFill>
                  <a:schemeClr val="bg1"/>
                </a:solidFill>
                <a:latin typeface="+mj-lt"/>
              </a:rPr>
              <a:t> Which bread is highest in WHOLE grains?</a:t>
            </a:r>
            <a:endParaRPr lang="en-US" sz="4400" dirty="0">
              <a:solidFill>
                <a:schemeClr val="bg1"/>
              </a:solidFill>
              <a:latin typeface="+mj-lt"/>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4"/>
          <p:cNvSpPr>
            <a:spLocks noGrp="1"/>
          </p:cNvSpPr>
          <p:nvPr>
            <p:ph type="sldNum" sz="quarter" idx="11"/>
          </p:nvPr>
        </p:nvSpPr>
        <p:spPr>
          <a:noFill/>
        </p:spPr>
        <p:txBody>
          <a:bodyPr/>
          <a:lstStyle/>
          <a:p>
            <a:fld id="{0E104A37-7C3A-42C6-BAD3-4DF46EC3557C}" type="slidenum">
              <a:rPr lang="en-US" smtClean="0"/>
              <a:pPr/>
              <a:t>45</a:t>
            </a:fld>
            <a:endParaRPr lang="en-US" smtClean="0"/>
          </a:p>
        </p:txBody>
      </p:sp>
      <p:grpSp>
        <p:nvGrpSpPr>
          <p:cNvPr id="48131" name="Group 215"/>
          <p:cNvGrpSpPr>
            <a:grpSpLocks/>
          </p:cNvGrpSpPr>
          <p:nvPr/>
        </p:nvGrpSpPr>
        <p:grpSpPr bwMode="auto">
          <a:xfrm>
            <a:off x="539750" y="1371600"/>
            <a:ext cx="8064500" cy="2654300"/>
            <a:chOff x="340" y="210"/>
            <a:chExt cx="5080" cy="2326"/>
          </a:xfrm>
        </p:grpSpPr>
        <p:pic>
          <p:nvPicPr>
            <p:cNvPr id="48150" name="Picture 72" descr="milk"/>
            <p:cNvPicPr>
              <a:picLocks noChangeAspect="1" noChangeArrowheads="1"/>
            </p:cNvPicPr>
            <p:nvPr/>
          </p:nvPicPr>
          <p:blipFill>
            <a:blip r:embed="rId3" cstate="print"/>
            <a:srcRect l="7916" t="4904" r="7646"/>
            <a:stretch>
              <a:fillRect/>
            </a:stretch>
          </p:blipFill>
          <p:spPr bwMode="auto">
            <a:xfrm>
              <a:off x="340" y="323"/>
              <a:ext cx="1248" cy="2191"/>
            </a:xfrm>
            <a:prstGeom prst="rect">
              <a:avLst/>
            </a:prstGeom>
            <a:noFill/>
            <a:ln w="9525">
              <a:noFill/>
              <a:miter lim="800000"/>
              <a:headEnd/>
              <a:tailEnd/>
            </a:ln>
          </p:spPr>
        </p:pic>
        <p:pic>
          <p:nvPicPr>
            <p:cNvPr id="48151" name="Picture 74" descr="milk"/>
            <p:cNvPicPr>
              <a:picLocks noChangeAspect="1" noChangeArrowheads="1"/>
            </p:cNvPicPr>
            <p:nvPr/>
          </p:nvPicPr>
          <p:blipFill>
            <a:blip r:embed="rId3" cstate="print"/>
            <a:srcRect l="7916" r="7646"/>
            <a:stretch>
              <a:fillRect/>
            </a:stretch>
          </p:blipFill>
          <p:spPr bwMode="auto">
            <a:xfrm>
              <a:off x="1632" y="210"/>
              <a:ext cx="1248" cy="2304"/>
            </a:xfrm>
            <a:prstGeom prst="rect">
              <a:avLst/>
            </a:prstGeom>
            <a:noFill/>
            <a:ln w="9525">
              <a:noFill/>
              <a:miter lim="800000"/>
              <a:headEnd/>
              <a:tailEnd/>
            </a:ln>
          </p:spPr>
        </p:pic>
        <p:pic>
          <p:nvPicPr>
            <p:cNvPr id="48152" name="Picture 77" descr="milk"/>
            <p:cNvPicPr>
              <a:picLocks noChangeAspect="1" noChangeArrowheads="1"/>
            </p:cNvPicPr>
            <p:nvPr/>
          </p:nvPicPr>
          <p:blipFill>
            <a:blip r:embed="rId3" cstate="print"/>
            <a:srcRect l="7916" r="7646"/>
            <a:stretch>
              <a:fillRect/>
            </a:stretch>
          </p:blipFill>
          <p:spPr bwMode="auto">
            <a:xfrm>
              <a:off x="2902" y="232"/>
              <a:ext cx="1248" cy="2304"/>
            </a:xfrm>
            <a:prstGeom prst="rect">
              <a:avLst/>
            </a:prstGeom>
            <a:noFill/>
            <a:ln w="9525">
              <a:noFill/>
              <a:miter lim="800000"/>
              <a:headEnd/>
              <a:tailEnd/>
            </a:ln>
          </p:spPr>
        </p:pic>
        <p:pic>
          <p:nvPicPr>
            <p:cNvPr id="48153" name="Picture 78" descr="milk"/>
            <p:cNvPicPr>
              <a:picLocks noChangeAspect="1" noChangeArrowheads="1"/>
            </p:cNvPicPr>
            <p:nvPr/>
          </p:nvPicPr>
          <p:blipFill>
            <a:blip r:embed="rId3" cstate="print"/>
            <a:srcRect l="7916" t="3949" r="7646"/>
            <a:stretch>
              <a:fillRect/>
            </a:stretch>
          </p:blipFill>
          <p:spPr bwMode="auto">
            <a:xfrm>
              <a:off x="4172" y="323"/>
              <a:ext cx="1248" cy="2213"/>
            </a:xfrm>
            <a:prstGeom prst="rect">
              <a:avLst/>
            </a:prstGeom>
            <a:noFill/>
            <a:ln w="9525">
              <a:noFill/>
              <a:miter lim="800000"/>
              <a:headEnd/>
              <a:tailEnd/>
            </a:ln>
          </p:spPr>
        </p:pic>
      </p:grpSp>
      <p:graphicFrame>
        <p:nvGraphicFramePr>
          <p:cNvPr id="400421" name="Group 37"/>
          <p:cNvGraphicFramePr>
            <a:graphicFrameLocks noGrp="1"/>
          </p:cNvGraphicFramePr>
          <p:nvPr>
            <p:ph idx="1"/>
          </p:nvPr>
        </p:nvGraphicFramePr>
        <p:xfrm>
          <a:off x="533400" y="2214563"/>
          <a:ext cx="8153400" cy="4338637"/>
        </p:xfrm>
        <a:graphic>
          <a:graphicData uri="http://schemas.openxmlformats.org/drawingml/2006/table">
            <a:tbl>
              <a:tblPr/>
              <a:tblGrid>
                <a:gridCol w="2038350"/>
                <a:gridCol w="2039938"/>
                <a:gridCol w="2036762"/>
                <a:gridCol w="2038350"/>
              </a:tblGrid>
              <a:tr h="1808427">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Arial"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a:txBody>
                  <a:tcPr marT="45727" marB="45727"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en-US" sz="2800" b="1" i="0" u="none" strike="noStrike" cap="none" normalizeH="0" baseline="0" smtClean="0">
                        <a:ln>
                          <a:noFill/>
                        </a:ln>
                        <a:solidFill>
                          <a:schemeClr val="tx1"/>
                        </a:solidFill>
                        <a:effectLst/>
                        <a:latin typeface="Arial" charset="0"/>
                      </a:endParaRPr>
                    </a:p>
                  </a:txBody>
                  <a:tcPr marT="45727" marB="45727" horzOverflow="overflow">
                    <a:lnL>
                      <a:noFill/>
                    </a:lnL>
                    <a:lnR>
                      <a:noFill/>
                    </a:lnR>
                    <a:lnT>
                      <a:noFill/>
                    </a:lnT>
                    <a:lnB>
                      <a:noFill/>
                    </a:lnB>
                    <a:lnTlToBr>
                      <a:noFill/>
                    </a:lnTlToBr>
                    <a:lnBlToTr>
                      <a:noFill/>
                    </a:lnBlToTr>
                    <a:noFill/>
                  </a:tcPr>
                </a:tc>
              </a:tr>
              <a:tr h="579205">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cs typeface="Arial" pitchFamily="34" charset="0"/>
                        </a:rPr>
                        <a:t>Whole</a:t>
                      </a: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cs typeface="Arial" pitchFamily="34" charset="0"/>
                        </a:rPr>
                        <a:t>2%</a:t>
                      </a: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smtClean="0">
                          <a:ln>
                            <a:noFill/>
                          </a:ln>
                          <a:solidFill>
                            <a:srgbClr val="FF0000"/>
                          </a:solidFill>
                          <a:effectLst/>
                          <a:latin typeface="Arial" pitchFamily="34" charset="0"/>
                          <a:cs typeface="Arial" pitchFamily="34" charset="0"/>
                        </a:rPr>
                        <a:t>1%</a:t>
                      </a: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cs typeface="Arial" pitchFamily="34" charset="0"/>
                        </a:rPr>
                        <a:t>Fat-free</a:t>
                      </a:r>
                    </a:p>
                  </a:txBody>
                  <a:tcPr marT="45727" marB="45727" horzOverflow="overflow">
                    <a:lnL>
                      <a:noFill/>
                    </a:lnL>
                    <a:lnR>
                      <a:noFill/>
                    </a:lnR>
                    <a:lnT>
                      <a:noFill/>
                    </a:lnT>
                    <a:lnB>
                      <a:noFill/>
                    </a:lnB>
                    <a:lnTlToBr>
                      <a:noFill/>
                    </a:lnTlToBr>
                    <a:lnBlToTr>
                      <a:noFill/>
                    </a:lnBlToTr>
                    <a:noFill/>
                  </a:tcPr>
                </a:tc>
              </a:tr>
              <a:tr h="1005987">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mn-lt"/>
                        </a:rPr>
                        <a:t>165 </a:t>
                      </a:r>
                      <a:r>
                        <a:rPr kumimoji="0" lang="en-US" sz="2800" b="1" i="0" u="none" strike="noStrike" cap="none" normalizeH="0" baseline="0" dirty="0" smtClean="0">
                          <a:ln>
                            <a:noFill/>
                          </a:ln>
                          <a:solidFill>
                            <a:schemeClr val="tx1"/>
                          </a:solidFill>
                          <a:effectLst/>
                          <a:latin typeface="Arial" pitchFamily="34" charset="0"/>
                          <a:cs typeface="Arial" pitchFamily="34" charset="0"/>
                        </a:rPr>
                        <a:t>calories</a:t>
                      </a: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125 </a:t>
                      </a:r>
                      <a:br>
                        <a:rPr kumimoji="0" lang="en-US" sz="3200" b="1" i="0" u="none" strike="noStrike" cap="none" normalizeH="0" baseline="0" dirty="0" smtClean="0">
                          <a:ln>
                            <a:noFill/>
                          </a:ln>
                          <a:solidFill>
                            <a:schemeClr val="tx1"/>
                          </a:solidFill>
                          <a:effectLst/>
                          <a:latin typeface="Arial" pitchFamily="34" charset="0"/>
                          <a:cs typeface="Arial" pitchFamily="34" charset="0"/>
                        </a:rPr>
                      </a:br>
                      <a:r>
                        <a:rPr kumimoji="0" lang="en-US" sz="2800" b="1" i="0" u="none" strike="noStrike" cap="none" normalizeH="0" baseline="0" dirty="0" smtClean="0">
                          <a:ln>
                            <a:noFill/>
                          </a:ln>
                          <a:solidFill>
                            <a:schemeClr val="tx1"/>
                          </a:solidFill>
                          <a:effectLst/>
                          <a:latin typeface="Arial" pitchFamily="34" charset="0"/>
                          <a:cs typeface="Arial" pitchFamily="34" charset="0"/>
                        </a:rPr>
                        <a:t>calories</a:t>
                      </a: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chemeClr val="tx1"/>
                          </a:solidFill>
                          <a:effectLst/>
                          <a:latin typeface="Arial" pitchFamily="34" charset="0"/>
                          <a:cs typeface="Arial" pitchFamily="34" charset="0"/>
                        </a:rPr>
                        <a:t>100</a:t>
                      </a:r>
                      <a:br>
                        <a:rPr kumimoji="0" lang="en-US" sz="3200" b="1" i="0" u="none" strike="noStrike" cap="none" normalizeH="0" baseline="0" dirty="0" smtClean="0">
                          <a:ln>
                            <a:noFill/>
                          </a:ln>
                          <a:solidFill>
                            <a:schemeClr val="tx1"/>
                          </a:solidFill>
                          <a:effectLst/>
                          <a:latin typeface="Arial" pitchFamily="34" charset="0"/>
                          <a:cs typeface="Arial" pitchFamily="34" charset="0"/>
                        </a:rPr>
                      </a:br>
                      <a:r>
                        <a:rPr kumimoji="0" lang="en-US" sz="2800" b="1" i="0" u="none" strike="noStrike" cap="none" normalizeH="0" baseline="0" dirty="0" smtClean="0">
                          <a:ln>
                            <a:noFill/>
                          </a:ln>
                          <a:solidFill>
                            <a:schemeClr val="tx1"/>
                          </a:solidFill>
                          <a:effectLst/>
                          <a:latin typeface="Arial" pitchFamily="34" charset="0"/>
                          <a:cs typeface="Arial" pitchFamily="34" charset="0"/>
                        </a:rPr>
                        <a:t>calories</a:t>
                      </a: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smtClean="0">
                          <a:ln>
                            <a:noFill/>
                          </a:ln>
                          <a:solidFill>
                            <a:schemeClr val="tx1"/>
                          </a:solidFill>
                          <a:effectLst/>
                          <a:latin typeface="Arial" pitchFamily="34" charset="0"/>
                          <a:cs typeface="Arial" pitchFamily="34" charset="0"/>
                        </a:rPr>
                        <a:t>85</a:t>
                      </a:r>
                      <a:br>
                        <a:rPr kumimoji="0" lang="en-US" sz="3200" b="1" i="0" u="none" strike="noStrike" cap="none" normalizeH="0" baseline="0" smtClean="0">
                          <a:ln>
                            <a:noFill/>
                          </a:ln>
                          <a:solidFill>
                            <a:schemeClr val="tx1"/>
                          </a:solidFill>
                          <a:effectLst/>
                          <a:latin typeface="Arial" pitchFamily="34" charset="0"/>
                          <a:cs typeface="Arial" pitchFamily="34" charset="0"/>
                        </a:rPr>
                      </a:br>
                      <a:r>
                        <a:rPr kumimoji="0" lang="en-US" sz="2800" b="1" i="0" u="none" strike="noStrike" cap="none" normalizeH="0" baseline="0" smtClean="0">
                          <a:ln>
                            <a:noFill/>
                          </a:ln>
                          <a:solidFill>
                            <a:schemeClr val="tx1"/>
                          </a:solidFill>
                          <a:effectLst/>
                          <a:latin typeface="Arial" pitchFamily="34" charset="0"/>
                          <a:cs typeface="Arial" pitchFamily="34" charset="0"/>
                        </a:rPr>
                        <a:t>calories</a:t>
                      </a:r>
                    </a:p>
                  </a:txBody>
                  <a:tcPr marT="45727" marB="45727" horzOverflow="overflow">
                    <a:lnL>
                      <a:noFill/>
                    </a:lnL>
                    <a:lnR>
                      <a:noFill/>
                    </a:lnR>
                    <a:lnT>
                      <a:noFill/>
                    </a:lnT>
                    <a:lnB>
                      <a:noFill/>
                    </a:lnB>
                    <a:lnTlToBr>
                      <a:noFill/>
                    </a:lnTlToBr>
                    <a:lnBlToTr>
                      <a:noFill/>
                    </a:lnBlToTr>
                    <a:noFill/>
                  </a:tcPr>
                </a:tc>
              </a:tr>
              <a:tr h="945018">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2800" b="1" i="0" u="none" strike="noStrike" cap="none" normalizeH="0" baseline="0" dirty="0" smtClean="0">
                          <a:ln>
                            <a:noFill/>
                          </a:ln>
                          <a:solidFill>
                            <a:srgbClr val="FF0000"/>
                          </a:solidFill>
                          <a:effectLst/>
                          <a:latin typeface="Arial" pitchFamily="34" charset="0"/>
                          <a:cs typeface="Arial" pitchFamily="34" charset="0"/>
                        </a:rPr>
                        <a:t>Calories</a:t>
                      </a:r>
                      <a:r>
                        <a:rPr kumimoji="0" lang="en-US" sz="2800" b="1" i="0" u="none" strike="noStrike" cap="none" normalizeH="0" baseline="0" dirty="0" smtClean="0">
                          <a:ln>
                            <a:noFill/>
                          </a:ln>
                          <a:solidFill>
                            <a:srgbClr val="FF0000"/>
                          </a:solidFill>
                          <a:effectLst/>
                          <a:latin typeface="+mn-lt"/>
                        </a:rPr>
                        <a:t> saved</a:t>
                      </a: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cs typeface="Arial" pitchFamily="34" charset="0"/>
                        </a:rPr>
                        <a:t>40</a:t>
                      </a: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cs typeface="Arial" pitchFamily="34" charset="0"/>
                        </a:rPr>
                        <a:t>65</a:t>
                      </a:r>
                    </a:p>
                  </a:txBody>
                  <a:tcPr marT="45727" marB="45727" horzOverflow="overflow">
                    <a:lnL>
                      <a:noFill/>
                    </a:lnL>
                    <a:lnR>
                      <a:noFill/>
                    </a:lnR>
                    <a:lnT>
                      <a:noFill/>
                    </a:lnT>
                    <a:lnB>
                      <a:noFill/>
                    </a:lnB>
                    <a:lnTlToBr>
                      <a:noFill/>
                    </a:lnTlToBr>
                    <a:lnBlToTr>
                      <a:noFill/>
                    </a:lnBlToTr>
                    <a:noFill/>
                  </a:tcPr>
                </a:tc>
                <a:tc>
                  <a:txBody>
                    <a:bodyPr/>
                    <a:lstStyle/>
                    <a:p>
                      <a:pPr marL="0" marR="0" lvl="0" indent="0" algn="ctr" defTabSz="914400" rtl="0" eaLnBrk="1" fontAlgn="base" latinLnBrk="0" hangingPunct="1">
                        <a:lnSpc>
                          <a:spcPct val="100000"/>
                        </a:lnSpc>
                        <a:spcBef>
                          <a:spcPct val="50000"/>
                        </a:spcBef>
                        <a:spcAft>
                          <a:spcPct val="0"/>
                        </a:spcAft>
                        <a:buClrTx/>
                        <a:buSzTx/>
                        <a:buFontTx/>
                        <a:buNone/>
                        <a:tabLst/>
                      </a:pPr>
                      <a:r>
                        <a:rPr kumimoji="0" lang="en-US" sz="3200" b="1" i="0" u="none" strike="noStrike" cap="none" normalizeH="0" baseline="0" dirty="0" smtClean="0">
                          <a:ln>
                            <a:noFill/>
                          </a:ln>
                          <a:solidFill>
                            <a:srgbClr val="FF0000"/>
                          </a:solidFill>
                          <a:effectLst/>
                          <a:latin typeface="Arial" pitchFamily="34" charset="0"/>
                          <a:cs typeface="Arial" pitchFamily="34" charset="0"/>
                        </a:rPr>
                        <a:t>80</a:t>
                      </a:r>
                    </a:p>
                  </a:txBody>
                  <a:tcPr marT="45727" marB="45727" horzOverflow="overflow">
                    <a:lnL>
                      <a:noFill/>
                    </a:lnL>
                    <a:lnR>
                      <a:noFill/>
                    </a:lnR>
                    <a:lnT>
                      <a:noFill/>
                    </a:lnT>
                    <a:lnB>
                      <a:noFill/>
                    </a:lnB>
                    <a:lnTlToBr>
                      <a:noFill/>
                    </a:lnTlToBr>
                    <a:lnBlToTr>
                      <a:noFill/>
                    </a:lnBlToTr>
                    <a:noFill/>
                  </a:tcPr>
                </a:tc>
              </a:tr>
            </a:tbl>
          </a:graphicData>
        </a:graphic>
      </p:graphicFrame>
      <p:sp>
        <p:nvSpPr>
          <p:cNvPr id="48149" name="Rectangle 27"/>
          <p:cNvSpPr>
            <a:spLocks noGrp="1" noChangeArrowheads="1"/>
          </p:cNvSpPr>
          <p:nvPr>
            <p:ph type="title"/>
          </p:nvPr>
        </p:nvSpPr>
        <p:spPr/>
        <p:txBody>
          <a:bodyPr/>
          <a:lstStyle/>
          <a:p>
            <a:pPr eaLnBrk="1" hangingPunct="1"/>
            <a:r>
              <a:rPr lang="en-US" sz="4000" smtClean="0"/>
              <a:t>Switching to fat-free or low-fat (1%) milk makes a difference!</a:t>
            </a:r>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2"/>
          <p:cNvSpPr>
            <a:spLocks noGrp="1"/>
          </p:cNvSpPr>
          <p:nvPr>
            <p:ph type="sldNum" sz="quarter" idx="11"/>
          </p:nvPr>
        </p:nvSpPr>
        <p:spPr>
          <a:noFill/>
        </p:spPr>
        <p:txBody>
          <a:bodyPr/>
          <a:lstStyle/>
          <a:p>
            <a:fld id="{D095FEEA-128C-422D-91B2-AF161786E092}" type="slidenum">
              <a:rPr lang="en-US" smtClean="0"/>
              <a:pPr/>
              <a:t>46</a:t>
            </a:fld>
            <a:endParaRPr lang="en-US" smtClean="0"/>
          </a:p>
        </p:txBody>
      </p:sp>
      <p:sp>
        <p:nvSpPr>
          <p:cNvPr id="55299" name="AutoShape 2"/>
          <p:cNvSpPr>
            <a:spLocks noChangeArrowheads="1"/>
          </p:cNvSpPr>
          <p:nvPr/>
        </p:nvSpPr>
        <p:spPr bwMode="auto">
          <a:xfrm>
            <a:off x="0" y="0"/>
            <a:ext cx="9144000" cy="1493838"/>
          </a:xfrm>
          <a:prstGeom prst="rect">
            <a:avLst/>
          </a:prstGeom>
          <a:solidFill>
            <a:schemeClr val="tx1"/>
          </a:solidFill>
          <a:ln w="9525">
            <a:noFill/>
            <a:miter lim="800000"/>
            <a:headEnd/>
            <a:tailEnd/>
          </a:ln>
        </p:spPr>
        <p:txBody>
          <a:bodyPr>
            <a:spAutoFit/>
          </a:bodyPr>
          <a:lstStyle/>
          <a:p>
            <a:pPr>
              <a:buSzPct val="115000"/>
              <a:defRPr/>
            </a:pPr>
            <a:r>
              <a:rPr lang="en-US" sz="4800" dirty="0">
                <a:latin typeface="+mj-lt"/>
              </a:rPr>
              <a:t>Can you guess:</a:t>
            </a:r>
            <a:r>
              <a:rPr lang="en-US" sz="4400" dirty="0">
                <a:solidFill>
                  <a:schemeClr val="bg1"/>
                </a:solidFill>
                <a:latin typeface="+mj-lt"/>
              </a:rPr>
              <a:t> Which is </a:t>
            </a:r>
            <a:br>
              <a:rPr lang="en-US" sz="4400" dirty="0">
                <a:solidFill>
                  <a:schemeClr val="bg1"/>
                </a:solidFill>
                <a:latin typeface="+mj-lt"/>
              </a:rPr>
            </a:br>
            <a:r>
              <a:rPr lang="en-US" sz="4400" dirty="0">
                <a:solidFill>
                  <a:schemeClr val="bg1"/>
                </a:solidFill>
                <a:latin typeface="+mj-lt"/>
              </a:rPr>
              <a:t>more nutrient-dense?</a:t>
            </a:r>
          </a:p>
        </p:txBody>
      </p:sp>
      <p:sp>
        <p:nvSpPr>
          <p:cNvPr id="49156" name="AutoShape 3"/>
          <p:cNvSpPr>
            <a:spLocks noChangeArrowheads="1"/>
          </p:cNvSpPr>
          <p:nvPr/>
        </p:nvSpPr>
        <p:spPr bwMode="auto">
          <a:xfrm>
            <a:off x="495300" y="2590800"/>
            <a:ext cx="8153400" cy="2593975"/>
          </a:xfrm>
          <a:prstGeom prst="rect">
            <a:avLst/>
          </a:prstGeom>
          <a:noFill/>
          <a:ln w="9525">
            <a:noFill/>
            <a:miter lim="800000"/>
            <a:headEnd/>
            <a:tailEnd/>
          </a:ln>
        </p:spPr>
        <p:txBody>
          <a:bodyPr>
            <a:spAutoFit/>
          </a:bodyPr>
          <a:lstStyle/>
          <a:p>
            <a:pPr marL="609600" indent="-609600" algn="l">
              <a:spcBef>
                <a:spcPct val="50000"/>
              </a:spcBef>
              <a:spcAft>
                <a:spcPts val="1200"/>
              </a:spcAft>
            </a:pPr>
            <a:r>
              <a:rPr lang="en-US">
                <a:solidFill>
                  <a:schemeClr val="tx1"/>
                </a:solidFill>
                <a:cs typeface="Arial" charset="0"/>
              </a:rPr>
              <a:t>A. Fat-free and low fat (1%) milk</a:t>
            </a:r>
          </a:p>
          <a:p>
            <a:pPr marL="609600" indent="-609600" algn="l">
              <a:spcBef>
                <a:spcPct val="50000"/>
              </a:spcBef>
              <a:spcAft>
                <a:spcPts val="1200"/>
              </a:spcAft>
            </a:pPr>
            <a:r>
              <a:rPr lang="en-US">
                <a:solidFill>
                  <a:schemeClr val="tx1"/>
                </a:solidFill>
                <a:cs typeface="Arial" charset="0"/>
              </a:rPr>
              <a:t>B. Whole milk</a:t>
            </a:r>
          </a:p>
          <a:p>
            <a:pPr marL="609600" indent="-609600" algn="l">
              <a:spcBef>
                <a:spcPct val="50000"/>
              </a:spcBef>
              <a:spcAft>
                <a:spcPts val="1200"/>
              </a:spcAft>
            </a:pPr>
            <a:r>
              <a:rPr lang="en-US">
                <a:solidFill>
                  <a:schemeClr val="tx1"/>
                </a:solidFill>
                <a:cs typeface="Arial" charset="0"/>
              </a:rPr>
              <a:t>C. They are equally nutrient-dense</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p:cNvSpPr>
            <a:spLocks noGrp="1"/>
          </p:cNvSpPr>
          <p:nvPr>
            <p:ph type="sldNum" sz="quarter" idx="11"/>
          </p:nvPr>
        </p:nvSpPr>
        <p:spPr>
          <a:noFill/>
        </p:spPr>
        <p:txBody>
          <a:bodyPr/>
          <a:lstStyle/>
          <a:p>
            <a:fld id="{9811A2DB-1733-4C6A-8196-12C22408B804}" type="slidenum">
              <a:rPr lang="en-US" smtClean="0"/>
              <a:pPr/>
              <a:t>47</a:t>
            </a:fld>
            <a:endParaRPr lang="en-US" smtClean="0"/>
          </a:p>
        </p:txBody>
      </p:sp>
      <p:sp>
        <p:nvSpPr>
          <p:cNvPr id="56323" name="AutoShape 2"/>
          <p:cNvSpPr>
            <a:spLocks noChangeArrowheads="1"/>
          </p:cNvSpPr>
          <p:nvPr/>
        </p:nvSpPr>
        <p:spPr bwMode="auto">
          <a:xfrm>
            <a:off x="0" y="0"/>
            <a:ext cx="9144000" cy="1493838"/>
          </a:xfrm>
          <a:prstGeom prst="rect">
            <a:avLst/>
          </a:prstGeom>
          <a:solidFill>
            <a:schemeClr val="tx1"/>
          </a:solidFill>
          <a:ln w="9525">
            <a:noFill/>
            <a:miter lim="800000"/>
            <a:headEnd/>
            <a:tailEnd/>
          </a:ln>
        </p:spPr>
        <p:txBody>
          <a:bodyPr>
            <a:spAutoFit/>
          </a:bodyPr>
          <a:lstStyle/>
          <a:p>
            <a:pPr>
              <a:buSzPct val="115000"/>
              <a:defRPr/>
            </a:pPr>
            <a:r>
              <a:rPr lang="en-US" sz="4800" dirty="0">
                <a:latin typeface="+mj-lt"/>
              </a:rPr>
              <a:t>Can you guess:</a:t>
            </a:r>
            <a:r>
              <a:rPr lang="en-US" sz="4400" dirty="0">
                <a:solidFill>
                  <a:schemeClr val="bg1"/>
                </a:solidFill>
                <a:latin typeface="+mj-lt"/>
              </a:rPr>
              <a:t> Which is </a:t>
            </a:r>
            <a:br>
              <a:rPr lang="en-US" sz="4400" dirty="0">
                <a:solidFill>
                  <a:schemeClr val="bg1"/>
                </a:solidFill>
                <a:latin typeface="+mj-lt"/>
              </a:rPr>
            </a:br>
            <a:r>
              <a:rPr lang="en-US" sz="4400" dirty="0">
                <a:solidFill>
                  <a:schemeClr val="bg1"/>
                </a:solidFill>
                <a:latin typeface="+mj-lt"/>
              </a:rPr>
              <a:t>more nutrient-dense?</a:t>
            </a:r>
          </a:p>
        </p:txBody>
      </p:sp>
      <p:sp>
        <p:nvSpPr>
          <p:cNvPr id="50180" name="AutoShape 3"/>
          <p:cNvSpPr>
            <a:spLocks noChangeArrowheads="1"/>
          </p:cNvSpPr>
          <p:nvPr/>
        </p:nvSpPr>
        <p:spPr bwMode="auto">
          <a:xfrm>
            <a:off x="495300" y="2590800"/>
            <a:ext cx="8153400" cy="2593975"/>
          </a:xfrm>
          <a:prstGeom prst="rect">
            <a:avLst/>
          </a:prstGeom>
          <a:noFill/>
          <a:ln w="9525">
            <a:noFill/>
            <a:miter lim="800000"/>
            <a:headEnd/>
            <a:tailEnd/>
          </a:ln>
        </p:spPr>
        <p:txBody>
          <a:bodyPr>
            <a:spAutoFit/>
          </a:bodyPr>
          <a:lstStyle/>
          <a:p>
            <a:pPr marL="609600" indent="-609600" algn="l">
              <a:spcBef>
                <a:spcPct val="50000"/>
              </a:spcBef>
              <a:spcAft>
                <a:spcPts val="1200"/>
              </a:spcAft>
            </a:pPr>
            <a:r>
              <a:rPr lang="en-US" u="sng">
                <a:cs typeface="Arial" charset="0"/>
              </a:rPr>
              <a:t>A. Fat-free and low fat (1%) milk</a:t>
            </a:r>
          </a:p>
          <a:p>
            <a:pPr marL="609600" indent="-609600" algn="l">
              <a:spcBef>
                <a:spcPct val="50000"/>
              </a:spcBef>
              <a:spcAft>
                <a:spcPts val="1200"/>
              </a:spcAft>
            </a:pPr>
            <a:r>
              <a:rPr lang="en-US">
                <a:solidFill>
                  <a:schemeClr val="tx1"/>
                </a:solidFill>
                <a:cs typeface="Arial" charset="0"/>
              </a:rPr>
              <a:t>B. Whole milk</a:t>
            </a:r>
          </a:p>
          <a:p>
            <a:pPr marL="609600" indent="-609600" algn="l">
              <a:spcBef>
                <a:spcPct val="50000"/>
              </a:spcBef>
              <a:spcAft>
                <a:spcPts val="1200"/>
              </a:spcAft>
            </a:pPr>
            <a:r>
              <a:rPr lang="en-US">
                <a:solidFill>
                  <a:schemeClr val="tx1"/>
                </a:solidFill>
                <a:cs typeface="Arial" charset="0"/>
              </a:rPr>
              <a:t>C. They are equally nutrient-dense</a:t>
            </a:r>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5"/>
          <p:cNvSpPr>
            <a:spLocks noGrp="1"/>
          </p:cNvSpPr>
          <p:nvPr>
            <p:ph type="sldNum" sz="quarter" idx="11"/>
          </p:nvPr>
        </p:nvSpPr>
        <p:spPr>
          <a:noFill/>
        </p:spPr>
        <p:txBody>
          <a:bodyPr/>
          <a:lstStyle/>
          <a:p>
            <a:fld id="{9496B7F2-5E40-4DB0-AC80-1CD1F2370CB0}" type="slidenum">
              <a:rPr lang="en-US" smtClean="0"/>
              <a:pPr/>
              <a:t>48</a:t>
            </a:fld>
            <a:endParaRPr lang="en-US" smtClean="0"/>
          </a:p>
        </p:txBody>
      </p:sp>
      <p:sp>
        <p:nvSpPr>
          <p:cNvPr id="51203" name="AutoShape 2"/>
          <p:cNvSpPr>
            <a:spLocks noGrp="1" noChangeArrowheads="1"/>
          </p:cNvSpPr>
          <p:nvPr>
            <p:ph type="title"/>
          </p:nvPr>
        </p:nvSpPr>
        <p:spPr>
          <a:xfrm>
            <a:off x="0" y="0"/>
            <a:ext cx="9144000" cy="990600"/>
          </a:xfrm>
        </p:spPr>
        <p:txBody>
          <a:bodyPr anchor="t"/>
          <a:lstStyle/>
          <a:p>
            <a:pPr eaLnBrk="1" hangingPunct="1"/>
            <a:r>
              <a:rPr lang="en-US" sz="5400" smtClean="0"/>
              <a:t>Choose MyPlate “Menu”</a:t>
            </a:r>
          </a:p>
        </p:txBody>
      </p:sp>
      <p:pic>
        <p:nvPicPr>
          <p:cNvPr id="51204" name="Picture 4" descr="myplate_green"/>
          <p:cNvPicPr>
            <a:picLocks noChangeAspect="1" noChangeArrowheads="1"/>
          </p:cNvPicPr>
          <p:nvPr/>
        </p:nvPicPr>
        <p:blipFill>
          <a:blip r:embed="rId3" cstate="print"/>
          <a:srcRect/>
          <a:stretch>
            <a:fillRect/>
          </a:stretch>
        </p:blipFill>
        <p:spPr bwMode="auto">
          <a:xfrm>
            <a:off x="4649788" y="1981200"/>
            <a:ext cx="4418012" cy="4014788"/>
          </a:xfrm>
          <a:prstGeom prst="rect">
            <a:avLst/>
          </a:prstGeom>
          <a:noFill/>
          <a:ln w="9525">
            <a:noFill/>
            <a:miter lim="800000"/>
            <a:headEnd/>
            <a:tailEnd/>
          </a:ln>
        </p:spPr>
      </p:pic>
      <p:sp>
        <p:nvSpPr>
          <p:cNvPr id="51205" name="Rectangle 5"/>
          <p:cNvSpPr>
            <a:spLocks noGrp="1" noChangeArrowheads="1"/>
          </p:cNvSpPr>
          <p:nvPr>
            <p:ph type="body" sz="half" idx="1"/>
          </p:nvPr>
        </p:nvSpPr>
        <p:spPr>
          <a:xfrm>
            <a:off x="0" y="1447800"/>
            <a:ext cx="5105400" cy="2743200"/>
          </a:xfrm>
          <a:noFill/>
        </p:spPr>
        <p:txBody>
          <a:bodyPr/>
          <a:lstStyle/>
          <a:p>
            <a:pPr marL="533400" indent="-533400" eaLnBrk="1" hangingPunct="1">
              <a:buFontTx/>
              <a:buNone/>
            </a:pPr>
            <a:r>
              <a:rPr lang="en-US" sz="3600" smtClean="0">
                <a:solidFill>
                  <a:srgbClr val="FF0000"/>
                </a:solidFill>
                <a:cs typeface="Arial" charset="0"/>
              </a:rPr>
              <a:t>   </a:t>
            </a:r>
            <a:r>
              <a:rPr lang="en-US" sz="4000" smtClean="0">
                <a:solidFill>
                  <a:srgbClr val="FF0000"/>
                </a:solidFill>
                <a:cs typeface="Arial" charset="0"/>
              </a:rPr>
              <a:t>Foods to reduce</a:t>
            </a:r>
            <a:endParaRPr lang="en-US" sz="3600" smtClean="0">
              <a:solidFill>
                <a:srgbClr val="FF0000"/>
              </a:solidFill>
              <a:cs typeface="Arial" charset="0"/>
            </a:endParaRPr>
          </a:p>
          <a:p>
            <a:pPr marL="1143000" lvl="1" indent="-400050" eaLnBrk="1" hangingPunct="1">
              <a:spcBef>
                <a:spcPct val="50000"/>
              </a:spcBef>
            </a:pPr>
            <a:r>
              <a:rPr lang="en-US" sz="2800" smtClean="0">
                <a:cs typeface="Arial" charset="0"/>
              </a:rPr>
              <a:t>Compare sodium </a:t>
            </a:r>
            <a:br>
              <a:rPr lang="en-US" sz="2800" smtClean="0">
                <a:cs typeface="Arial" charset="0"/>
              </a:rPr>
            </a:br>
            <a:r>
              <a:rPr lang="en-US" sz="2800" smtClean="0">
                <a:cs typeface="Arial" charset="0"/>
              </a:rPr>
              <a:t>in foods like soup, bread, and frozen</a:t>
            </a:r>
            <a:br>
              <a:rPr lang="en-US" sz="2800" smtClean="0">
                <a:cs typeface="Arial" charset="0"/>
              </a:rPr>
            </a:br>
            <a:r>
              <a:rPr lang="en-US" sz="2800" smtClean="0">
                <a:cs typeface="Arial" charset="0"/>
              </a:rPr>
              <a:t> meals ― and </a:t>
            </a:r>
            <a:br>
              <a:rPr lang="en-US" sz="2800" smtClean="0">
                <a:cs typeface="Arial" charset="0"/>
              </a:rPr>
            </a:br>
            <a:r>
              <a:rPr lang="en-US" sz="2800" smtClean="0">
                <a:cs typeface="Arial" charset="0"/>
              </a:rPr>
              <a:t>choose the foods </a:t>
            </a:r>
            <a:br>
              <a:rPr lang="en-US" sz="2800" smtClean="0">
                <a:cs typeface="Arial" charset="0"/>
              </a:rPr>
            </a:br>
            <a:r>
              <a:rPr lang="en-US" sz="2800" smtClean="0">
                <a:cs typeface="Arial" charset="0"/>
              </a:rPr>
              <a:t>with lower numbers</a:t>
            </a:r>
          </a:p>
          <a:p>
            <a:pPr marL="1143000" lvl="1" indent="-400050" eaLnBrk="1" hangingPunct="1">
              <a:spcBef>
                <a:spcPct val="50000"/>
              </a:spcBef>
            </a:pPr>
            <a:r>
              <a:rPr lang="en-US" sz="2800" smtClean="0">
                <a:cs typeface="Arial" charset="0"/>
              </a:rPr>
              <a:t>Drink water instead </a:t>
            </a:r>
            <a:br>
              <a:rPr lang="en-US" sz="2800" smtClean="0">
                <a:cs typeface="Arial" charset="0"/>
              </a:rPr>
            </a:br>
            <a:r>
              <a:rPr lang="en-US" sz="2800" smtClean="0">
                <a:cs typeface="Arial" charset="0"/>
              </a:rPr>
              <a:t>of sugary drinks </a:t>
            </a: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2"/>
          <p:cNvSpPr>
            <a:spLocks noGrp="1"/>
          </p:cNvSpPr>
          <p:nvPr>
            <p:ph type="sldNum" sz="quarter" idx="11"/>
          </p:nvPr>
        </p:nvSpPr>
        <p:spPr>
          <a:noFill/>
        </p:spPr>
        <p:txBody>
          <a:bodyPr/>
          <a:lstStyle/>
          <a:p>
            <a:fld id="{9E9424B7-7239-4D8F-B915-31A051094E74}" type="slidenum">
              <a:rPr lang="en-US" smtClean="0"/>
              <a:pPr/>
              <a:t>49</a:t>
            </a:fld>
            <a:endParaRPr lang="en-US" smtClean="0"/>
          </a:p>
        </p:txBody>
      </p:sp>
      <p:sp>
        <p:nvSpPr>
          <p:cNvPr id="52227" name="AutoShape 2"/>
          <p:cNvSpPr>
            <a:spLocks noGrp="1" noChangeArrowheads="1"/>
          </p:cNvSpPr>
          <p:nvPr>
            <p:ph type="ctrTitle" idx="4294967295"/>
          </p:nvPr>
        </p:nvSpPr>
        <p:spPr>
          <a:xfrm>
            <a:off x="0" y="0"/>
            <a:ext cx="9140825" cy="2133600"/>
          </a:xfrm>
        </p:spPr>
        <p:txBody>
          <a:bodyPr anchor="t"/>
          <a:lstStyle/>
          <a:p>
            <a:pPr eaLnBrk="1" hangingPunct="1">
              <a:buSzPct val="115000"/>
            </a:pPr>
            <a:r>
              <a:rPr lang="en-US" smtClean="0">
                <a:solidFill>
                  <a:srgbClr val="FF0000"/>
                </a:solidFill>
              </a:rPr>
              <a:t>Can</a:t>
            </a:r>
            <a:r>
              <a:rPr lang="en-US" smtClean="0"/>
              <a:t> </a:t>
            </a:r>
            <a:r>
              <a:rPr lang="en-US" smtClean="0">
                <a:solidFill>
                  <a:srgbClr val="FF0000"/>
                </a:solidFill>
              </a:rPr>
              <a:t>you guess: </a:t>
            </a:r>
            <a:r>
              <a:rPr lang="en-US" sz="4000" smtClean="0"/>
              <a:t>People ages </a:t>
            </a:r>
            <a:br>
              <a:rPr lang="en-US" sz="4000" smtClean="0"/>
            </a:br>
            <a:r>
              <a:rPr lang="en-US" sz="4000" smtClean="0"/>
              <a:t>2 and older should reduce daily sodium intake to less than …</a:t>
            </a:r>
          </a:p>
        </p:txBody>
      </p:sp>
      <p:sp>
        <p:nvSpPr>
          <p:cNvPr id="59396" name="AutoShape 3"/>
          <p:cNvSpPr>
            <a:spLocks noGrp="1" noChangeArrowheads="1"/>
          </p:cNvSpPr>
          <p:nvPr>
            <p:ph type="subTitle" idx="4294967295"/>
          </p:nvPr>
        </p:nvSpPr>
        <p:spPr>
          <a:xfrm>
            <a:off x="457200" y="2668588"/>
            <a:ext cx="8229600" cy="2370137"/>
          </a:xfrm>
        </p:spPr>
        <p:txBody>
          <a:bodyPr>
            <a:spAutoFit/>
          </a:bodyPr>
          <a:lstStyle/>
          <a:p>
            <a:pPr marL="57150" indent="0" eaLnBrk="1" hangingPunct="1">
              <a:spcBef>
                <a:spcPts val="1200"/>
              </a:spcBef>
              <a:spcAft>
                <a:spcPts val="1200"/>
              </a:spcAft>
              <a:buFontTx/>
              <a:buNone/>
              <a:defRPr/>
            </a:pPr>
            <a:r>
              <a:rPr lang="en-US" dirty="0" smtClean="0">
                <a:cs typeface="Arial" pitchFamily="34" charset="0"/>
              </a:rPr>
              <a:t>A. 2,300 mg or 1,500 mg, depending on age/other individual characteristics</a:t>
            </a:r>
          </a:p>
          <a:p>
            <a:pPr marL="57150" indent="-114300" eaLnBrk="1" hangingPunct="1">
              <a:spcBef>
                <a:spcPts val="1200"/>
              </a:spcBef>
              <a:spcAft>
                <a:spcPts val="1200"/>
              </a:spcAft>
              <a:buFontTx/>
              <a:buNone/>
              <a:defRPr/>
            </a:pPr>
            <a:r>
              <a:rPr lang="en-US" dirty="0" smtClean="0">
                <a:cs typeface="Arial" pitchFamily="34" charset="0"/>
              </a:rPr>
              <a:t>B. 2,300 mg or 3,000 mg, depending on age/other individual characteristics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1"/>
          </p:nvPr>
        </p:nvSpPr>
        <p:spPr>
          <a:noFill/>
        </p:spPr>
        <p:txBody>
          <a:bodyPr/>
          <a:lstStyle/>
          <a:p>
            <a:fld id="{15353AA3-7DC1-4774-B3AC-6C3EF0A93A41}" type="slidenum">
              <a:rPr lang="en-US" smtClean="0"/>
              <a:pPr/>
              <a:t>5</a:t>
            </a:fld>
            <a:endParaRPr lang="en-US" smtClean="0"/>
          </a:p>
        </p:txBody>
      </p:sp>
      <p:sp>
        <p:nvSpPr>
          <p:cNvPr id="9219" name="AutoShape 2"/>
          <p:cNvSpPr>
            <a:spLocks noGrp="1" noChangeArrowheads="1"/>
          </p:cNvSpPr>
          <p:nvPr>
            <p:ph type="title"/>
          </p:nvPr>
        </p:nvSpPr>
        <p:spPr>
          <a:xfrm>
            <a:off x="0" y="0"/>
            <a:ext cx="9144000" cy="1524000"/>
          </a:xfrm>
        </p:spPr>
        <p:txBody>
          <a:bodyPr anchor="t"/>
          <a:lstStyle/>
          <a:p>
            <a:pPr eaLnBrk="1" hangingPunct="1"/>
            <a:r>
              <a:rPr lang="en-US" sz="4800" smtClean="0"/>
              <a:t>Choose MyPlate “Menu” of </a:t>
            </a:r>
            <a:br>
              <a:rPr lang="en-US" sz="4800" smtClean="0"/>
            </a:br>
            <a:r>
              <a:rPr lang="en-US" smtClean="0"/>
              <a:t>Selected Consumer Messages</a:t>
            </a:r>
          </a:p>
        </p:txBody>
      </p:sp>
      <p:sp>
        <p:nvSpPr>
          <p:cNvPr id="9220" name="Rectangle 10"/>
          <p:cNvSpPr>
            <a:spLocks noGrp="1" noChangeArrowheads="1"/>
          </p:cNvSpPr>
          <p:nvPr>
            <p:ph type="body" sz="half" idx="1"/>
          </p:nvPr>
        </p:nvSpPr>
        <p:spPr>
          <a:xfrm>
            <a:off x="304800" y="2286000"/>
            <a:ext cx="4038600" cy="2743200"/>
          </a:xfrm>
        </p:spPr>
        <p:txBody>
          <a:bodyPr/>
          <a:lstStyle/>
          <a:p>
            <a:pPr marL="533400" indent="-533400" eaLnBrk="1" hangingPunct="1">
              <a:buFontTx/>
              <a:buAutoNum type="arabicPeriod"/>
            </a:pPr>
            <a:r>
              <a:rPr lang="en-US" sz="3600" smtClean="0">
                <a:cs typeface="Arial" charset="0"/>
              </a:rPr>
              <a:t>Balancing calories</a:t>
            </a:r>
          </a:p>
          <a:p>
            <a:pPr marL="533400" indent="-533400" eaLnBrk="1" hangingPunct="1">
              <a:buFontTx/>
              <a:buAutoNum type="arabicPeriod"/>
            </a:pPr>
            <a:r>
              <a:rPr lang="en-US" sz="3600" smtClean="0">
                <a:cs typeface="Arial" charset="0"/>
              </a:rPr>
              <a:t>Foods to increase</a:t>
            </a:r>
          </a:p>
          <a:p>
            <a:pPr marL="533400" indent="-533400" eaLnBrk="1" hangingPunct="1">
              <a:buFontTx/>
              <a:buAutoNum type="arabicPeriod"/>
            </a:pPr>
            <a:r>
              <a:rPr lang="en-US" sz="3600" smtClean="0">
                <a:cs typeface="Arial" charset="0"/>
              </a:rPr>
              <a:t>Foods to reduce</a:t>
            </a:r>
          </a:p>
        </p:txBody>
      </p:sp>
      <p:pic>
        <p:nvPicPr>
          <p:cNvPr id="9221" name="Picture 9" descr="myplate_green"/>
          <p:cNvPicPr>
            <a:picLocks noChangeAspect="1" noChangeArrowheads="1"/>
          </p:cNvPicPr>
          <p:nvPr/>
        </p:nvPicPr>
        <p:blipFill>
          <a:blip r:embed="rId3" cstate="print"/>
          <a:srcRect/>
          <a:stretch>
            <a:fillRect/>
          </a:stretch>
        </p:blipFill>
        <p:spPr bwMode="auto">
          <a:xfrm>
            <a:off x="3962400" y="2192338"/>
            <a:ext cx="4799013" cy="436086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2"/>
          <p:cNvSpPr>
            <a:spLocks noGrp="1"/>
          </p:cNvSpPr>
          <p:nvPr>
            <p:ph type="sldNum" sz="quarter" idx="11"/>
          </p:nvPr>
        </p:nvSpPr>
        <p:spPr>
          <a:noFill/>
        </p:spPr>
        <p:txBody>
          <a:bodyPr/>
          <a:lstStyle/>
          <a:p>
            <a:fld id="{229D95B5-18EA-4826-AFA9-48E7323D453D}" type="slidenum">
              <a:rPr lang="en-US" smtClean="0"/>
              <a:pPr/>
              <a:t>50</a:t>
            </a:fld>
            <a:endParaRPr lang="en-US" smtClean="0"/>
          </a:p>
        </p:txBody>
      </p:sp>
      <p:sp>
        <p:nvSpPr>
          <p:cNvPr id="53251" name="AutoShape 2"/>
          <p:cNvSpPr>
            <a:spLocks noGrp="1" noChangeArrowheads="1"/>
          </p:cNvSpPr>
          <p:nvPr>
            <p:ph type="ctrTitle" idx="4294967295"/>
          </p:nvPr>
        </p:nvSpPr>
        <p:spPr>
          <a:xfrm>
            <a:off x="0" y="0"/>
            <a:ext cx="9140825" cy="2133600"/>
          </a:xfrm>
        </p:spPr>
        <p:txBody>
          <a:bodyPr anchor="t"/>
          <a:lstStyle/>
          <a:p>
            <a:pPr eaLnBrk="1" hangingPunct="1">
              <a:buSzPct val="115000"/>
            </a:pPr>
            <a:r>
              <a:rPr lang="en-US" smtClean="0">
                <a:solidFill>
                  <a:srgbClr val="FF0000"/>
                </a:solidFill>
              </a:rPr>
              <a:t>Can</a:t>
            </a:r>
            <a:r>
              <a:rPr lang="en-US" smtClean="0"/>
              <a:t> </a:t>
            </a:r>
            <a:r>
              <a:rPr lang="en-US" smtClean="0">
                <a:solidFill>
                  <a:srgbClr val="FF0000"/>
                </a:solidFill>
              </a:rPr>
              <a:t>you guess: </a:t>
            </a:r>
            <a:r>
              <a:rPr lang="en-US" sz="4000" smtClean="0"/>
              <a:t>People ages </a:t>
            </a:r>
            <a:br>
              <a:rPr lang="en-US" sz="4000" smtClean="0"/>
            </a:br>
            <a:r>
              <a:rPr lang="en-US" sz="4000" smtClean="0"/>
              <a:t>2 and older should reduce daily sodium intake to less than …</a:t>
            </a:r>
          </a:p>
        </p:txBody>
      </p:sp>
      <p:sp>
        <p:nvSpPr>
          <p:cNvPr id="59396" name="AutoShape 3"/>
          <p:cNvSpPr>
            <a:spLocks noGrp="1" noChangeArrowheads="1"/>
          </p:cNvSpPr>
          <p:nvPr>
            <p:ph type="subTitle" idx="4294967295"/>
          </p:nvPr>
        </p:nvSpPr>
        <p:spPr>
          <a:xfrm>
            <a:off x="457200" y="2668588"/>
            <a:ext cx="8229600" cy="2370137"/>
          </a:xfrm>
        </p:spPr>
        <p:txBody>
          <a:bodyPr>
            <a:spAutoFit/>
          </a:bodyPr>
          <a:lstStyle/>
          <a:p>
            <a:pPr marL="57150" indent="0" eaLnBrk="1" hangingPunct="1">
              <a:spcBef>
                <a:spcPts val="1200"/>
              </a:spcBef>
              <a:spcAft>
                <a:spcPts val="1200"/>
              </a:spcAft>
              <a:buFontTx/>
              <a:buNone/>
              <a:defRPr/>
            </a:pPr>
            <a:r>
              <a:rPr lang="en-US" u="sng" dirty="0" smtClean="0">
                <a:solidFill>
                  <a:srgbClr val="FF0000"/>
                </a:solidFill>
                <a:cs typeface="Arial" pitchFamily="34" charset="0"/>
              </a:rPr>
              <a:t>A. 2,300 mg or 1,500 mg, depending on age/other individual characteristics</a:t>
            </a:r>
          </a:p>
          <a:p>
            <a:pPr marL="57150" indent="-114300" eaLnBrk="1" hangingPunct="1">
              <a:spcBef>
                <a:spcPts val="1200"/>
              </a:spcBef>
              <a:spcAft>
                <a:spcPts val="1200"/>
              </a:spcAft>
              <a:buFontTx/>
              <a:buNone/>
              <a:defRPr/>
            </a:pPr>
            <a:r>
              <a:rPr lang="en-US" dirty="0" smtClean="0">
                <a:cs typeface="Arial" pitchFamily="34" charset="0"/>
              </a:rPr>
              <a:t>B. 2,300 mg or 3,000 mg, depending on age/other individual characteristics</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2"/>
          <p:cNvSpPr>
            <a:spLocks noGrp="1"/>
          </p:cNvSpPr>
          <p:nvPr>
            <p:ph type="sldNum" sz="quarter" idx="11"/>
          </p:nvPr>
        </p:nvSpPr>
        <p:spPr>
          <a:noFill/>
        </p:spPr>
        <p:txBody>
          <a:bodyPr/>
          <a:lstStyle/>
          <a:p>
            <a:fld id="{D01CB565-113D-47B1-AE3C-851D09CBE63A}" type="slidenum">
              <a:rPr lang="en-US" smtClean="0"/>
              <a:pPr/>
              <a:t>51</a:t>
            </a:fld>
            <a:endParaRPr lang="en-US" smtClean="0"/>
          </a:p>
        </p:txBody>
      </p:sp>
      <p:sp>
        <p:nvSpPr>
          <p:cNvPr id="1719300" name="Rectangle 4"/>
          <p:cNvSpPr>
            <a:spLocks noChangeArrowheads="1"/>
          </p:cNvSpPr>
          <p:nvPr/>
        </p:nvSpPr>
        <p:spPr bwMode="auto">
          <a:xfrm>
            <a:off x="14288" y="-76200"/>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3077" name="AutoShape 8"/>
          <p:cNvSpPr>
            <a:spLocks noChangeArrowheads="1"/>
          </p:cNvSpPr>
          <p:nvPr/>
        </p:nvSpPr>
        <p:spPr bwMode="auto">
          <a:xfrm>
            <a:off x="0" y="0"/>
            <a:ext cx="9140825" cy="914400"/>
          </a:xfrm>
          <a:prstGeom prst="rect">
            <a:avLst/>
          </a:prstGeom>
          <a:solidFill>
            <a:schemeClr val="tx1"/>
          </a:solidFill>
          <a:ln w="25400">
            <a:noFill/>
            <a:miter lim="800000"/>
            <a:headEnd/>
            <a:tailEnd/>
          </a:ln>
        </p:spPr>
        <p:txBody>
          <a:bodyPr/>
          <a:lstStyle/>
          <a:p>
            <a:pPr marL="609600" indent="-609600" eaLnBrk="0" hangingPunct="0">
              <a:buSzPct val="115000"/>
              <a:defRPr/>
            </a:pPr>
            <a:r>
              <a:rPr lang="en-US" sz="4400" dirty="0">
                <a:solidFill>
                  <a:schemeClr val="bg1"/>
                </a:solidFill>
                <a:latin typeface="+mj-lt"/>
              </a:rPr>
              <a:t>Groups reduced to 1,500 mg</a:t>
            </a:r>
            <a:endParaRPr lang="en-US" sz="4000" dirty="0">
              <a:solidFill>
                <a:schemeClr val="bg1"/>
              </a:solidFill>
              <a:latin typeface="+mj-lt"/>
            </a:endParaRPr>
          </a:p>
        </p:txBody>
      </p:sp>
      <p:sp>
        <p:nvSpPr>
          <p:cNvPr id="3078" name="AutoShape 12"/>
          <p:cNvSpPr>
            <a:spLocks noGrp="1" noChangeArrowheads="1"/>
          </p:cNvSpPr>
          <p:nvPr>
            <p:ph type="body" sz="half" idx="4294967295"/>
          </p:nvPr>
        </p:nvSpPr>
        <p:spPr>
          <a:xfrm>
            <a:off x="142875" y="1376363"/>
            <a:ext cx="5113338" cy="4832350"/>
          </a:xfrm>
        </p:spPr>
        <p:txBody>
          <a:bodyPr>
            <a:spAutoFit/>
          </a:bodyPr>
          <a:lstStyle/>
          <a:p>
            <a:pPr marL="517525" indent="-517525" eaLnBrk="1" hangingPunct="1">
              <a:spcAft>
                <a:spcPts val="1200"/>
              </a:spcAft>
              <a:buClr>
                <a:srgbClr val="FF0000"/>
              </a:buClr>
              <a:buFont typeface="Wingdings" charset="2"/>
              <a:buChar char="Ø"/>
              <a:tabLst>
                <a:tab pos="0" algn="l"/>
              </a:tabLst>
            </a:pPr>
            <a:r>
              <a:rPr lang="en-US" smtClean="0">
                <a:cs typeface="Arial" charset="0"/>
              </a:rPr>
              <a:t>African Americans ages 2+</a:t>
            </a:r>
          </a:p>
          <a:p>
            <a:pPr marL="517525" indent="-517525" eaLnBrk="1" hangingPunct="1">
              <a:spcAft>
                <a:spcPts val="1200"/>
              </a:spcAft>
              <a:buClr>
                <a:srgbClr val="FF0000"/>
              </a:buClr>
              <a:buFont typeface="Wingdings" charset="2"/>
              <a:buChar char="Ø"/>
              <a:tabLst>
                <a:tab pos="0" algn="l"/>
              </a:tabLst>
            </a:pPr>
            <a:r>
              <a:rPr lang="en-US" smtClean="0">
                <a:cs typeface="Arial" charset="0"/>
              </a:rPr>
              <a:t>Adults ages 51+</a:t>
            </a:r>
          </a:p>
          <a:p>
            <a:pPr marL="517525" indent="-517525" eaLnBrk="1" hangingPunct="1">
              <a:spcAft>
                <a:spcPts val="1200"/>
              </a:spcAft>
              <a:buClr>
                <a:srgbClr val="FF0000"/>
              </a:buClr>
              <a:buFont typeface="Wingdings" charset="2"/>
              <a:buChar char="Ø"/>
              <a:tabLst>
                <a:tab pos="0" algn="l"/>
              </a:tabLst>
            </a:pPr>
            <a:r>
              <a:rPr lang="en-US" smtClean="0">
                <a:cs typeface="Arial" charset="0"/>
              </a:rPr>
              <a:t>People ages 2+</a:t>
            </a:r>
            <a:br>
              <a:rPr lang="en-US" smtClean="0">
                <a:cs typeface="Arial" charset="0"/>
              </a:rPr>
            </a:br>
            <a:r>
              <a:rPr lang="en-US" smtClean="0">
                <a:cs typeface="Arial" charset="0"/>
              </a:rPr>
              <a:t>with high blood pressure, diabetes, </a:t>
            </a:r>
            <a:br>
              <a:rPr lang="en-US" smtClean="0">
                <a:cs typeface="Arial" charset="0"/>
              </a:rPr>
            </a:br>
            <a:r>
              <a:rPr lang="en-US" smtClean="0">
                <a:cs typeface="Arial" charset="0"/>
              </a:rPr>
              <a:t>or chronic kidney disease</a:t>
            </a:r>
          </a:p>
        </p:txBody>
      </p:sp>
      <p:grpSp>
        <p:nvGrpSpPr>
          <p:cNvPr id="3079" name="Group 10"/>
          <p:cNvGrpSpPr>
            <a:grpSpLocks/>
          </p:cNvGrpSpPr>
          <p:nvPr/>
        </p:nvGrpSpPr>
        <p:grpSpPr bwMode="auto">
          <a:xfrm>
            <a:off x="4572000" y="1676400"/>
            <a:ext cx="4143375" cy="4125913"/>
            <a:chOff x="4714688" y="1700437"/>
            <a:chExt cx="4143215" cy="4126432"/>
          </a:xfrm>
        </p:grpSpPr>
        <p:sp>
          <p:nvSpPr>
            <p:cNvPr id="178189" name="Oval 13" descr="crowd"/>
            <p:cNvSpPr>
              <a:spLocks noChangeArrowheads="1"/>
            </p:cNvSpPr>
            <p:nvPr/>
          </p:nvSpPr>
          <p:spPr bwMode="auto">
            <a:xfrm>
              <a:off x="4714688" y="1700437"/>
              <a:ext cx="4141628" cy="4107380"/>
            </a:xfrm>
            <a:prstGeom prst="ellipse">
              <a:avLst/>
            </a:prstGeom>
            <a:blipFill dpi="0" rotWithShape="1">
              <a:blip r:embed="rId4" cstate="print"/>
              <a:srcRect/>
              <a:stretch>
                <a:fillRect/>
              </a:stretch>
            </a:blipFill>
            <a:ln w="6350" algn="ctr">
              <a:solidFill>
                <a:schemeClr val="tx1"/>
              </a:solidFill>
              <a:round/>
              <a:headEnd/>
              <a:tailEnd/>
            </a:ln>
          </p:spPr>
          <p:txBody>
            <a:bodyPr wrap="none" anchor="ctr"/>
            <a:lstStyle/>
            <a:p>
              <a:pPr algn="l" eaLnBrk="0" hangingPunct="0">
                <a:defRPr/>
              </a:pPr>
              <a:endParaRPr lang="en-US" sz="400" b="0" baseline="-25000">
                <a:solidFill>
                  <a:srgbClr val="000000"/>
                </a:solidFill>
                <a:effectLst>
                  <a:outerShdw blurRad="38100" dist="38100" dir="2700000" algn="tl">
                    <a:srgbClr val="000000">
                      <a:alpha val="43137"/>
                    </a:srgbClr>
                  </a:outerShdw>
                </a:effectLst>
              </a:endParaRPr>
            </a:p>
          </p:txBody>
        </p:sp>
        <p:graphicFrame>
          <p:nvGraphicFramePr>
            <p:cNvPr id="3074" name="Object 11"/>
            <p:cNvGraphicFramePr>
              <a:graphicFrameLocks noChangeAspect="1"/>
            </p:cNvGraphicFramePr>
            <p:nvPr/>
          </p:nvGraphicFramePr>
          <p:xfrm>
            <a:off x="6732240" y="1700809"/>
            <a:ext cx="2125663" cy="4126060"/>
          </p:xfrm>
          <a:graphic>
            <a:graphicData uri="http://schemas.openxmlformats.org/presentationml/2006/ole">
              <p:oleObj spid="_x0000_s3074" name="Image" r:id="rId5" imgW="3504762" imgH="6831746" progId="">
                <p:embed/>
              </p:oleObj>
            </a:graphicData>
          </a:graphic>
        </p:graphicFrame>
        <p:sp>
          <p:nvSpPr>
            <p:cNvPr id="178199" name="Text Box 23"/>
            <p:cNvSpPr txBox="1">
              <a:spLocks noChangeArrowheads="1"/>
            </p:cNvSpPr>
            <p:nvPr/>
          </p:nvSpPr>
          <p:spPr bwMode="auto">
            <a:xfrm>
              <a:off x="6984057" y="2997200"/>
              <a:ext cx="1476375" cy="1908175"/>
            </a:xfrm>
            <a:prstGeom prst="rect">
              <a:avLst/>
            </a:prstGeom>
            <a:noFill/>
            <a:ln w="6350" algn="ctr">
              <a:noFill/>
              <a:miter lim="800000"/>
              <a:headEnd/>
              <a:tailEnd/>
            </a:ln>
            <a:effectLst/>
          </p:spPr>
          <p:txBody>
            <a:bodyPr/>
            <a:lstStyle/>
            <a:p>
              <a:pPr eaLnBrk="0" hangingPunct="0">
                <a:spcBef>
                  <a:spcPct val="50000"/>
                </a:spcBef>
                <a:defRPr/>
              </a:pPr>
              <a:r>
                <a:rPr lang="en-US" sz="6000" baseline="-25000" dirty="0">
                  <a:ln>
                    <a:solidFill>
                      <a:sysClr val="windowText" lastClr="000000"/>
                    </a:solidFill>
                  </a:ln>
                  <a:solidFill>
                    <a:schemeClr val="bg1"/>
                  </a:solidFill>
                </a:rPr>
                <a:t>Ages 2+</a:t>
              </a:r>
            </a:p>
          </p:txBody>
        </p:sp>
      </p:gr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Number Placeholder 2"/>
          <p:cNvSpPr>
            <a:spLocks noGrp="1"/>
          </p:cNvSpPr>
          <p:nvPr>
            <p:ph type="sldNum" sz="quarter" idx="11"/>
          </p:nvPr>
        </p:nvSpPr>
        <p:spPr>
          <a:noFill/>
        </p:spPr>
        <p:txBody>
          <a:bodyPr/>
          <a:lstStyle/>
          <a:p>
            <a:fld id="{7DD7251E-B22E-4F2C-AE31-74931235320B}" type="slidenum">
              <a:rPr lang="en-US" smtClean="0"/>
              <a:pPr/>
              <a:t>52</a:t>
            </a:fld>
            <a:endParaRPr lang="en-US" smtClean="0"/>
          </a:p>
        </p:txBody>
      </p:sp>
      <p:sp>
        <p:nvSpPr>
          <p:cNvPr id="60419" name="AutoShape 2"/>
          <p:cNvSpPr>
            <a:spLocks noChangeArrowheads="1"/>
          </p:cNvSpPr>
          <p:nvPr/>
        </p:nvSpPr>
        <p:spPr bwMode="auto">
          <a:xfrm>
            <a:off x="0" y="0"/>
            <a:ext cx="9140825" cy="1493838"/>
          </a:xfrm>
          <a:prstGeom prst="rect">
            <a:avLst/>
          </a:prstGeom>
          <a:solidFill>
            <a:schemeClr val="tx1"/>
          </a:solidFill>
          <a:ln w="9525">
            <a:noFill/>
            <a:miter lim="800000"/>
            <a:headEnd/>
            <a:tailEnd/>
          </a:ln>
        </p:spPr>
        <p:txBody>
          <a:bodyPr/>
          <a:lstStyle/>
          <a:p>
            <a:pPr>
              <a:spcAft>
                <a:spcPts val="600"/>
              </a:spcAft>
              <a:buSzPct val="115000"/>
              <a:defRPr/>
            </a:pPr>
            <a:r>
              <a:rPr lang="en-US" sz="4800" dirty="0">
                <a:latin typeface="+mj-lt"/>
              </a:rPr>
              <a:t>Can you guess:</a:t>
            </a:r>
            <a:r>
              <a:rPr lang="en-US" sz="4400" dirty="0">
                <a:solidFill>
                  <a:schemeClr val="bg1"/>
                </a:solidFill>
                <a:latin typeface="+mj-lt"/>
              </a:rPr>
              <a:t> How much sodium is in a teaspoon of salt? </a:t>
            </a:r>
          </a:p>
        </p:txBody>
      </p:sp>
      <p:sp>
        <p:nvSpPr>
          <p:cNvPr id="54276" name="AutoShape 3"/>
          <p:cNvSpPr>
            <a:spLocks noChangeArrowheads="1"/>
          </p:cNvSpPr>
          <p:nvPr/>
        </p:nvSpPr>
        <p:spPr bwMode="auto">
          <a:xfrm>
            <a:off x="465138" y="2667000"/>
            <a:ext cx="8212137" cy="2441575"/>
          </a:xfrm>
          <a:prstGeom prst="rect">
            <a:avLst/>
          </a:prstGeom>
          <a:noFill/>
          <a:ln w="9525">
            <a:noFill/>
            <a:miter lim="800000"/>
            <a:headEnd/>
            <a:tailEnd/>
          </a:ln>
        </p:spPr>
        <p:txBody>
          <a:bodyPr>
            <a:spAutoFit/>
          </a:bodyPr>
          <a:lstStyle/>
          <a:p>
            <a:pPr marL="609600" indent="-609600" algn="l">
              <a:spcBef>
                <a:spcPct val="50000"/>
              </a:spcBef>
              <a:spcAft>
                <a:spcPts val="600"/>
              </a:spcAft>
            </a:pPr>
            <a:r>
              <a:rPr lang="en-US">
                <a:solidFill>
                  <a:schemeClr val="tx1"/>
                </a:solidFill>
                <a:cs typeface="Arial" charset="0"/>
              </a:rPr>
              <a:t>A. 1,300 mg</a:t>
            </a:r>
          </a:p>
          <a:p>
            <a:pPr marL="609600" indent="-609600" algn="l">
              <a:spcBef>
                <a:spcPct val="50000"/>
              </a:spcBef>
              <a:spcAft>
                <a:spcPts val="600"/>
              </a:spcAft>
            </a:pPr>
            <a:r>
              <a:rPr lang="en-US">
                <a:solidFill>
                  <a:schemeClr val="tx1"/>
                </a:solidFill>
                <a:cs typeface="Arial" charset="0"/>
              </a:rPr>
              <a:t>B. 2,300 mg</a:t>
            </a:r>
          </a:p>
          <a:p>
            <a:pPr marL="609600" indent="-609600" algn="l">
              <a:spcBef>
                <a:spcPct val="50000"/>
              </a:spcBef>
              <a:spcAft>
                <a:spcPts val="600"/>
              </a:spcAft>
            </a:pPr>
            <a:r>
              <a:rPr lang="en-US">
                <a:solidFill>
                  <a:schemeClr val="tx1"/>
                </a:solidFill>
                <a:cs typeface="Arial" charset="0"/>
              </a:rPr>
              <a:t>C. 3,300 mg </a:t>
            </a: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p:cNvSpPr>
            <a:spLocks noGrp="1"/>
          </p:cNvSpPr>
          <p:nvPr>
            <p:ph type="sldNum" sz="quarter" idx="11"/>
          </p:nvPr>
        </p:nvSpPr>
        <p:spPr>
          <a:noFill/>
        </p:spPr>
        <p:txBody>
          <a:bodyPr/>
          <a:lstStyle/>
          <a:p>
            <a:fld id="{A9969467-5E9C-4610-A06B-605813D569F9}" type="slidenum">
              <a:rPr lang="en-US" smtClean="0"/>
              <a:pPr/>
              <a:t>53</a:t>
            </a:fld>
            <a:endParaRPr lang="en-US" smtClean="0"/>
          </a:p>
        </p:txBody>
      </p:sp>
      <p:sp>
        <p:nvSpPr>
          <p:cNvPr id="61443" name="AutoShape 2"/>
          <p:cNvSpPr>
            <a:spLocks noChangeArrowheads="1"/>
          </p:cNvSpPr>
          <p:nvPr/>
        </p:nvSpPr>
        <p:spPr bwMode="auto">
          <a:xfrm>
            <a:off x="0" y="0"/>
            <a:ext cx="9140825" cy="1493838"/>
          </a:xfrm>
          <a:prstGeom prst="rect">
            <a:avLst/>
          </a:prstGeom>
          <a:solidFill>
            <a:schemeClr val="tx1"/>
          </a:solidFill>
          <a:ln w="9525">
            <a:noFill/>
            <a:miter lim="800000"/>
            <a:headEnd/>
            <a:tailEnd/>
          </a:ln>
        </p:spPr>
        <p:txBody>
          <a:bodyPr/>
          <a:lstStyle/>
          <a:p>
            <a:pPr>
              <a:spcAft>
                <a:spcPts val="600"/>
              </a:spcAft>
              <a:buSzPct val="115000"/>
              <a:defRPr/>
            </a:pPr>
            <a:r>
              <a:rPr lang="en-US" sz="4800" dirty="0">
                <a:latin typeface="+mj-lt"/>
              </a:rPr>
              <a:t>Can you guess:</a:t>
            </a:r>
            <a:r>
              <a:rPr lang="en-US" sz="4400" dirty="0">
                <a:solidFill>
                  <a:schemeClr val="bg1"/>
                </a:solidFill>
                <a:latin typeface="+mj-lt"/>
              </a:rPr>
              <a:t> How much sodium is in a teaspoon of salt? </a:t>
            </a:r>
          </a:p>
        </p:txBody>
      </p:sp>
      <p:sp>
        <p:nvSpPr>
          <p:cNvPr id="55300" name="AutoShape 3"/>
          <p:cNvSpPr>
            <a:spLocks noChangeArrowheads="1"/>
          </p:cNvSpPr>
          <p:nvPr/>
        </p:nvSpPr>
        <p:spPr bwMode="auto">
          <a:xfrm>
            <a:off x="465138" y="2667000"/>
            <a:ext cx="8212137" cy="2441575"/>
          </a:xfrm>
          <a:prstGeom prst="rect">
            <a:avLst/>
          </a:prstGeom>
          <a:noFill/>
          <a:ln w="9525">
            <a:noFill/>
            <a:miter lim="800000"/>
            <a:headEnd/>
            <a:tailEnd/>
          </a:ln>
        </p:spPr>
        <p:txBody>
          <a:bodyPr>
            <a:spAutoFit/>
          </a:bodyPr>
          <a:lstStyle/>
          <a:p>
            <a:pPr marL="609600" indent="-609600" algn="l">
              <a:spcBef>
                <a:spcPct val="50000"/>
              </a:spcBef>
              <a:spcAft>
                <a:spcPts val="600"/>
              </a:spcAft>
            </a:pPr>
            <a:r>
              <a:rPr lang="en-US">
                <a:solidFill>
                  <a:schemeClr val="tx1"/>
                </a:solidFill>
                <a:cs typeface="Arial" charset="0"/>
              </a:rPr>
              <a:t>A. 1,300 mg</a:t>
            </a:r>
          </a:p>
          <a:p>
            <a:pPr marL="609600" indent="-609600" algn="l">
              <a:spcBef>
                <a:spcPct val="50000"/>
              </a:spcBef>
              <a:spcAft>
                <a:spcPts val="600"/>
              </a:spcAft>
            </a:pPr>
            <a:r>
              <a:rPr lang="en-US" u="sng">
                <a:cs typeface="Arial" charset="0"/>
              </a:rPr>
              <a:t>B. 2,300 mg</a:t>
            </a:r>
          </a:p>
          <a:p>
            <a:pPr marL="609600" indent="-609600" algn="l">
              <a:spcBef>
                <a:spcPct val="50000"/>
              </a:spcBef>
              <a:spcAft>
                <a:spcPts val="600"/>
              </a:spcAft>
            </a:pPr>
            <a:r>
              <a:rPr lang="en-US">
                <a:solidFill>
                  <a:schemeClr val="tx1"/>
                </a:solidFill>
                <a:cs typeface="Arial" charset="0"/>
              </a:rPr>
              <a:t>C. 3,300 mg </a:t>
            </a: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2"/>
          <p:cNvSpPr>
            <a:spLocks noGrp="1"/>
          </p:cNvSpPr>
          <p:nvPr>
            <p:ph type="sldNum" sz="quarter" idx="11"/>
          </p:nvPr>
        </p:nvSpPr>
        <p:spPr>
          <a:noFill/>
        </p:spPr>
        <p:txBody>
          <a:bodyPr/>
          <a:lstStyle/>
          <a:p>
            <a:fld id="{EF4136EF-1164-48E9-880B-D03A867492CC}" type="slidenum">
              <a:rPr lang="en-US" smtClean="0"/>
              <a:pPr/>
              <a:t>54</a:t>
            </a:fld>
            <a:endParaRPr lang="en-US" smtClean="0"/>
          </a:p>
        </p:txBody>
      </p:sp>
      <p:sp>
        <p:nvSpPr>
          <p:cNvPr id="56323" name="AutoShape 3"/>
          <p:cNvSpPr>
            <a:spLocks noChangeArrowheads="1"/>
          </p:cNvSpPr>
          <p:nvPr/>
        </p:nvSpPr>
        <p:spPr bwMode="auto">
          <a:xfrm>
            <a:off x="323850" y="2781300"/>
            <a:ext cx="2762250" cy="2289175"/>
          </a:xfrm>
          <a:prstGeom prst="rect">
            <a:avLst/>
          </a:prstGeom>
          <a:noFill/>
          <a:ln w="9525">
            <a:noFill/>
            <a:miter lim="800000"/>
            <a:headEnd/>
            <a:tailEnd/>
          </a:ln>
        </p:spPr>
        <p:txBody>
          <a:bodyPr>
            <a:spAutoFit/>
          </a:bodyPr>
          <a:lstStyle/>
          <a:p>
            <a:pPr marL="609600" indent="-609600" algn="l">
              <a:spcBef>
                <a:spcPct val="50000"/>
              </a:spcBef>
            </a:pPr>
            <a:r>
              <a:rPr lang="en-US">
                <a:solidFill>
                  <a:schemeClr val="tx1"/>
                </a:solidFill>
                <a:cs typeface="Arial" charset="0"/>
              </a:rPr>
              <a:t>A. 30 mg</a:t>
            </a:r>
          </a:p>
          <a:p>
            <a:pPr marL="609600" indent="-609600" algn="l">
              <a:spcBef>
                <a:spcPct val="50000"/>
              </a:spcBef>
            </a:pPr>
            <a:r>
              <a:rPr lang="en-US">
                <a:solidFill>
                  <a:schemeClr val="tx1"/>
                </a:solidFill>
                <a:cs typeface="Arial" charset="0"/>
              </a:rPr>
              <a:t>B. 250 mg</a:t>
            </a:r>
          </a:p>
          <a:p>
            <a:pPr marL="609600" indent="-609600" algn="l">
              <a:spcBef>
                <a:spcPct val="50000"/>
              </a:spcBef>
            </a:pPr>
            <a:r>
              <a:rPr lang="en-US">
                <a:solidFill>
                  <a:schemeClr val="tx1"/>
                </a:solidFill>
                <a:cs typeface="Arial" charset="0"/>
              </a:rPr>
              <a:t>C. 470 mg </a:t>
            </a:r>
          </a:p>
        </p:txBody>
      </p:sp>
      <p:pic>
        <p:nvPicPr>
          <p:cNvPr id="56324" name="Picture 5" descr="BW-label-cropped"/>
          <p:cNvPicPr>
            <a:picLocks noChangeAspect="1" noChangeArrowheads="1"/>
          </p:cNvPicPr>
          <p:nvPr/>
        </p:nvPicPr>
        <p:blipFill>
          <a:blip r:embed="rId3" cstate="print"/>
          <a:srcRect/>
          <a:stretch>
            <a:fillRect/>
          </a:stretch>
        </p:blipFill>
        <p:spPr bwMode="auto">
          <a:xfrm>
            <a:off x="3352800" y="1905000"/>
            <a:ext cx="5091113" cy="4524375"/>
          </a:xfrm>
          <a:prstGeom prst="rect">
            <a:avLst/>
          </a:prstGeom>
          <a:noFill/>
          <a:ln w="9525">
            <a:noFill/>
            <a:miter lim="800000"/>
            <a:headEnd/>
            <a:tailEnd/>
          </a:ln>
        </p:spPr>
      </p:pic>
      <p:sp>
        <p:nvSpPr>
          <p:cNvPr id="62469" name="AutoShape 2"/>
          <p:cNvSpPr>
            <a:spLocks noChangeArrowheads="1"/>
          </p:cNvSpPr>
          <p:nvPr/>
        </p:nvSpPr>
        <p:spPr bwMode="auto">
          <a:xfrm>
            <a:off x="0" y="0"/>
            <a:ext cx="9144000" cy="1493838"/>
          </a:xfrm>
          <a:prstGeom prst="rect">
            <a:avLst/>
          </a:prstGeom>
          <a:solidFill>
            <a:schemeClr val="tx1"/>
          </a:solidFill>
          <a:ln w="9525">
            <a:noFill/>
            <a:miter lim="800000"/>
            <a:headEnd/>
            <a:tailEnd/>
          </a:ln>
        </p:spPr>
        <p:txBody>
          <a:bodyPr>
            <a:spAutoFit/>
          </a:bodyPr>
          <a:lstStyle/>
          <a:p>
            <a:pPr>
              <a:buSzPct val="115000"/>
              <a:defRPr/>
            </a:pPr>
            <a:r>
              <a:rPr lang="en-US" sz="4800" dirty="0">
                <a:latin typeface="+mj-lt"/>
              </a:rPr>
              <a:t>Can you guess: </a:t>
            </a:r>
            <a:r>
              <a:rPr lang="en-US" sz="4800" dirty="0">
                <a:solidFill>
                  <a:schemeClr val="bg1"/>
                </a:solidFill>
                <a:latin typeface="+mj-lt"/>
              </a:rPr>
              <a:t>H</a:t>
            </a:r>
            <a:r>
              <a:rPr lang="en-US" sz="4400" dirty="0">
                <a:solidFill>
                  <a:schemeClr val="bg1"/>
                </a:solidFill>
                <a:latin typeface="+mj-lt"/>
              </a:rPr>
              <a:t>ow much sodium is in 1 cup of this food? </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Number Placeholder 2"/>
          <p:cNvSpPr>
            <a:spLocks noGrp="1"/>
          </p:cNvSpPr>
          <p:nvPr>
            <p:ph type="sldNum" sz="quarter" idx="11"/>
          </p:nvPr>
        </p:nvSpPr>
        <p:spPr>
          <a:noFill/>
        </p:spPr>
        <p:txBody>
          <a:bodyPr/>
          <a:lstStyle/>
          <a:p>
            <a:fld id="{267D357E-5C0C-436C-AAF4-28C289AAD9AF}" type="slidenum">
              <a:rPr lang="en-US" smtClean="0"/>
              <a:pPr/>
              <a:t>55</a:t>
            </a:fld>
            <a:endParaRPr lang="en-US" smtClean="0"/>
          </a:p>
        </p:txBody>
      </p:sp>
      <p:grpSp>
        <p:nvGrpSpPr>
          <p:cNvPr id="57347" name="Group 15"/>
          <p:cNvGrpSpPr>
            <a:grpSpLocks/>
          </p:cNvGrpSpPr>
          <p:nvPr/>
        </p:nvGrpSpPr>
        <p:grpSpPr bwMode="auto">
          <a:xfrm>
            <a:off x="3352800" y="1905000"/>
            <a:ext cx="5091113" cy="4572000"/>
            <a:chOff x="2112" y="1200"/>
            <a:chExt cx="3207" cy="2880"/>
          </a:xfrm>
        </p:grpSpPr>
        <p:pic>
          <p:nvPicPr>
            <p:cNvPr id="57350" name="Picture 5" descr="BW-label-cropped"/>
            <p:cNvPicPr>
              <a:picLocks noChangeAspect="1" noChangeArrowheads="1"/>
            </p:cNvPicPr>
            <p:nvPr/>
          </p:nvPicPr>
          <p:blipFill>
            <a:blip r:embed="rId3" cstate="print"/>
            <a:srcRect/>
            <a:stretch>
              <a:fillRect/>
            </a:stretch>
          </p:blipFill>
          <p:spPr bwMode="auto">
            <a:xfrm>
              <a:off x="2112" y="1200"/>
              <a:ext cx="3207" cy="2850"/>
            </a:xfrm>
            <a:prstGeom prst="rect">
              <a:avLst/>
            </a:prstGeom>
            <a:noFill/>
            <a:ln w="9525">
              <a:noFill/>
              <a:miter lim="800000"/>
              <a:headEnd/>
              <a:tailEnd/>
            </a:ln>
          </p:spPr>
        </p:pic>
        <p:sp>
          <p:nvSpPr>
            <p:cNvPr id="57351" name="Line 13"/>
            <p:cNvSpPr>
              <a:spLocks noChangeShapeType="1"/>
            </p:cNvSpPr>
            <p:nvPr/>
          </p:nvSpPr>
          <p:spPr bwMode="auto">
            <a:xfrm>
              <a:off x="2172" y="4080"/>
              <a:ext cx="1056" cy="0"/>
            </a:xfrm>
            <a:prstGeom prst="line">
              <a:avLst/>
            </a:prstGeom>
            <a:noFill/>
            <a:ln w="63500">
              <a:solidFill>
                <a:srgbClr val="FF0000"/>
              </a:solidFill>
              <a:round/>
              <a:headEnd/>
              <a:tailEnd/>
            </a:ln>
          </p:spPr>
          <p:txBody>
            <a:bodyPr>
              <a:spAutoFit/>
            </a:bodyPr>
            <a:lstStyle/>
            <a:p>
              <a:endParaRPr lang="en-US"/>
            </a:p>
          </p:txBody>
        </p:sp>
      </p:grpSp>
      <p:sp>
        <p:nvSpPr>
          <p:cNvPr id="63492" name="AutoShape 2"/>
          <p:cNvSpPr>
            <a:spLocks noChangeArrowheads="1"/>
          </p:cNvSpPr>
          <p:nvPr/>
        </p:nvSpPr>
        <p:spPr bwMode="auto">
          <a:xfrm>
            <a:off x="0" y="0"/>
            <a:ext cx="9144000" cy="1493838"/>
          </a:xfrm>
          <a:prstGeom prst="rect">
            <a:avLst/>
          </a:prstGeom>
          <a:solidFill>
            <a:schemeClr val="tx1"/>
          </a:solidFill>
          <a:ln w="9525">
            <a:noFill/>
            <a:miter lim="800000"/>
            <a:headEnd/>
            <a:tailEnd/>
          </a:ln>
        </p:spPr>
        <p:txBody>
          <a:bodyPr>
            <a:spAutoFit/>
          </a:bodyPr>
          <a:lstStyle/>
          <a:p>
            <a:pPr>
              <a:buSzPct val="115000"/>
              <a:defRPr/>
            </a:pPr>
            <a:r>
              <a:rPr lang="en-US" sz="4800" dirty="0">
                <a:latin typeface="+mj-lt"/>
              </a:rPr>
              <a:t>Can you guess: </a:t>
            </a:r>
            <a:r>
              <a:rPr lang="en-US" sz="4800" dirty="0">
                <a:solidFill>
                  <a:schemeClr val="bg1"/>
                </a:solidFill>
                <a:latin typeface="+mj-lt"/>
              </a:rPr>
              <a:t>H</a:t>
            </a:r>
            <a:r>
              <a:rPr lang="en-US" sz="4400" dirty="0">
                <a:solidFill>
                  <a:schemeClr val="bg1"/>
                </a:solidFill>
                <a:latin typeface="+mj-lt"/>
              </a:rPr>
              <a:t>ow much sodium is in 1 cup of this food? </a:t>
            </a:r>
          </a:p>
        </p:txBody>
      </p:sp>
      <p:sp>
        <p:nvSpPr>
          <p:cNvPr id="57349" name="AutoShape 3"/>
          <p:cNvSpPr>
            <a:spLocks noChangeArrowheads="1"/>
          </p:cNvSpPr>
          <p:nvPr/>
        </p:nvSpPr>
        <p:spPr bwMode="auto">
          <a:xfrm>
            <a:off x="323850" y="2781300"/>
            <a:ext cx="2762250" cy="2289175"/>
          </a:xfrm>
          <a:prstGeom prst="rect">
            <a:avLst/>
          </a:prstGeom>
          <a:noFill/>
          <a:ln w="9525">
            <a:noFill/>
            <a:miter lim="800000"/>
            <a:headEnd/>
            <a:tailEnd/>
          </a:ln>
        </p:spPr>
        <p:txBody>
          <a:bodyPr>
            <a:spAutoFit/>
          </a:bodyPr>
          <a:lstStyle/>
          <a:p>
            <a:pPr marL="609600" indent="-609600" algn="l">
              <a:spcBef>
                <a:spcPct val="50000"/>
              </a:spcBef>
            </a:pPr>
            <a:r>
              <a:rPr lang="en-US">
                <a:solidFill>
                  <a:schemeClr val="tx1"/>
                </a:solidFill>
                <a:cs typeface="Arial" charset="0"/>
              </a:rPr>
              <a:t>A. 30 mg</a:t>
            </a:r>
          </a:p>
          <a:p>
            <a:pPr marL="609600" indent="-609600" algn="l">
              <a:spcBef>
                <a:spcPct val="50000"/>
              </a:spcBef>
            </a:pPr>
            <a:r>
              <a:rPr lang="en-US">
                <a:solidFill>
                  <a:schemeClr val="tx1"/>
                </a:solidFill>
                <a:cs typeface="Arial" charset="0"/>
              </a:rPr>
              <a:t>B. 250 mg</a:t>
            </a:r>
          </a:p>
          <a:p>
            <a:pPr marL="609600" indent="-609600" algn="l">
              <a:spcBef>
                <a:spcPct val="50000"/>
              </a:spcBef>
            </a:pPr>
            <a:r>
              <a:rPr lang="en-US" u="sng">
                <a:cs typeface="Arial" charset="0"/>
              </a:rPr>
              <a:t>C. 470 mg </a:t>
            </a:r>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Number Placeholder 2"/>
          <p:cNvSpPr>
            <a:spLocks noGrp="1"/>
          </p:cNvSpPr>
          <p:nvPr>
            <p:ph type="sldNum" sz="quarter" idx="11"/>
          </p:nvPr>
        </p:nvSpPr>
        <p:spPr>
          <a:noFill/>
        </p:spPr>
        <p:txBody>
          <a:bodyPr/>
          <a:lstStyle/>
          <a:p>
            <a:fld id="{29720A13-FC78-4FBA-8803-4193B5E54E05}" type="slidenum">
              <a:rPr lang="en-US" smtClean="0"/>
              <a:pPr/>
              <a:t>56</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58372" name="AutoShape 8"/>
          <p:cNvSpPr>
            <a:spLocks noChangeArrowheads="1"/>
          </p:cNvSpPr>
          <p:nvPr/>
        </p:nvSpPr>
        <p:spPr bwMode="auto">
          <a:xfrm>
            <a:off x="3175" y="0"/>
            <a:ext cx="9140825" cy="914400"/>
          </a:xfrm>
          <a:prstGeom prst="rect">
            <a:avLst/>
          </a:prstGeom>
          <a:solidFill>
            <a:schemeClr val="tx1"/>
          </a:solidFill>
          <a:ln w="25400">
            <a:noFill/>
            <a:miter lim="800000"/>
            <a:headEnd/>
            <a:tailEnd/>
          </a:ln>
        </p:spPr>
        <p:txBody>
          <a:bodyPr/>
          <a:lstStyle/>
          <a:p>
            <a:pPr marL="609600" indent="-609600" eaLnBrk="0" hangingPunct="0">
              <a:buSzPct val="115000"/>
            </a:pPr>
            <a:r>
              <a:rPr lang="en-US" sz="4400">
                <a:solidFill>
                  <a:schemeClr val="bg1"/>
                </a:solidFill>
              </a:rPr>
              <a:t>Easy ways to reduce sodium</a:t>
            </a:r>
          </a:p>
        </p:txBody>
      </p:sp>
      <p:sp>
        <p:nvSpPr>
          <p:cNvPr id="58373" name="AutoShape 13"/>
          <p:cNvSpPr>
            <a:spLocks noGrp="1" noChangeArrowheads="1"/>
          </p:cNvSpPr>
          <p:nvPr>
            <p:ph type="body" sz="half" idx="4294967295"/>
          </p:nvPr>
        </p:nvSpPr>
        <p:spPr>
          <a:xfrm>
            <a:off x="215900" y="981075"/>
            <a:ext cx="5803900" cy="5364163"/>
          </a:xfrm>
        </p:spPr>
        <p:txBody>
          <a:bodyPr/>
          <a:lstStyle/>
          <a:p>
            <a:pPr marL="457200" indent="-457200" eaLnBrk="1" hangingPunct="1">
              <a:spcAft>
                <a:spcPts val="600"/>
              </a:spcAft>
              <a:buClr>
                <a:srgbClr val="FF0000"/>
              </a:buClr>
              <a:buFont typeface="Wingdings" charset="2"/>
              <a:buChar char="Ø"/>
            </a:pPr>
            <a:r>
              <a:rPr lang="en-US" smtClean="0">
                <a:cs typeface="Arial" charset="0"/>
              </a:rPr>
              <a:t>Check labels</a:t>
            </a:r>
          </a:p>
          <a:p>
            <a:pPr marL="457200" indent="-457200" eaLnBrk="1" hangingPunct="1">
              <a:spcAft>
                <a:spcPts val="600"/>
              </a:spcAft>
              <a:buClr>
                <a:srgbClr val="FF0000"/>
              </a:buClr>
              <a:buFont typeface="Wingdings" charset="2"/>
              <a:buChar char="Ø"/>
            </a:pPr>
            <a:r>
              <a:rPr lang="en-US" smtClean="0">
                <a:cs typeface="Arial" charset="0"/>
              </a:rPr>
              <a:t>Avoid adding salt (an exception may be when baking yeast breads)</a:t>
            </a:r>
          </a:p>
          <a:p>
            <a:pPr marL="457200" indent="-457200" eaLnBrk="1" hangingPunct="1">
              <a:spcAft>
                <a:spcPts val="600"/>
              </a:spcAft>
              <a:buClr>
                <a:srgbClr val="FF0000"/>
              </a:buClr>
              <a:buFont typeface="Wingdings" charset="2"/>
              <a:buChar char="Ø"/>
            </a:pPr>
            <a:r>
              <a:rPr lang="en-US" smtClean="0">
                <a:cs typeface="Arial" charset="0"/>
              </a:rPr>
              <a:t>Eat fresh foods, frozen veggies</a:t>
            </a:r>
          </a:p>
          <a:p>
            <a:pPr marL="457200" indent="-457200" eaLnBrk="1" hangingPunct="1">
              <a:spcAft>
                <a:spcPts val="600"/>
              </a:spcAft>
              <a:buClr>
                <a:srgbClr val="FF0000"/>
              </a:buClr>
              <a:buFont typeface="Wingdings" charset="2"/>
              <a:buChar char="Ø"/>
            </a:pPr>
            <a:r>
              <a:rPr lang="en-US" smtClean="0">
                <a:cs typeface="Arial" charset="0"/>
              </a:rPr>
              <a:t>Request salt be left off when eating out</a:t>
            </a:r>
          </a:p>
          <a:p>
            <a:pPr marL="457200" indent="-457200" eaLnBrk="1" hangingPunct="1">
              <a:spcAft>
                <a:spcPts val="600"/>
              </a:spcAft>
              <a:buClr>
                <a:srgbClr val="FF0000"/>
              </a:buClr>
              <a:buFont typeface="Wingdings" charset="2"/>
              <a:buChar char="Ø"/>
            </a:pPr>
            <a:r>
              <a:rPr lang="en-US" smtClean="0">
                <a:cs typeface="Arial" charset="0"/>
              </a:rPr>
              <a:t>Use other seasonings</a:t>
            </a:r>
          </a:p>
        </p:txBody>
      </p:sp>
      <p:pic>
        <p:nvPicPr>
          <p:cNvPr id="58374" name="Picture 1"/>
          <p:cNvPicPr>
            <a:picLocks noChangeAspect="1" noChangeArrowheads="1"/>
          </p:cNvPicPr>
          <p:nvPr/>
        </p:nvPicPr>
        <p:blipFill>
          <a:blip r:embed="rId3" cstate="print"/>
          <a:srcRect/>
          <a:stretch>
            <a:fillRect/>
          </a:stretch>
        </p:blipFill>
        <p:spPr bwMode="auto">
          <a:xfrm>
            <a:off x="6119813" y="1271588"/>
            <a:ext cx="3024187" cy="55864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2"/>
          <p:cNvSpPr>
            <a:spLocks noGrp="1"/>
          </p:cNvSpPr>
          <p:nvPr>
            <p:ph type="sldNum" sz="quarter" idx="11"/>
          </p:nvPr>
        </p:nvSpPr>
        <p:spPr>
          <a:noFill/>
        </p:spPr>
        <p:txBody>
          <a:bodyPr/>
          <a:lstStyle/>
          <a:p>
            <a:fld id="{4613CF74-F2DC-4628-AF7E-A59CC6C2B848}" type="slidenum">
              <a:rPr lang="en-US" smtClean="0"/>
              <a:pPr/>
              <a:t>57</a:t>
            </a:fld>
            <a:endParaRPr lang="en-US" smtClean="0"/>
          </a:p>
        </p:txBody>
      </p:sp>
      <p:pic>
        <p:nvPicPr>
          <p:cNvPr id="59395" name="Picture 7" descr="drinkingwater"/>
          <p:cNvPicPr>
            <a:picLocks noChangeAspect="1" noChangeArrowheads="1"/>
          </p:cNvPicPr>
          <p:nvPr/>
        </p:nvPicPr>
        <p:blipFill>
          <a:blip r:embed="rId3" cstate="print"/>
          <a:srcRect l="22444" r="15750"/>
          <a:stretch>
            <a:fillRect/>
          </a:stretch>
        </p:blipFill>
        <p:spPr bwMode="auto">
          <a:xfrm>
            <a:off x="-1588" y="1371600"/>
            <a:ext cx="4040188" cy="5486400"/>
          </a:xfrm>
          <a:prstGeom prst="rect">
            <a:avLst/>
          </a:prstGeom>
          <a:noFill/>
          <a:ln w="12700">
            <a:solidFill>
              <a:schemeClr val="tx1"/>
            </a:solidFill>
            <a:miter lim="800000"/>
            <a:headEnd/>
            <a:tailEnd/>
          </a:ln>
        </p:spPr>
      </p:pic>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65541" name="AutoShape 5"/>
          <p:cNvSpPr>
            <a:spLocks noChangeArrowheads="1"/>
          </p:cNvSpPr>
          <p:nvPr/>
        </p:nvSpPr>
        <p:spPr bwMode="auto">
          <a:xfrm>
            <a:off x="3175" y="0"/>
            <a:ext cx="9140825" cy="1447800"/>
          </a:xfrm>
          <a:prstGeom prst="rect">
            <a:avLst/>
          </a:prstGeom>
          <a:solidFill>
            <a:schemeClr val="tx1"/>
          </a:solidFill>
          <a:ln w="25400">
            <a:noFill/>
            <a:miter lim="800000"/>
            <a:headEnd/>
            <a:tailEnd/>
          </a:ln>
        </p:spPr>
        <p:txBody>
          <a:bodyPr/>
          <a:lstStyle/>
          <a:p>
            <a:pPr marL="609600" indent="-609600" eaLnBrk="0" hangingPunct="0">
              <a:buSzPct val="115000"/>
              <a:defRPr/>
            </a:pPr>
            <a:r>
              <a:rPr lang="en-US" sz="4400" dirty="0">
                <a:solidFill>
                  <a:schemeClr val="bg1"/>
                </a:solidFill>
                <a:latin typeface="+mj-lt"/>
              </a:rPr>
              <a:t>Reduce sugar-sweetened beverage intake:</a:t>
            </a:r>
            <a:endParaRPr lang="en-US" sz="4000" dirty="0">
              <a:solidFill>
                <a:schemeClr val="bg1"/>
              </a:solidFill>
              <a:latin typeface="+mj-lt"/>
            </a:endParaRPr>
          </a:p>
        </p:txBody>
      </p:sp>
      <p:sp>
        <p:nvSpPr>
          <p:cNvPr id="59398" name="AutoShape 11"/>
          <p:cNvSpPr>
            <a:spLocks noGrp="1" noChangeArrowheads="1"/>
          </p:cNvSpPr>
          <p:nvPr>
            <p:ph type="body" sz="half" idx="4294967295"/>
          </p:nvPr>
        </p:nvSpPr>
        <p:spPr>
          <a:xfrm>
            <a:off x="4191000" y="1828800"/>
            <a:ext cx="4953000" cy="4918075"/>
          </a:xfrm>
          <a:noFill/>
        </p:spPr>
        <p:txBody>
          <a:bodyPr>
            <a:spAutoFit/>
          </a:bodyPr>
          <a:lstStyle/>
          <a:p>
            <a:pPr marL="396875" indent="-396875" eaLnBrk="1" hangingPunct="1">
              <a:spcBef>
                <a:spcPct val="40000"/>
              </a:spcBef>
              <a:buClr>
                <a:srgbClr val="FF0000"/>
              </a:buClr>
              <a:buFont typeface="Wingdings" charset="2"/>
              <a:buChar char="Ø"/>
            </a:pPr>
            <a:r>
              <a:rPr lang="en-US" smtClean="0">
                <a:cs typeface="Arial" charset="0"/>
              </a:rPr>
              <a:t>Drink fewer sugar-sweetened beverages</a:t>
            </a:r>
          </a:p>
          <a:p>
            <a:pPr marL="396875" indent="-396875" eaLnBrk="1" hangingPunct="1">
              <a:spcBef>
                <a:spcPct val="40000"/>
              </a:spcBef>
              <a:buClr>
                <a:srgbClr val="FF0000"/>
              </a:buClr>
              <a:buFont typeface="Wingdings" charset="2"/>
              <a:buChar char="Ø"/>
            </a:pPr>
            <a:r>
              <a:rPr lang="en-US" smtClean="0">
                <a:cs typeface="Arial" charset="0"/>
              </a:rPr>
              <a:t>Consume smaller portions</a:t>
            </a:r>
          </a:p>
          <a:p>
            <a:pPr marL="396875" indent="-396875" eaLnBrk="1" hangingPunct="1">
              <a:spcBef>
                <a:spcPct val="40000"/>
              </a:spcBef>
              <a:buClr>
                <a:srgbClr val="FF0000"/>
              </a:buClr>
              <a:buFont typeface="Wingdings" charset="2"/>
              <a:buChar char="Ø"/>
            </a:pPr>
            <a:r>
              <a:rPr lang="en-US" smtClean="0">
                <a:cs typeface="Arial" charset="0"/>
              </a:rPr>
              <a:t>Substitute water, unsweetened coffee and tea, and other beverages with few or no calories</a:t>
            </a:r>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Number Placeholder 2"/>
          <p:cNvSpPr>
            <a:spLocks noGrp="1"/>
          </p:cNvSpPr>
          <p:nvPr>
            <p:ph type="sldNum" sz="quarter" idx="11"/>
          </p:nvPr>
        </p:nvSpPr>
        <p:spPr>
          <a:noFill/>
        </p:spPr>
        <p:txBody>
          <a:bodyPr/>
          <a:lstStyle/>
          <a:p>
            <a:fld id="{D88FCB6B-5412-4015-8A1F-485A0121ADBB}" type="slidenum">
              <a:rPr lang="en-US" smtClean="0"/>
              <a:pPr/>
              <a:t>58</a:t>
            </a:fld>
            <a:endParaRPr lang="en-US" smtClean="0"/>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60420" name="Text Box 8"/>
          <p:cNvSpPr txBox="1">
            <a:spLocks noChangeArrowheads="1"/>
          </p:cNvSpPr>
          <p:nvPr/>
        </p:nvSpPr>
        <p:spPr bwMode="auto">
          <a:xfrm>
            <a:off x="0" y="214313"/>
            <a:ext cx="5410200" cy="6186487"/>
          </a:xfrm>
          <a:prstGeom prst="rect">
            <a:avLst/>
          </a:prstGeom>
          <a:noFill/>
          <a:ln w="9525">
            <a:noFill/>
            <a:miter lim="800000"/>
            <a:headEnd/>
            <a:tailEnd/>
          </a:ln>
        </p:spPr>
        <p:txBody>
          <a:bodyPr>
            <a:spAutoFit/>
          </a:bodyPr>
          <a:lstStyle/>
          <a:p>
            <a:pPr marL="347663" indent="-347663" algn="l"/>
            <a:r>
              <a:rPr lang="en-US" sz="3200">
                <a:solidFill>
                  <a:srgbClr val="000000"/>
                </a:solidFill>
              </a:rPr>
              <a:t>	</a:t>
            </a:r>
            <a:r>
              <a:rPr lang="en-US" sz="4400">
                <a:solidFill>
                  <a:srgbClr val="000000"/>
                </a:solidFill>
                <a:cs typeface="Arial" charset="0"/>
              </a:rPr>
              <a:t>Remember …</a:t>
            </a:r>
          </a:p>
          <a:p>
            <a:pPr marL="347663" indent="-347663" algn="l"/>
            <a:r>
              <a:rPr lang="en-US" sz="3200">
                <a:solidFill>
                  <a:srgbClr val="000000"/>
                </a:solidFill>
                <a:cs typeface="Arial" charset="0"/>
              </a:rPr>
              <a:t>	</a:t>
            </a:r>
            <a:br>
              <a:rPr lang="en-US" sz="3200">
                <a:solidFill>
                  <a:srgbClr val="000000"/>
                </a:solidFill>
                <a:cs typeface="Arial" charset="0"/>
              </a:rPr>
            </a:br>
            <a:r>
              <a:rPr lang="en-US" sz="3200">
                <a:solidFill>
                  <a:srgbClr val="000000"/>
                </a:solidFill>
                <a:cs typeface="Arial" charset="0"/>
              </a:rPr>
              <a:t>A variety of foods, in moderation, can fit into a healthy eating pattern if nutrient needs have been met without exceeding calorie limits. </a:t>
            </a:r>
          </a:p>
          <a:p>
            <a:pPr marL="347663" indent="-347663" algn="l">
              <a:buFontTx/>
              <a:buChar char="•"/>
            </a:pPr>
            <a:endParaRPr lang="en-US" sz="3200">
              <a:solidFill>
                <a:srgbClr val="000000"/>
              </a:solidFill>
              <a:cs typeface="Arial" charset="0"/>
            </a:endParaRPr>
          </a:p>
          <a:p>
            <a:pPr marL="347663" indent="-347663" algn="l"/>
            <a:r>
              <a:rPr lang="en-US" sz="3200">
                <a:solidFill>
                  <a:srgbClr val="000000"/>
                </a:solidFill>
                <a:cs typeface="Arial" charset="0"/>
              </a:rPr>
              <a:t>	Regular physical activity helps maintain calorie balance.</a:t>
            </a:r>
          </a:p>
        </p:txBody>
      </p:sp>
      <p:pic>
        <p:nvPicPr>
          <p:cNvPr id="60421" name="Picture 2"/>
          <p:cNvPicPr>
            <a:picLocks noChangeAspect="1" noChangeArrowheads="1"/>
          </p:cNvPicPr>
          <p:nvPr/>
        </p:nvPicPr>
        <p:blipFill>
          <a:blip r:embed="rId3" cstate="print"/>
          <a:srcRect/>
          <a:stretch>
            <a:fillRect/>
          </a:stretch>
        </p:blipFill>
        <p:spPr bwMode="auto">
          <a:xfrm>
            <a:off x="5410200" y="0"/>
            <a:ext cx="3733800" cy="6858000"/>
          </a:xfrm>
          <a:prstGeom prst="rect">
            <a:avLst/>
          </a:prstGeom>
          <a:noFill/>
          <a:ln w="12700" algn="ctr">
            <a:solidFill>
              <a:schemeClr val="tx1"/>
            </a:solidFill>
            <a:miter lim="800000"/>
            <a:headEnd/>
            <a:tailEnd/>
          </a:ln>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1"/>
          </p:nvPr>
        </p:nvSpPr>
        <p:spPr>
          <a:noFill/>
        </p:spPr>
        <p:txBody>
          <a:bodyPr/>
          <a:lstStyle/>
          <a:p>
            <a:fld id="{C350D577-01F4-4146-915B-F1D22D2B0290}" type="slidenum">
              <a:rPr lang="en-US" smtClean="0"/>
              <a:pPr/>
              <a:t>6</a:t>
            </a:fld>
            <a:endParaRPr lang="en-US" smtClean="0"/>
          </a:p>
        </p:txBody>
      </p:sp>
      <p:sp>
        <p:nvSpPr>
          <p:cNvPr id="10243" name="AutoShape 2"/>
          <p:cNvSpPr>
            <a:spLocks noGrp="1" noChangeArrowheads="1"/>
          </p:cNvSpPr>
          <p:nvPr>
            <p:ph type="title"/>
          </p:nvPr>
        </p:nvSpPr>
        <p:spPr>
          <a:xfrm>
            <a:off x="0" y="0"/>
            <a:ext cx="9144000" cy="914400"/>
          </a:xfrm>
        </p:spPr>
        <p:txBody>
          <a:bodyPr anchor="t"/>
          <a:lstStyle/>
          <a:p>
            <a:pPr eaLnBrk="1" hangingPunct="1"/>
            <a:r>
              <a:rPr lang="en-US" sz="5400" smtClean="0"/>
              <a:t>Choose MyPlate “Menu”</a:t>
            </a:r>
          </a:p>
        </p:txBody>
      </p:sp>
      <p:pic>
        <p:nvPicPr>
          <p:cNvPr id="10244" name="Picture 10" descr="myplate_green"/>
          <p:cNvPicPr>
            <a:picLocks noChangeAspect="1" noChangeArrowheads="1"/>
          </p:cNvPicPr>
          <p:nvPr/>
        </p:nvPicPr>
        <p:blipFill>
          <a:blip r:embed="rId3" cstate="print"/>
          <a:srcRect/>
          <a:stretch>
            <a:fillRect/>
          </a:stretch>
        </p:blipFill>
        <p:spPr bwMode="auto">
          <a:xfrm>
            <a:off x="4191000" y="1811338"/>
            <a:ext cx="4799013" cy="4360862"/>
          </a:xfrm>
          <a:prstGeom prst="rect">
            <a:avLst/>
          </a:prstGeom>
          <a:noFill/>
          <a:ln w="9525">
            <a:noFill/>
            <a:miter lim="800000"/>
            <a:headEnd/>
            <a:tailEnd/>
          </a:ln>
        </p:spPr>
      </p:pic>
      <p:sp>
        <p:nvSpPr>
          <p:cNvPr id="10245" name="Rectangle 12"/>
          <p:cNvSpPr>
            <a:spLocks noGrp="1" noChangeArrowheads="1"/>
          </p:cNvSpPr>
          <p:nvPr>
            <p:ph type="body" sz="half" idx="1"/>
          </p:nvPr>
        </p:nvSpPr>
        <p:spPr>
          <a:xfrm>
            <a:off x="304800" y="1676400"/>
            <a:ext cx="4038600" cy="2743200"/>
          </a:xfrm>
          <a:noFill/>
        </p:spPr>
        <p:txBody>
          <a:bodyPr/>
          <a:lstStyle/>
          <a:p>
            <a:pPr marL="0" indent="0" eaLnBrk="1" hangingPunct="1">
              <a:buFontTx/>
              <a:buNone/>
            </a:pPr>
            <a:r>
              <a:rPr lang="en-US" sz="4000" smtClean="0">
                <a:solidFill>
                  <a:srgbClr val="FF0000"/>
                </a:solidFill>
                <a:cs typeface="Arial" charset="0"/>
              </a:rPr>
              <a:t>Balancing calories</a:t>
            </a:r>
          </a:p>
          <a:p>
            <a:pPr marL="914400" lvl="1" indent="-457200" eaLnBrk="1" hangingPunct="1">
              <a:spcBef>
                <a:spcPct val="50000"/>
              </a:spcBef>
            </a:pPr>
            <a:r>
              <a:rPr lang="en-US" sz="3200" smtClean="0">
                <a:cs typeface="Arial" charset="0"/>
              </a:rPr>
              <a:t>Enjoy your food, but eat less</a:t>
            </a:r>
          </a:p>
          <a:p>
            <a:pPr marL="914400" lvl="1" indent="-457200" eaLnBrk="1" hangingPunct="1">
              <a:spcBef>
                <a:spcPct val="50000"/>
              </a:spcBef>
            </a:pPr>
            <a:r>
              <a:rPr lang="en-US" sz="3200" smtClean="0">
                <a:cs typeface="Arial" charset="0"/>
              </a:rPr>
              <a:t>Avoid oversized portions</a:t>
            </a:r>
            <a:endParaRPr lang="en-US" sz="4000" smtClean="0">
              <a:cs typeface="Arial" charset="0"/>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2"/>
          <p:cNvSpPr>
            <a:spLocks noGrp="1"/>
          </p:cNvSpPr>
          <p:nvPr>
            <p:ph type="sldNum" sz="quarter" idx="11"/>
          </p:nvPr>
        </p:nvSpPr>
        <p:spPr>
          <a:noFill/>
        </p:spPr>
        <p:txBody>
          <a:bodyPr/>
          <a:lstStyle/>
          <a:p>
            <a:fld id="{22819C9C-7086-4DA8-8383-1CEAB908F5AB}" type="slidenum">
              <a:rPr lang="en-US" smtClean="0"/>
              <a:pPr/>
              <a:t>7</a:t>
            </a:fld>
            <a:endParaRPr lang="en-US" smtClean="0"/>
          </a:p>
        </p:txBody>
      </p:sp>
      <p:pic>
        <p:nvPicPr>
          <p:cNvPr id="11267" name="Picture 8"/>
          <p:cNvPicPr>
            <a:picLocks noChangeAspect="1" noChangeArrowheads="1"/>
          </p:cNvPicPr>
          <p:nvPr/>
        </p:nvPicPr>
        <p:blipFill>
          <a:blip r:embed="rId3" cstate="print"/>
          <a:srcRect/>
          <a:stretch>
            <a:fillRect/>
          </a:stretch>
        </p:blipFill>
        <p:spPr bwMode="auto">
          <a:xfrm>
            <a:off x="4572000" y="0"/>
            <a:ext cx="4572000" cy="6858000"/>
          </a:xfrm>
          <a:prstGeom prst="rect">
            <a:avLst/>
          </a:prstGeom>
          <a:noFill/>
          <a:ln w="12700">
            <a:solidFill>
              <a:schemeClr val="tx1"/>
            </a:solidFill>
            <a:miter lim="800000"/>
            <a:headEnd/>
            <a:tailEnd/>
          </a:ln>
        </p:spPr>
      </p:pic>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sp>
        <p:nvSpPr>
          <p:cNvPr id="14341" name="AutoShape 5"/>
          <p:cNvSpPr>
            <a:spLocks noChangeArrowheads="1"/>
          </p:cNvSpPr>
          <p:nvPr/>
        </p:nvSpPr>
        <p:spPr bwMode="auto">
          <a:xfrm>
            <a:off x="3175" y="-76200"/>
            <a:ext cx="9140825" cy="1066800"/>
          </a:xfrm>
          <a:prstGeom prst="rect">
            <a:avLst/>
          </a:prstGeom>
          <a:solidFill>
            <a:schemeClr val="tx1"/>
          </a:solidFill>
          <a:ln w="25400">
            <a:noFill/>
            <a:miter lim="800000"/>
            <a:headEnd/>
            <a:tailEnd/>
          </a:ln>
        </p:spPr>
        <p:txBody>
          <a:bodyPr/>
          <a:lstStyle/>
          <a:p>
            <a:pPr eaLnBrk="0" hangingPunct="0">
              <a:buSzPct val="115000"/>
              <a:defRPr/>
            </a:pPr>
            <a:r>
              <a:rPr lang="en-US" sz="5400" dirty="0">
                <a:solidFill>
                  <a:schemeClr val="bg1"/>
                </a:solidFill>
                <a:latin typeface="+mj-lt"/>
              </a:rPr>
              <a:t>Food is to be enjoyed!</a:t>
            </a:r>
            <a:endParaRPr lang="en-US" sz="6000" dirty="0">
              <a:solidFill>
                <a:schemeClr val="bg1"/>
              </a:solidFill>
              <a:latin typeface="+mj-lt"/>
            </a:endParaRPr>
          </a:p>
        </p:txBody>
      </p:sp>
      <p:sp>
        <p:nvSpPr>
          <p:cNvPr id="11270" name="Text Box 6"/>
          <p:cNvSpPr txBox="1">
            <a:spLocks noChangeArrowheads="1"/>
          </p:cNvSpPr>
          <p:nvPr/>
        </p:nvSpPr>
        <p:spPr bwMode="auto">
          <a:xfrm>
            <a:off x="152400" y="2241550"/>
            <a:ext cx="4176713" cy="2835275"/>
          </a:xfrm>
          <a:prstGeom prst="rect">
            <a:avLst/>
          </a:prstGeom>
          <a:noFill/>
          <a:ln w="9525">
            <a:noFill/>
            <a:miter lim="800000"/>
            <a:headEnd/>
            <a:tailEnd/>
          </a:ln>
        </p:spPr>
        <p:txBody>
          <a:bodyPr>
            <a:spAutoFit/>
          </a:bodyPr>
          <a:lstStyle/>
          <a:p>
            <a:pPr marL="347663" indent="-347663" algn="l"/>
            <a:r>
              <a:rPr lang="en-US" sz="4000">
                <a:solidFill>
                  <a:srgbClr val="000000"/>
                </a:solidFill>
                <a:cs typeface="Arial" charset="0"/>
              </a:rPr>
              <a:t>   “Food is not nutritious until</a:t>
            </a:r>
            <a:br>
              <a:rPr lang="en-US" sz="4000">
                <a:solidFill>
                  <a:srgbClr val="000000"/>
                </a:solidFill>
                <a:cs typeface="Arial" charset="0"/>
              </a:rPr>
            </a:br>
            <a:r>
              <a:rPr lang="en-US" sz="4000">
                <a:solidFill>
                  <a:srgbClr val="000000"/>
                </a:solidFill>
                <a:cs typeface="Arial" charset="0"/>
              </a:rPr>
              <a:t>its eaten.”</a:t>
            </a:r>
            <a:r>
              <a:rPr lang="en-US" sz="500" b="0">
                <a:solidFill>
                  <a:srgbClr val="000000"/>
                </a:solidFill>
                <a:cs typeface="Arial" charset="0"/>
              </a:rPr>
              <a:t> </a:t>
            </a:r>
            <a:r>
              <a:rPr lang="en-US">
                <a:solidFill>
                  <a:srgbClr val="000000"/>
                </a:solidFill>
                <a:cs typeface="Arial" charset="0"/>
              </a:rPr>
              <a:t>  </a:t>
            </a:r>
            <a:br>
              <a:rPr lang="en-US">
                <a:solidFill>
                  <a:srgbClr val="000000"/>
                </a:solidFill>
                <a:cs typeface="Arial" charset="0"/>
              </a:rPr>
            </a:br>
            <a:r>
              <a:rPr lang="en-US">
                <a:solidFill>
                  <a:srgbClr val="000000"/>
                </a:solidFill>
                <a:cs typeface="Arial" charset="0"/>
              </a:rPr>
              <a:t>   	</a:t>
            </a:r>
            <a:r>
              <a:rPr lang="en-US" sz="2400" i="1">
                <a:solidFill>
                  <a:srgbClr val="000000"/>
                </a:solidFill>
                <a:cs typeface="Arial" charset="0"/>
              </a:rPr>
              <a:t>~ Smarter 	Lunchrooms 2011</a:t>
            </a:r>
            <a:endParaRPr lang="en-US" sz="3200" b="0" i="1">
              <a:solidFill>
                <a:srgbClr val="000000"/>
              </a:solidFill>
              <a:cs typeface="Arial"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1"/>
          </p:nvPr>
        </p:nvSpPr>
        <p:spPr>
          <a:noFill/>
        </p:spPr>
        <p:txBody>
          <a:bodyPr/>
          <a:lstStyle/>
          <a:p>
            <a:fld id="{E09AF2BD-ED21-4DC3-A2BA-4DC03D409F37}" type="slidenum">
              <a:rPr lang="en-US" smtClean="0"/>
              <a:pPr/>
              <a:t>8</a:t>
            </a:fld>
            <a:endParaRPr lang="en-US" smtClean="0"/>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pic>
        <p:nvPicPr>
          <p:cNvPr id="12293" name="Picture 12" descr="balance scal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936625" y="1458913"/>
            <a:ext cx="7270750" cy="5399087"/>
          </a:xfrm>
          <a:prstGeom prst="rect">
            <a:avLst/>
          </a:prstGeom>
          <a:noFill/>
          <a:ln w="9525">
            <a:noFill/>
            <a:miter lim="800000"/>
            <a:headEnd/>
            <a:tailEnd/>
          </a:ln>
        </p:spPr>
      </p:pic>
      <p:sp>
        <p:nvSpPr>
          <p:cNvPr id="12294" name="WordArt 14"/>
          <p:cNvSpPr>
            <a:spLocks noChangeArrowheads="1" noChangeShapeType="1" noTextEdit="1"/>
          </p:cNvSpPr>
          <p:nvPr/>
        </p:nvSpPr>
        <p:spPr bwMode="auto">
          <a:xfrm>
            <a:off x="457200" y="3429000"/>
            <a:ext cx="3311525" cy="1619250"/>
          </a:xfrm>
          <a:prstGeom prst="rect">
            <a:avLst/>
          </a:prstGeom>
        </p:spPr>
        <p:txBody>
          <a:bodyPr wrap="none" fromWordArt="1">
            <a:prstTxWarp prst="textPlain">
              <a:avLst>
                <a:gd name="adj" fmla="val 50000"/>
              </a:avLst>
            </a:prstTxWarp>
          </a:bodyPr>
          <a:lstStyle/>
          <a:p>
            <a:r>
              <a:rPr lang="en-US" kern="10">
                <a:ln w="12700">
                  <a:solidFill>
                    <a:schemeClr val="tx1"/>
                  </a:solidFill>
                  <a:round/>
                  <a:headEnd/>
                  <a:tailEnd/>
                </a:ln>
                <a:latin typeface="Arial Black"/>
              </a:rPr>
              <a:t>100 extra calories</a:t>
            </a:r>
          </a:p>
          <a:p>
            <a:r>
              <a:rPr lang="en-US" kern="10">
                <a:ln w="12700">
                  <a:solidFill>
                    <a:schemeClr val="tx1"/>
                  </a:solidFill>
                  <a:round/>
                  <a:headEnd/>
                  <a:tailEnd/>
                </a:ln>
                <a:latin typeface="Arial Black"/>
              </a:rPr>
              <a:t>per day</a:t>
            </a:r>
          </a:p>
        </p:txBody>
      </p:sp>
      <p:sp>
        <p:nvSpPr>
          <p:cNvPr id="12295" name="WordArt 15"/>
          <p:cNvSpPr>
            <a:spLocks noChangeArrowheads="1" noChangeShapeType="1" noTextEdit="1"/>
          </p:cNvSpPr>
          <p:nvPr/>
        </p:nvSpPr>
        <p:spPr bwMode="auto">
          <a:xfrm>
            <a:off x="5570538" y="3502025"/>
            <a:ext cx="3311525" cy="1619250"/>
          </a:xfrm>
          <a:prstGeom prst="rect">
            <a:avLst/>
          </a:prstGeom>
        </p:spPr>
        <p:txBody>
          <a:bodyPr wrap="none" fromWordArt="1">
            <a:prstTxWarp prst="textPlain">
              <a:avLst>
                <a:gd name="adj" fmla="val 50000"/>
              </a:avLst>
            </a:prstTxWarp>
          </a:bodyPr>
          <a:lstStyle/>
          <a:p>
            <a:r>
              <a:rPr lang="en-US" kern="10">
                <a:ln w="12700">
                  <a:solidFill>
                    <a:schemeClr val="tx1"/>
                  </a:solidFill>
                  <a:round/>
                  <a:headEnd/>
                  <a:tailEnd/>
                </a:ln>
                <a:latin typeface="Arial Black"/>
              </a:rPr>
              <a:t>10 extra pounds</a:t>
            </a:r>
          </a:p>
          <a:p>
            <a:r>
              <a:rPr lang="en-US" kern="10">
                <a:ln w="12700">
                  <a:solidFill>
                    <a:schemeClr val="tx1"/>
                  </a:solidFill>
                  <a:round/>
                  <a:headEnd/>
                  <a:tailEnd/>
                </a:ln>
                <a:latin typeface="Arial Black"/>
              </a:rPr>
              <a:t>per year!</a:t>
            </a:r>
          </a:p>
        </p:txBody>
      </p:sp>
      <p:sp>
        <p:nvSpPr>
          <p:cNvPr id="12296" name="Rectangle 8"/>
          <p:cNvSpPr>
            <a:spLocks noGrp="1" noChangeArrowheads="1"/>
          </p:cNvSpPr>
          <p:nvPr>
            <p:ph type="title"/>
          </p:nvPr>
        </p:nvSpPr>
        <p:spPr>
          <a:xfrm>
            <a:off x="0" y="0"/>
            <a:ext cx="9144000" cy="1066800"/>
          </a:xfrm>
        </p:spPr>
        <p:txBody>
          <a:bodyPr/>
          <a:lstStyle/>
          <a:p>
            <a:pPr eaLnBrk="1" hangingPunct="1"/>
            <a:r>
              <a:rPr lang="en-US" sz="5400" smtClean="0"/>
              <a:t>Enjoy </a:t>
            </a:r>
            <a:r>
              <a:rPr lang="en-US" sz="5400" smtClean="0">
                <a:cs typeface="Arial" charset="0"/>
              </a:rPr>
              <a:t>—</a:t>
            </a:r>
            <a:r>
              <a:rPr lang="en-US" sz="5400" smtClean="0"/>
              <a:t> but eat less!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1"/>
          </p:nvPr>
        </p:nvSpPr>
        <p:spPr>
          <a:noFill/>
        </p:spPr>
        <p:txBody>
          <a:bodyPr/>
          <a:lstStyle/>
          <a:p>
            <a:fld id="{B0428429-2AC0-435D-9DC1-BB4FBC097B1F}" type="slidenum">
              <a:rPr lang="en-US" smtClean="0"/>
              <a:pPr/>
              <a:t>9</a:t>
            </a:fld>
            <a:endParaRPr lang="en-US" smtClean="0"/>
          </a:p>
        </p:txBody>
      </p:sp>
      <p:sp>
        <p:nvSpPr>
          <p:cNvPr id="8" name="AutoShape 4"/>
          <p:cNvSpPr>
            <a:spLocks noChangeArrowheads="1"/>
          </p:cNvSpPr>
          <p:nvPr/>
        </p:nvSpPr>
        <p:spPr bwMode="auto">
          <a:xfrm>
            <a:off x="185738" y="1295400"/>
            <a:ext cx="8772525" cy="6457950"/>
          </a:xfrm>
          <a:prstGeom prst="roundRect">
            <a:avLst>
              <a:gd name="adj" fmla="val 16667"/>
            </a:avLst>
          </a:prstGeom>
          <a:noFill/>
          <a:ln w="28575" algn="ctr">
            <a:noFill/>
            <a:round/>
            <a:headEnd/>
            <a:tailEnd/>
          </a:ln>
          <a:effectLst>
            <a:outerShdw dist="38100" dir="2700000" algn="tl" rotWithShape="0">
              <a:srgbClr val="808080">
                <a:alpha val="39999"/>
              </a:srgbClr>
            </a:outerShdw>
          </a:effectLst>
        </p:spPr>
        <p:txBody>
          <a:bodyPr wrap="none" anchor="ctr"/>
          <a:lstStyle/>
          <a:p>
            <a:pPr algn="l" eaLnBrk="0" hangingPunct="0">
              <a:defRPr/>
            </a:pPr>
            <a:endParaRPr lang="en-US" sz="6000" b="0" baseline="-25000">
              <a:solidFill>
                <a:srgbClr val="000000"/>
              </a:solidFill>
              <a:effectLst>
                <a:outerShdw blurRad="38100" dist="38100" dir="2700000" algn="tl">
                  <a:srgbClr val="C0C0C0"/>
                </a:outerShdw>
              </a:effectLst>
            </a:endParaRPr>
          </a:p>
        </p:txBody>
      </p:sp>
      <p:sp>
        <p:nvSpPr>
          <p:cNvPr id="1719300" name="Rectangle 4"/>
          <p:cNvSpPr>
            <a:spLocks noChangeArrowheads="1"/>
          </p:cNvSpPr>
          <p:nvPr/>
        </p:nvSpPr>
        <p:spPr bwMode="auto">
          <a:xfrm>
            <a:off x="14288" y="42863"/>
            <a:ext cx="9072562" cy="6781800"/>
          </a:xfrm>
          <a:prstGeom prst="rect">
            <a:avLst/>
          </a:prstGeom>
          <a:noFill/>
          <a:ln w="127000">
            <a:noFill/>
            <a:miter lim="800000"/>
            <a:headEnd/>
            <a:tailEnd/>
          </a:ln>
          <a:effectLst/>
        </p:spPr>
        <p:txBody>
          <a:bodyPr wrap="none" anchor="ctr"/>
          <a:lstStyle/>
          <a:p>
            <a:pPr algn="l" eaLnBrk="0" hangingPunct="0">
              <a:defRPr/>
            </a:pPr>
            <a:endParaRPr lang="en-US" sz="400" b="0">
              <a:solidFill>
                <a:srgbClr val="000000"/>
              </a:solidFill>
              <a:effectLst>
                <a:outerShdw blurRad="38100" dist="38100" dir="2700000" algn="tl">
                  <a:srgbClr val="000000">
                    <a:alpha val="43137"/>
                  </a:srgbClr>
                </a:outerShdw>
              </a:effectLst>
            </a:endParaRPr>
          </a:p>
        </p:txBody>
      </p:sp>
      <p:grpSp>
        <p:nvGrpSpPr>
          <p:cNvPr id="13317" name="Group 9"/>
          <p:cNvGrpSpPr>
            <a:grpSpLocks/>
          </p:cNvGrpSpPr>
          <p:nvPr/>
        </p:nvGrpSpPr>
        <p:grpSpPr bwMode="auto">
          <a:xfrm rot="402958">
            <a:off x="358775" y="1066800"/>
            <a:ext cx="8424863" cy="5399088"/>
            <a:chOff x="288" y="919"/>
            <a:chExt cx="5307" cy="3401"/>
          </a:xfrm>
        </p:grpSpPr>
        <p:pic>
          <p:nvPicPr>
            <p:cNvPr id="13319" name="Picture 12" descr="balance scale"/>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90" y="919"/>
              <a:ext cx="4580" cy="3401"/>
            </a:xfrm>
            <a:prstGeom prst="rect">
              <a:avLst/>
            </a:prstGeom>
            <a:noFill/>
            <a:ln w="9525">
              <a:noFill/>
              <a:miter lim="800000"/>
              <a:headEnd/>
              <a:tailEnd/>
            </a:ln>
          </p:spPr>
        </p:pic>
        <p:sp>
          <p:nvSpPr>
            <p:cNvPr id="13320" name="WordArt 14"/>
            <p:cNvSpPr>
              <a:spLocks noChangeArrowheads="1" noChangeShapeType="1" noTextEdit="1"/>
            </p:cNvSpPr>
            <p:nvPr/>
          </p:nvSpPr>
          <p:spPr bwMode="auto">
            <a:xfrm>
              <a:off x="288" y="2160"/>
              <a:ext cx="2086" cy="1020"/>
            </a:xfrm>
            <a:prstGeom prst="rect">
              <a:avLst/>
            </a:prstGeom>
          </p:spPr>
          <p:txBody>
            <a:bodyPr wrap="none" fromWordArt="1">
              <a:prstTxWarp prst="textPlain">
                <a:avLst>
                  <a:gd name="adj" fmla="val 50000"/>
                </a:avLst>
              </a:prstTxWarp>
            </a:bodyPr>
            <a:lstStyle/>
            <a:p>
              <a:r>
                <a:rPr lang="en-US" kern="10">
                  <a:ln w="12700">
                    <a:solidFill>
                      <a:schemeClr val="tx1"/>
                    </a:solidFill>
                    <a:round/>
                    <a:headEnd/>
                    <a:tailEnd/>
                  </a:ln>
                  <a:latin typeface="Arial Black"/>
                </a:rPr>
                <a:t>100 extra calories</a:t>
              </a:r>
            </a:p>
            <a:p>
              <a:r>
                <a:rPr lang="en-US" kern="10">
                  <a:ln w="12700">
                    <a:solidFill>
                      <a:schemeClr val="tx1"/>
                    </a:solidFill>
                    <a:round/>
                    <a:headEnd/>
                    <a:tailEnd/>
                  </a:ln>
                  <a:latin typeface="Arial Black"/>
                </a:rPr>
                <a:t>per day</a:t>
              </a:r>
            </a:p>
          </p:txBody>
        </p:sp>
        <p:sp>
          <p:nvSpPr>
            <p:cNvPr id="13321" name="WordArt 15"/>
            <p:cNvSpPr>
              <a:spLocks noChangeArrowheads="1" noChangeShapeType="1" noTextEdit="1"/>
            </p:cNvSpPr>
            <p:nvPr/>
          </p:nvSpPr>
          <p:spPr bwMode="auto">
            <a:xfrm>
              <a:off x="3509" y="2206"/>
              <a:ext cx="2086" cy="1020"/>
            </a:xfrm>
            <a:prstGeom prst="rect">
              <a:avLst/>
            </a:prstGeom>
          </p:spPr>
          <p:txBody>
            <a:bodyPr wrap="none" fromWordArt="1">
              <a:prstTxWarp prst="textPlain">
                <a:avLst>
                  <a:gd name="adj" fmla="val 50000"/>
                </a:avLst>
              </a:prstTxWarp>
            </a:bodyPr>
            <a:lstStyle/>
            <a:p>
              <a:r>
                <a:rPr lang="en-US" kern="10">
                  <a:ln w="12700">
                    <a:solidFill>
                      <a:schemeClr val="tx1"/>
                    </a:solidFill>
                    <a:round/>
                    <a:headEnd/>
                    <a:tailEnd/>
                  </a:ln>
                  <a:latin typeface="Arial Black"/>
                </a:rPr>
                <a:t>10 extra pounds</a:t>
              </a:r>
            </a:p>
            <a:p>
              <a:r>
                <a:rPr lang="en-US" kern="10">
                  <a:ln w="12700">
                    <a:solidFill>
                      <a:schemeClr val="tx1"/>
                    </a:solidFill>
                    <a:round/>
                    <a:headEnd/>
                    <a:tailEnd/>
                  </a:ln>
                  <a:latin typeface="Arial Black"/>
                </a:rPr>
                <a:t>per year!</a:t>
              </a:r>
            </a:p>
          </p:txBody>
        </p:sp>
      </p:grpSp>
      <p:sp>
        <p:nvSpPr>
          <p:cNvPr id="13318" name="Rectangle 11"/>
          <p:cNvSpPr>
            <a:spLocks noGrp="1" noChangeArrowheads="1"/>
          </p:cNvSpPr>
          <p:nvPr>
            <p:ph type="title"/>
          </p:nvPr>
        </p:nvSpPr>
        <p:spPr>
          <a:xfrm>
            <a:off x="0" y="0"/>
            <a:ext cx="9144000" cy="1066800"/>
          </a:xfrm>
        </p:spPr>
        <p:txBody>
          <a:bodyPr/>
          <a:lstStyle/>
          <a:p>
            <a:pPr eaLnBrk="1" hangingPunct="1"/>
            <a:r>
              <a:rPr lang="en-US" sz="5400" smtClean="0"/>
              <a:t>Enjoy — but eat less! </a:t>
            </a:r>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SECTOMILLISECCONVERTED" val="1"/>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oose MyPlate:&amp;#x0D;&amp;#x0A;Selected Consumer Messages&amp;quot;&quot;/&gt;&lt;property id=&quot;20307&quot; value=&quot;256&quot;/&gt;&lt;/object&gt;&lt;object type=&quot;3&quot; unique_id=&quot;10015&quot;&gt;&lt;property id=&quot;20148&quot; value=&quot;5&quot;/&gt;&lt;property id=&quot;20300&quot; value=&quot;Slide 8 - &amp;quot;Choose MyPlate “Menu” of &amp;#x0D;&amp;#x0A;Selected Consumer Messages&amp;quot;&quot;/&gt;&lt;property id=&quot;20307&quot; value=&quot;267&quot;/&gt;&lt;/object&gt;&lt;object type=&quot;3&quot; unique_id=&quot;10025&quot;&gt;&lt;property id=&quot;20148&quot; value=&quot;5&quot;/&gt;&lt;property id=&quot;20300&quot; value=&quot;Slide 28&quot;/&gt;&lt;property id=&quot;20307&quot; value=&quot;277&quot;/&gt;&lt;/object&gt;&lt;object type=&quot;3&quot; unique_id=&quot;10029&quot;&gt;&lt;property id=&quot;20148&quot; value=&quot;5&quot;/&gt;&lt;property id=&quot;20300&quot; value=&quot;Slide 36&quot;/&gt;&lt;property id=&quot;20307&quot; value=&quot;281&quot;/&gt;&lt;/object&gt;&lt;object type=&quot;3&quot; unique_id=&quot;10030&quot;&gt;&lt;property id=&quot;20148&quot; value=&quot;5&quot;/&gt;&lt;property id=&quot;20300&quot; value=&quot;Slide 37&quot;/&gt;&lt;property id=&quot;20307&quot; value=&quot;282&quot;/&gt;&lt;/object&gt;&lt;object type=&quot;3&quot; unique_id=&quot;10035&quot;&gt;&lt;property id=&quot;20148&quot; value=&quot;5&quot;/&gt;&lt;property id=&quot;20300&quot; value=&quot;Slide 11 - &amp;quot;Enjoy — but eat less! &amp;quot;&quot;/&gt;&lt;property id=&quot;20307&quot; value=&quot;287&quot;/&gt;&lt;/object&gt;&lt;object type=&quot;3&quot; unique_id=&quot;10147&quot;&gt;&lt;property id=&quot;20148&quot; value=&quot;5&quot;/&gt;&lt;property id=&quot;20300&quot; value=&quot;Slide 65 - &amp;quot;THE END&amp;quot;&quot;/&gt;&lt;property id=&quot;20307&quot; value=&quot;399&quot;/&gt;&lt;/object&gt;&lt;object type=&quot;3&quot; unique_id=&quot;10148&quot;&gt;&lt;property id=&quot;20148&quot; value=&quot;5&quot;/&gt;&lt;property id=&quot;20300&quot; value=&quot;Slide 66&quot;/&gt;&lt;property id=&quot;20307&quot; value=&quot;400&quot;/&gt;&lt;/object&gt;&lt;object type=&quot;3&quot; unique_id=&quot;15287&quot;&gt;&lt;property id=&quot;20148&quot; value=&quot;5&quot;/&gt;&lt;property id=&quot;20300&quot; value=&quot;Slide 3 - &amp;quot;Resources used&amp;quot;&quot;/&gt;&lt;property id=&quot;20307&quot; value=&quot;401&quot;/&gt;&lt;/object&gt;&lt;object type=&quot;3&quot; unique_id=&quot;16304&quot;&gt;&lt;property id=&quot;20148&quot; value=&quot;5&quot;/&gt;&lt;property id=&quot;20300&quot; value=&quot;Slide 9 - &amp;quot;Choose MyPlate “Menu”&amp;quot;&quot;/&gt;&lt;property id=&quot;20307&quot; value=&quot;404&quot;/&gt;&lt;/object&gt;&lt;object type=&quot;3&quot; unique_id=&quot;16305&quot;&gt;&lt;property id=&quot;20148&quot; value=&quot;5&quot;/&gt;&lt;property id=&quot;20300&quot; value=&quot;Slide 15&quot;/&gt;&lt;property id=&quot;20307&quot; value=&quot;403&quot;/&gt;&lt;/object&gt;&lt;object type=&quot;3&quot; unique_id=&quot;18453&quot;&gt;&lt;property id=&quot;20148&quot; value=&quot;5&quot;/&gt;&lt;property id=&quot;20300&quot; value=&quot;Slide 10&quot;/&gt;&lt;property id=&quot;20307&quot; value=&quot;411&quot;/&gt;&lt;/object&gt;&lt;object type=&quot;3&quot; unique_id=&quot;18454&quot;&gt;&lt;property id=&quot;20148&quot; value=&quot;5&quot;/&gt;&lt;property id=&quot;20300&quot; value=&quot;Slide 12 - &amp;quot;Enjoy — but eat less! &amp;quot;&quot;/&gt;&lt;property id=&quot;20307&quot; value=&quot;412&quot;/&gt;&lt;/object&gt;&lt;object type=&quot;3&quot; unique_id=&quot;18455&quot;&gt;&lt;property id=&quot;20148&quot; value=&quot;5&quot;/&gt;&lt;property id=&quot;20300&quot; value=&quot;Slide 13&quot;/&gt;&lt;property id=&quot;20307&quot; value=&quot;406&quot;/&gt;&lt;/object&gt;&lt;object type=&quot;3&quot; unique_id=&quot;18456&quot;&gt;&lt;property id=&quot;20148&quot; value=&quot;5&quot;/&gt;&lt;property id=&quot;20300&quot; value=&quot;Slide 14&quot;/&gt;&lt;property id=&quot;20307&quot; value=&quot;407&quot;/&gt;&lt;/object&gt;&lt;object type=&quot;3&quot; unique_id=&quot;18457&quot;&gt;&lt;property id=&quot;20148&quot; value=&quot;5&quot;/&gt;&lt;property id=&quot;20300&quot; value=&quot;Slide 16&quot;/&gt;&lt;property id=&quot;20307&quot; value=&quot;408&quot;/&gt;&lt;/object&gt;&lt;object type=&quot;3&quot; unique_id=&quot;18460&quot;&gt;&lt;property id=&quot;20148&quot; value=&quot;5&quot;/&gt;&lt;property id=&quot;20300&quot; value=&quot;Slide 29&quot;/&gt;&lt;property id=&quot;20307&quot; value=&quot;413&quot;/&gt;&lt;/object&gt;&lt;object type=&quot;3&quot; unique_id=&quot;18461&quot;&gt;&lt;property id=&quot;20148&quot; value=&quot;5&quot;/&gt;&lt;property id=&quot;20300&quot; value=&quot;Slide 32&quot;/&gt;&lt;property id=&quot;20307&quot; value=&quot;414&quot;/&gt;&lt;/object&gt;&lt;object type=&quot;3&quot; unique_id=&quot;18462&quot;&gt;&lt;property id=&quot;20148&quot; value=&quot;5&quot;/&gt;&lt;property id=&quot;20300&quot; value=&quot;Slide 33&quot;/&gt;&lt;property id=&quot;20307&quot; value=&quot;415&quot;/&gt;&lt;/object&gt;&lt;object type=&quot;3&quot; unique_id=&quot;18463&quot;&gt;&lt;property id=&quot;20148&quot; value=&quot;5&quot;/&gt;&lt;property id=&quot;20300&quot; value=&quot;Slide 34&quot;/&gt;&lt;property id=&quot;20307&quot; value=&quot;416&quot;/&gt;&lt;/object&gt;&lt;object type=&quot;3&quot; unique_id=&quot;18464&quot;&gt;&lt;property id=&quot;20148&quot; value=&quot;5&quot;/&gt;&lt;property id=&quot;20300&quot; value=&quot;Slide 35&quot;/&gt;&lt;property id=&quot;20307&quot; value=&quot;417&quot;/&gt;&lt;/object&gt;&lt;object type=&quot;3&quot; unique_id=&quot;20853&quot;&gt;&lt;property id=&quot;20148&quot; value=&quot;5&quot;/&gt;&lt;property id=&quot;20300&quot; value=&quot;Slide 38 - &amp;quot;Choose MyPlate “Menu”&amp;quot;&quot;/&gt;&lt;property id=&quot;20307&quot; value=&quot;418&quot;/&gt;&lt;/object&gt;&lt;object type=&quot;3&quot; unique_id=&quot;20854&quot;&gt;&lt;property id=&quot;20148&quot; value=&quot;5&quot;/&gt;&lt;property id=&quot;20300&quot; value=&quot;Slide 39&quot;/&gt;&lt;property id=&quot;20307&quot; value=&quot;419&quot;/&gt;&lt;/object&gt;&lt;object type=&quot;3&quot; unique_id=&quot;20855&quot;&gt;&lt;property id=&quot;20148&quot; value=&quot;5&quot;/&gt;&lt;property id=&quot;20300&quot; value=&quot;Slide 40&quot;/&gt;&lt;property id=&quot;20307&quot; value=&quot;422&quot;/&gt;&lt;/object&gt;&lt;object type=&quot;3&quot; unique_id=&quot;20858&quot;&gt;&lt;property id=&quot;20148&quot; value=&quot;5&quot;/&gt;&lt;property id=&quot;20300&quot; value=&quot;Slide 45&quot;/&gt;&lt;property id=&quot;20307&quot; value=&quot;424&quot;/&gt;&lt;/object&gt;&lt;object type=&quot;3&quot; unique_id=&quot;20859&quot;&gt;&lt;property id=&quot;20148&quot; value=&quot;5&quot;/&gt;&lt;property id=&quot;20300&quot; value=&quot;Slide 46&quot;/&gt;&lt;property id=&quot;20307&quot; value=&quot;425&quot;/&gt;&lt;/object&gt;&lt;object type=&quot;3&quot; unique_id=&quot;20860&quot;&gt;&lt;property id=&quot;20148&quot; value=&quot;5&quot;/&gt;&lt;property id=&quot;20300&quot; value=&quot;Slide 47&quot;/&gt;&lt;property id=&quot;20307&quot; value=&quot;426&quot;/&gt;&lt;/object&gt;&lt;object type=&quot;3&quot; unique_id=&quot;20861&quot;&gt;&lt;property id=&quot;20148&quot; value=&quot;5&quot;/&gt;&lt;property id=&quot;20300&quot; value=&quot;Slide 48&quot;/&gt;&lt;property id=&quot;20307&quot; value=&quot;427&quot;/&gt;&lt;/object&gt;&lt;object type=&quot;3&quot; unique_id=&quot;22754&quot;&gt;&lt;property id=&quot;20148&quot; value=&quot;5&quot;/&gt;&lt;property id=&quot;20300&quot; value=&quot;Slide 17&quot;/&gt;&lt;property id=&quot;20307&quot; value=&quot;430&quot;/&gt;&lt;/object&gt;&lt;object type=&quot;3&quot; unique_id=&quot;22755&quot;&gt;&lt;property id=&quot;20148&quot; value=&quot;5&quot;/&gt;&lt;property id=&quot;20300&quot; value=&quot;Slide 18&quot;/&gt;&lt;property id=&quot;20307&quot; value=&quot;431&quot;/&gt;&lt;/object&gt;&lt;object type=&quot;3&quot; unique_id=&quot;22756&quot;&gt;&lt;property id=&quot;20148&quot; value=&quot;5&quot;/&gt;&lt;property id=&quot;20300&quot; value=&quot;Slide 19&quot;/&gt;&lt;property id=&quot;20307&quot; value=&quot;432&quot;/&gt;&lt;/object&gt;&lt;object type=&quot;3&quot; unique_id=&quot;22757&quot;&gt;&lt;property id=&quot;20148&quot; value=&quot;5&quot;/&gt;&lt;property id=&quot;20300&quot; value=&quot;Slide 23 - &amp;quot;Nutrient-dense foods and&amp;#x0D;&amp;#x0A;beverages include ALL:&amp;quot;&quot;/&gt;&lt;property id=&quot;20307&quot; value=&quot;433&quot;/&gt;&lt;/object&gt;&lt;object type=&quot;3&quot; unique_id=&quot;22758&quot;&gt;&lt;property id=&quot;20148&quot; value=&quot;5&quot;/&gt;&lt;property id=&quot;20300&quot; value=&quot;Slide 20&quot;/&gt;&lt;property id=&quot;20307&quot; value=&quot;434&quot;/&gt;&lt;/object&gt;&lt;object type=&quot;3&quot; unique_id=&quot;22759&quot;&gt;&lt;property id=&quot;20148&quot; value=&quot;5&quot;/&gt;&lt;property id=&quot;20300&quot; value=&quot;Slide 21&quot;/&gt;&lt;property id=&quot;20307&quot; value=&quot;435&quot;/&gt;&lt;/object&gt;&lt;object type=&quot;3&quot; unique_id=&quot;22760&quot;&gt;&lt;property id=&quot;20148&quot; value=&quot;5&quot;/&gt;&lt;property id=&quot;20300&quot; value=&quot;Slide 22 - &amp;quot;Nutrient-dense vs. &amp;#x0D;&amp;#x0A;not nutrient-dense&amp;quot;&quot;/&gt;&lt;property id=&quot;20307&quot; value=&quot;436&quot;/&gt;&lt;/object&gt;&lt;object type=&quot;3&quot; unique_id=&quot;24393&quot;&gt;&lt;property id=&quot;20148&quot; value=&quot;5&quot;/&gt;&lt;property id=&quot;20300&quot; value=&quot;Slide 51 - &amp;quot;Switching to fat-free or low-fat (1%) milk makes a difference!&amp;quot;&quot;/&gt;&lt;property id=&quot;20307&quot; value=&quot;445&quot;/&gt;&lt;/object&gt;&lt;object type=&quot;3&quot; unique_id=&quot;24395&quot;&gt;&lt;property id=&quot;20148&quot; value=&quot;5&quot;/&gt;&lt;property id=&quot;20300&quot; value=&quot;Slide 52&quot;/&gt;&lt;property id=&quot;20307&quot; value=&quot;441&quot;/&gt;&lt;/object&gt;&lt;object type=&quot;3&quot; unique_id=&quot;26248&quot;&gt;&lt;property id=&quot;20148&quot; value=&quot;5&quot;/&gt;&lt;property id=&quot;20300&quot; value=&quot;Slide 24&quot;/&gt;&lt;property id=&quot;20307&quot; value=&quot;453&quot;/&gt;&lt;/object&gt;&lt;object type=&quot;3&quot; unique_id=&quot;26249&quot;&gt;&lt;property id=&quot;20148&quot; value=&quot;5&quot;/&gt;&lt;property id=&quot;20300&quot; value=&quot;Slide 25&quot;/&gt;&lt;property id=&quot;20307&quot; value=&quot;454&quot;/&gt;&lt;/object&gt;&lt;object type=&quot;3&quot; unique_id=&quot;26254&quot;&gt;&lt;property id=&quot;20148&quot; value=&quot;5&quot;/&gt;&lt;property id=&quot;20300&quot; value=&quot;Slide 43&quot;/&gt;&lt;property id=&quot;20307&quot; value=&quot;452&quot;/&gt;&lt;/object&gt;&lt;object type=&quot;3&quot; unique_id=&quot;26255&quot;&gt;&lt;property id=&quot;20148&quot; value=&quot;5&quot;/&gt;&lt;property id=&quot;20300&quot; value=&quot;Slide 54 - &amp;quot;Choose MyPlate “Menu”&amp;quot;&quot;/&gt;&lt;property id=&quot;20307&quot; value=&quot;449&quot;/&gt;&lt;/object&gt;&lt;object type=&quot;3&quot; unique_id=&quot;28601&quot;&gt;&lt;property id=&quot;20148&quot; value=&quot;5&quot;/&gt;&lt;property id=&quot;20300&quot; value=&quot;Slide 5 - &amp;quot;… MyPlate &amp;quot;&quot;/&gt;&lt;property id=&quot;20307&quot; value=&quot;468&quot;/&gt;&lt;/object&gt;&lt;object type=&quot;3&quot; unique_id=&quot;28602&quot;&gt;&lt;property id=&quot;20148&quot; value=&quot;5&quot;/&gt;&lt;property id=&quot;20300&quot; value=&quot;Slide 6 - &amp;quot;MyPlate update&amp;quot;&quot;/&gt;&lt;property id=&quot;20307&quot; value=&quot;465&quot;/&gt;&lt;/object&gt;&lt;object type=&quot;3&quot; unique_id=&quot;28603&quot;&gt;&lt;property id=&quot;20148&quot; value=&quot;5&quot;/&gt;&lt;property id=&quot;20300&quot; value=&quot;Slide 7 - &amp;quot;MyPlate update&amp;quot;&quot;/&gt;&lt;property id=&quot;20307&quot; value=&quot;466&quot;/&gt;&lt;/object&gt;&lt;object type=&quot;3&quot; unique_id=&quot;28608&quot;&gt;&lt;property id=&quot;20148&quot; value=&quot;5&quot;/&gt;&lt;property id=&quot;20300&quot; value=&quot;Slide 57&quot;/&gt;&lt;property id=&quot;20307&quot; value=&quot;461&quot;/&gt;&lt;/object&gt;&lt;object type=&quot;3&quot; unique_id=&quot;28610&quot;&gt;&lt;property id=&quot;20148&quot; value=&quot;5&quot;/&gt;&lt;property id=&quot;20300&quot; value=&quot;Slide 58&quot;/&gt;&lt;property id=&quot;20307&quot; value=&quot;458&quot;/&gt;&lt;/object&gt;&lt;object type=&quot;3&quot; unique_id=&quot;28612&quot;&gt;&lt;property id=&quot;20148&quot; value=&quot;5&quot;/&gt;&lt;property id=&quot;20300&quot; value=&quot;Slide 60&quot;/&gt;&lt;property id=&quot;20307&quot; value=&quot;463&quot;/&gt;&lt;/object&gt;&lt;object type=&quot;3&quot; unique_id=&quot;28613&quot;&gt;&lt;property id=&quot;20148&quot; value=&quot;5&quot;/&gt;&lt;property id=&quot;20300&quot; value=&quot;Slide 62&quot;/&gt;&lt;property id=&quot;20307&quot; value=&quot;471&quot;/&gt;&lt;/object&gt;&lt;object type=&quot;3&quot; unique_id=&quot;28614&quot;&gt;&lt;property id=&quot;20148&quot; value=&quot;5&quot;/&gt;&lt;property id=&quot;20300&quot; value=&quot;Slide 63&quot;/&gt;&lt;property id=&quot;20307&quot; value=&quot;472&quot;/&gt;&lt;/object&gt;&lt;object type=&quot;3&quot; unique_id=&quot;30485&quot;&gt;&lt;property id=&quot;20148&quot; value=&quot;5&quot;/&gt;&lt;property id=&quot;20300&quot; value=&quot;Slide 4 - &amp;quot;MyPyramid is now … &amp;quot;&quot;/&gt;&lt;property id=&quot;20307&quot; value=&quot;474&quot;/&gt;&lt;/object&gt;&lt;object type=&quot;3&quot; unique_id=&quot;30486&quot;&gt;&lt;property id=&quot;20148&quot; value=&quot;5&quot;/&gt;&lt;property id=&quot;20300&quot; value=&quot;Slide 42&quot;/&gt;&lt;property id=&quot;20307&quot; value=&quot;475&quot;/&gt;&lt;/object&gt;&lt;object type=&quot;3&quot; unique_id=&quot;30556&quot;&gt;&lt;property id=&quot;20148&quot; value=&quot;5&quot;/&gt;&lt;property id=&quot;20300&quot; value=&quot;Slide 2&quot;/&gt;&lt;property id=&quot;20307&quot; value=&quot;476&quot;/&gt;&lt;/object&gt;&lt;object type=&quot;3&quot; unique_id=&quot;30625&quot;&gt;&lt;property id=&quot;20148&quot; value=&quot;5&quot;/&gt;&lt;property id=&quot;20300&quot; value=&quot;Slide 30&quot;/&gt;&lt;property id=&quot;20307&quot; value=&quot;477&quot;/&gt;&lt;/object&gt;&lt;object type=&quot;3&quot; unique_id=&quot;31309&quot;&gt;&lt;property id=&quot;20148&quot; value=&quot;5&quot;/&gt;&lt;property id=&quot;20300&quot; value=&quot;Slide 64&quot;/&gt;&lt;property id=&quot;20307&quot; value=&quot;480&quot;/&gt;&lt;/object&gt;&lt;object type=&quot;3&quot; unique_id=&quot;31514&quot;&gt;&lt;property id=&quot;20148&quot; value=&quot;5&quot;/&gt;&lt;property id=&quot;20300&quot; value=&quot;Slide 41&quot;/&gt;&lt;property id=&quot;20307&quot; value=&quot;481&quot;/&gt;&lt;/object&gt;&lt;object type=&quot;3&quot; unique_id=&quot;31855&quot;&gt;&lt;property id=&quot;20148&quot; value=&quot;5&quot;/&gt;&lt;property id=&quot;20300&quot; value=&quot;Slide 26&quot;/&gt;&lt;property id=&quot;20307&quot; value=&quot;482&quot;/&gt;&lt;/object&gt;&lt;object type=&quot;3&quot; unique_id=&quot;32332&quot;&gt;&lt;property id=&quot;20148&quot; value=&quot;5&quot;/&gt;&lt;property id=&quot;20300&quot; value=&quot;Slide 55 - &amp;quot;Can you guess: People ages &amp;#x0D;&amp;#x0A;2 and older should reduce daily sodium intake to less than …&amp;quot;&quot;/&gt;&lt;property id=&quot;20307&quot; value=&quot;483&quot;/&gt;&lt;/object&gt;&lt;object type=&quot;3&quot; unique_id=&quot;32401&quot;&gt;&lt;property id=&quot;20148&quot; value=&quot;5&quot;/&gt;&lt;property id=&quot;20300&quot; value=&quot;Slide 44&quot;/&gt;&lt;property id=&quot;20307&quot; value=&quot;484&quot;/&gt;&lt;/object&gt;&lt;object type=&quot;3&quot; unique_id=&quot;32816&quot;&gt;&lt;property id=&quot;20148&quot; value=&quot;5&quot;/&gt;&lt;property id=&quot;20300&quot; value=&quot;Slide 49&quot;/&gt;&lt;property id=&quot;20307&quot; value=&quot;485&quot;/&gt;&lt;/object&gt;&lt;object type=&quot;3&quot; unique_id=&quot;32817&quot;&gt;&lt;property id=&quot;20148&quot; value=&quot;5&quot;/&gt;&lt;property id=&quot;20300&quot; value=&quot;Slide 53&quot;/&gt;&lt;property id=&quot;20307&quot; value=&quot;486&quot;/&gt;&lt;/object&gt;&lt;object type=&quot;3&quot; unique_id=&quot;32818&quot;&gt;&lt;property id=&quot;20148&quot; value=&quot;5&quot;/&gt;&lt;property id=&quot;20300&quot; value=&quot;Slide 59&quot;/&gt;&lt;property id=&quot;20307&quot; value=&quot;487&quot;/&gt;&lt;/object&gt;&lt;object type=&quot;3&quot; unique_id=&quot;33023&quot;&gt;&lt;property id=&quot;20148&quot; value=&quot;5&quot;/&gt;&lt;property id=&quot;20300&quot; value=&quot;Slide 61&quot;/&gt;&lt;property id=&quot;20307&quot; value=&quot;488&quot;/&gt;&lt;/object&gt;&lt;object type=&quot;3&quot; unique_id=&quot;33976&quot;&gt;&lt;property id=&quot;20148&quot; value=&quot;5&quot;/&gt;&lt;property id=&quot;20300&quot; value=&quot;Slide 27&quot;/&gt;&lt;property id=&quot;20307&quot; value=&quot;489&quot;/&gt;&lt;/object&gt;&lt;object type=&quot;3&quot; unique_id=&quot;34314&quot;&gt;&lt;property id=&quot;20148&quot; value=&quot;5&quot;/&gt;&lt;property id=&quot;20300&quot; value=&quot;Slide 31&quot;/&gt;&lt;property id=&quot;20307&quot; value=&quot;490&quot;/&gt;&lt;/object&gt;&lt;object type=&quot;3&quot; unique_id=&quot;34655&quot;&gt;&lt;property id=&quot;20148&quot; value=&quot;5&quot;/&gt;&lt;property id=&quot;20300&quot; value=&quot;Slide 50&quot;/&gt;&lt;property id=&quot;20307&quot; value=&quot;491&quot;/&gt;&lt;/object&gt;&lt;object type=&quot;3&quot; unique_id=&quot;34860&quot;&gt;&lt;property id=&quot;20148&quot; value=&quot;5&quot;/&gt;&lt;property id=&quot;20300&quot; value=&quot;Slide 56 - &amp;quot;Can you guess: People ages &amp;#x0D;&amp;#x0A;2 and older should reduce daily sodium intake to less than …&amp;quot;&quot;/&gt;&lt;property id=&quot;20307&quot; value=&quot;492&quot;/&gt;&lt;/object&gt;&lt;/object&gt;&lt;/object&gt;&lt;/database&gt;"/>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F0000"/>
            </a:solidFill>
            <a:effectLst/>
            <a:latin typeface="Arial" charset="0"/>
          </a:defRPr>
        </a:defPPr>
      </a:lstStyle>
    </a:spDef>
    <a:lnDef>
      <a:spPr bwMode="auto">
        <a:xfrm>
          <a:off x="0" y="0"/>
          <a:ext cx="1" cy="1"/>
        </a:xfrm>
        <a:custGeom>
          <a:avLst/>
          <a:gdLst/>
          <a:ahLst/>
          <a:cxnLst/>
          <a:rect l="0" t="0" r="0" b="0"/>
          <a:pathLst/>
        </a:custGeom>
        <a:solidFill>
          <a:srgbClr val="000000"/>
        </a:solidFill>
        <a:ln w="38100"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1" i="0" u="none" strike="noStrike" cap="none" normalizeH="0" baseline="0" smtClean="0">
            <a:ln>
              <a:noFill/>
            </a:ln>
            <a:solidFill>
              <a:srgbClr val="FF0000"/>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767</TotalTime>
  <Words>3182</Words>
  <Application>Microsoft Office PowerPoint</Application>
  <PresentationFormat>On-screen Show (4:3)</PresentationFormat>
  <Paragraphs>397</Paragraphs>
  <Slides>58</Slides>
  <Notes>54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2</vt:i4>
      </vt:variant>
      <vt:variant>
        <vt:lpstr>Slide Titles</vt:lpstr>
      </vt:variant>
      <vt:variant>
        <vt:i4>58</vt:i4>
      </vt:variant>
    </vt:vector>
  </HeadingPairs>
  <TitlesOfParts>
    <vt:vector size="63" baseType="lpstr">
      <vt:lpstr>Arial</vt:lpstr>
      <vt:lpstr>Wingdings</vt:lpstr>
      <vt:lpstr>Default Design</vt:lpstr>
      <vt:lpstr>Adobe Photoshop Elements Image</vt:lpstr>
      <vt:lpstr>Image</vt:lpstr>
      <vt:lpstr>MyPyramid is now … </vt:lpstr>
      <vt:lpstr>… MyPlate </vt:lpstr>
      <vt:lpstr>MyPlate update</vt:lpstr>
      <vt:lpstr>MyPlate update</vt:lpstr>
      <vt:lpstr>Choose MyPlate “Menu” of  Selected Consumer Messages</vt:lpstr>
      <vt:lpstr>Choose MyPlate “Menu”</vt:lpstr>
      <vt:lpstr>Slide 7</vt:lpstr>
      <vt:lpstr>Enjoy — but eat less! </vt:lpstr>
      <vt:lpstr>Enjoy — but eat less! </vt:lpstr>
      <vt:lpstr>Slide 10</vt:lpstr>
      <vt:lpstr>Slide 11</vt:lpstr>
      <vt:lpstr>Slide 12</vt:lpstr>
      <vt:lpstr>Slide 13</vt:lpstr>
      <vt:lpstr>Slide 14</vt:lpstr>
      <vt:lpstr>Slide 15</vt:lpstr>
      <vt:lpstr>Slide 16</vt:lpstr>
      <vt:lpstr>Slide 17</vt:lpstr>
      <vt:lpstr>Nutrient-dense vs.  not nutrient-dense</vt:lpstr>
      <vt:lpstr>Nutrient-dense foods and beverages include ALL:</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Choose MyPlate “Menu”</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Switching to fat-free or low-fat (1%) milk makes a difference!</vt:lpstr>
      <vt:lpstr>Slide 46</vt:lpstr>
      <vt:lpstr>Slide 47</vt:lpstr>
      <vt:lpstr>Choose MyPlate “Menu”</vt:lpstr>
      <vt:lpstr>Can you guess: People ages  2 and older should reduce daily sodium intake to less than …</vt:lpstr>
      <vt:lpstr>Can you guess: People ages  2 and older should reduce daily sodium intake to less than …</vt:lpstr>
      <vt:lpstr>Slide 51</vt:lpstr>
      <vt:lpstr>Slide 52</vt:lpstr>
      <vt:lpstr>Slide 53</vt:lpstr>
      <vt:lpstr>Slide 54</vt:lpstr>
      <vt:lpstr>Slide 55</vt:lpstr>
      <vt:lpstr>Slide 56</vt:lpstr>
      <vt:lpstr>Slide 57</vt:lpstr>
      <vt:lpstr>Slide 58</vt:lpstr>
    </vt:vector>
  </TitlesOfParts>
  <Company>University of Nebraska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ahennema</dc:creator>
  <cp:lastModifiedBy>Cortland City School District</cp:lastModifiedBy>
  <cp:revision>133</cp:revision>
  <dcterms:created xsi:type="dcterms:W3CDTF">2011-06-06T15:09:27Z</dcterms:created>
  <dcterms:modified xsi:type="dcterms:W3CDTF">2011-10-06T12:56:20Z</dcterms:modified>
</cp:coreProperties>
</file>