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3"/>
  </p:notesMasterIdLst>
  <p:handoutMasterIdLst>
    <p:handoutMasterId r:id="rId34"/>
  </p:handoutMasterIdLst>
  <p:sldIdLst>
    <p:sldId id="256" r:id="rId2"/>
    <p:sldId id="260" r:id="rId3"/>
    <p:sldId id="261" r:id="rId4"/>
    <p:sldId id="286" r:id="rId5"/>
    <p:sldId id="274" r:id="rId6"/>
    <p:sldId id="295" r:id="rId7"/>
    <p:sldId id="259" r:id="rId8"/>
    <p:sldId id="298" r:id="rId9"/>
    <p:sldId id="272" r:id="rId10"/>
    <p:sldId id="258" r:id="rId11"/>
    <p:sldId id="288" r:id="rId12"/>
    <p:sldId id="266" r:id="rId13"/>
    <p:sldId id="297" r:id="rId14"/>
    <p:sldId id="265" r:id="rId15"/>
    <p:sldId id="268" r:id="rId16"/>
    <p:sldId id="283" r:id="rId17"/>
    <p:sldId id="269" r:id="rId18"/>
    <p:sldId id="284" r:id="rId19"/>
    <p:sldId id="270" r:id="rId20"/>
    <p:sldId id="285" r:id="rId21"/>
    <p:sldId id="282" r:id="rId22"/>
    <p:sldId id="271" r:id="rId23"/>
    <p:sldId id="290" r:id="rId24"/>
    <p:sldId id="289" r:id="rId25"/>
    <p:sldId id="294" r:id="rId26"/>
    <p:sldId id="293" r:id="rId27"/>
    <p:sldId id="292" r:id="rId28"/>
    <p:sldId id="281" r:id="rId29"/>
    <p:sldId id="300" r:id="rId30"/>
    <p:sldId id="301" r:id="rId31"/>
    <p:sldId id="277" r:id="rId3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CB1A5CF4-022A-4A05-B925-9BC83D8E1C8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51614E-2C41-4F26-91A7-B2740D680FE9}" type="datetimeFigureOut">
              <a:rPr lang="en-US" smtClean="0"/>
              <a:pPr/>
              <a:t>4/26/2012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A9AABC-629D-4C45-A4C2-5FED644E463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A9AABC-629D-4C45-A4C2-5FED644E463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FD931C-AF09-47A8-9E03-5DD297A71FD6}" type="slidenum">
              <a:rPr lang="en-US"/>
              <a:pPr/>
              <a:t>11</a:t>
            </a:fld>
            <a:endParaRPr lang="en-US"/>
          </a:p>
        </p:txBody>
      </p:sp>
      <p:sp>
        <p:nvSpPr>
          <p:cNvPr id="342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is from a Canadian study. It involves life time exposure, so the suicide could be a relative who had died before the living person knew him or her. Ramsay, R and Bagley, C. Suic and Life Threat Beh (1985).</a:t>
            </a:r>
          </a:p>
          <a:p>
            <a:r>
              <a:rPr lang="en-US"/>
              <a:t>A more recent study showed that in the last year, 7% of the population knew a person, mainly a friend or acquaintance who killed himself and 1.1% of the population had a family member or relative who killed himself (or herself)  Crosby and Sacks, Exposure to Suicide, Suic and Life Threat Beh (2002).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48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6C5F567-D4A1-4EC8-880B-5393ED2DBD0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247E79-6E56-4FF9-B5F7-A44BA6CCF5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B30ED4-93A9-4C64-B788-B08A419672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A6CF03-1053-4663-8F4E-45F4324BC6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072A13-AC0B-46EC-B8FA-02D1E07B22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7A2913-EF0F-466D-88F3-ED7D15EFC0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20AD4F-7D3E-4459-B052-FE3BAC5334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BF624C-E5FB-4B3D-BD18-A2E8B2DD94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41D8BE-D369-4876-8647-C65F10874F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63F77-6D26-4E83-AE1B-C756810C44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3D49D-8773-4757-9531-B48D5AB171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8DA9C719-78F7-4F10-8EC5-D4D423214673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orethansad.org/videopts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/>
              <a:t>Teens and life crises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/>
              <a:t>Causes of depression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229600" cy="4114800"/>
          </a:xfrm>
        </p:spPr>
        <p:txBody>
          <a:bodyPr/>
          <a:lstStyle/>
          <a:p>
            <a:r>
              <a:rPr lang="en-US" sz="4800" dirty="0"/>
              <a:t>Inability to cope with a life crisis</a:t>
            </a:r>
          </a:p>
          <a:p>
            <a:r>
              <a:rPr lang="en-US" sz="4800" smtClean="0"/>
              <a:t>Family </a:t>
            </a:r>
            <a:r>
              <a:rPr lang="en-US" sz="4800" dirty="0"/>
              <a:t>history</a:t>
            </a:r>
          </a:p>
          <a:p>
            <a:r>
              <a:rPr lang="en-US" sz="4800" dirty="0"/>
              <a:t>Alcohol and other drug use</a:t>
            </a:r>
          </a:p>
          <a:p>
            <a:r>
              <a:rPr lang="en-US" sz="4800" dirty="0"/>
              <a:t>Chemical imbalance in brain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2D42A-69C5-45C6-B48C-1FAF0E81E5F0}" type="slidenum">
              <a:rPr lang="en-US"/>
              <a:pPr/>
              <a:t>11</a:t>
            </a:fld>
            <a:endParaRPr lang="en-US"/>
          </a:p>
        </p:txBody>
      </p:sp>
      <p:sp>
        <p:nvSpPr>
          <p:cNvPr id="326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384300"/>
          </a:xfrm>
        </p:spPr>
        <p:txBody>
          <a:bodyPr/>
          <a:lstStyle/>
          <a:p>
            <a:r>
              <a:rPr lang="en-US" dirty="0"/>
              <a:t>Facing the facts…</a:t>
            </a:r>
          </a:p>
        </p:txBody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69225" cy="4710112"/>
          </a:xfrm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600" b="1" dirty="0">
                <a:solidFill>
                  <a:schemeClr val="accent1"/>
                </a:solidFill>
              </a:rPr>
              <a:t>Research shows that during our lifetime:</a:t>
            </a:r>
          </a:p>
          <a:p>
            <a:endParaRPr lang="en-US" sz="3600" dirty="0">
              <a:solidFill>
                <a:schemeClr val="tx2"/>
              </a:solidFill>
            </a:endParaRPr>
          </a:p>
          <a:p>
            <a:r>
              <a:rPr lang="en-US" sz="3600" dirty="0">
                <a:solidFill>
                  <a:schemeClr val="tx2"/>
                </a:solidFill>
              </a:rPr>
              <a:t>20% of us will have a suicide within our immediate family.</a:t>
            </a:r>
          </a:p>
          <a:p>
            <a:pPr>
              <a:buFont typeface="Wingdings" pitchFamily="2" charset="2"/>
              <a:buNone/>
            </a:pPr>
            <a:endParaRPr lang="en-US" sz="3600" dirty="0">
              <a:solidFill>
                <a:schemeClr val="tx2"/>
              </a:solidFill>
            </a:endParaRPr>
          </a:p>
          <a:p>
            <a:r>
              <a:rPr lang="en-US" sz="3600" dirty="0">
                <a:solidFill>
                  <a:schemeClr val="tx2"/>
                </a:solidFill>
              </a:rPr>
              <a:t>60% of us will personally know someone who dies by suicide.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1079500"/>
          </a:xfrm>
        </p:spPr>
        <p:txBody>
          <a:bodyPr/>
          <a:lstStyle/>
          <a:p>
            <a:pPr algn="ctr" eaLnBrk="1" hangingPunct="1"/>
            <a:r>
              <a:rPr lang="en-US" sz="3700" dirty="0" smtClean="0"/>
              <a:t>Suicide is a coping strategy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6482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 Unicode MS" pitchFamily="34" charset="-128"/>
              </a:rPr>
              <a:t>Suicide is often seen as a means to end unbearable pain.  Most people don’t want to die, they just want the pain to end.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Prevention may be a matter of a caring person with the right knowledge being available in the right place at the right time.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4400" dirty="0" smtClean="0"/>
              <a:t>   You can be a lifesaver!</a:t>
            </a:r>
          </a:p>
          <a:p>
            <a:pPr eaLnBrk="1" hangingPunct="1"/>
            <a:endParaRPr lang="en-US" dirty="0" smtClean="0">
              <a:latin typeface="Arial Unicode MS" pitchFamily="34" charset="-128"/>
            </a:endParaRPr>
          </a:p>
          <a:p>
            <a:pPr eaLnBrk="1" hangingPunct="1"/>
            <a:endParaRPr lang="en-US" sz="2000" dirty="0" smtClean="0">
              <a:latin typeface="Arial Unicode MS" pitchFamily="34" charset="-128"/>
            </a:endParaRPr>
          </a:p>
          <a:p>
            <a:pPr eaLnBrk="1" hangingPunct="1"/>
            <a:endParaRPr lang="en-US" sz="2000" dirty="0" smtClean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384300"/>
          </a:xfrm>
        </p:spPr>
        <p:txBody>
          <a:bodyPr/>
          <a:lstStyle/>
          <a:p>
            <a:r>
              <a:rPr lang="en-US" dirty="0" smtClean="0"/>
              <a:t>Silent Purple Poll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8382000" cy="4114800"/>
          </a:xfrm>
        </p:spPr>
        <p:txBody>
          <a:bodyPr/>
          <a:lstStyle/>
          <a:p>
            <a:pPr>
              <a:buNone/>
            </a:pPr>
            <a:r>
              <a:rPr lang="en-US" dirty="0"/>
              <a:t>Total number of students in class</a:t>
            </a:r>
            <a:r>
              <a:rPr lang="en-US" dirty="0" smtClean="0"/>
              <a:t>: </a:t>
            </a:r>
            <a:r>
              <a:rPr lang="en-US" dirty="0" smtClean="0"/>
              <a:t>_24__</a:t>
            </a:r>
            <a:endParaRPr lang="en-US" dirty="0" smtClean="0"/>
          </a:p>
          <a:p>
            <a:pPr algn="r">
              <a:lnSpc>
                <a:spcPct val="150000"/>
              </a:lnSpc>
              <a:buNone/>
            </a:pPr>
            <a:r>
              <a:rPr lang="en-US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_18__</a:t>
            </a:r>
            <a:r>
              <a:rPr lang="en-US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Know someone who has attempted </a:t>
            </a:r>
          </a:p>
          <a:p>
            <a:pPr algn="r">
              <a:lnSpc>
                <a:spcPct val="150000"/>
              </a:lnSpc>
              <a:buNone/>
            </a:pPr>
            <a:r>
              <a:rPr lang="en-US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_8__ </a:t>
            </a:r>
            <a:r>
              <a:rPr lang="en-US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Know someone who has completed</a:t>
            </a:r>
            <a:br>
              <a:rPr lang="en-US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__5__</a:t>
            </a:r>
            <a:r>
              <a:rPr lang="en-US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Family member has completed</a:t>
            </a:r>
            <a:br>
              <a:rPr lang="en-US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__10_   </a:t>
            </a:r>
            <a:r>
              <a:rPr lang="en-US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Thought about it once or twice</a:t>
            </a:r>
            <a:br>
              <a:rPr lang="en-US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_6_Have </a:t>
            </a:r>
            <a:r>
              <a:rPr lang="en-US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given clues to someone yourself</a:t>
            </a:r>
            <a:br>
              <a:rPr lang="en-US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__5_ </a:t>
            </a:r>
            <a:r>
              <a:rPr lang="en-US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Have made an attempt myself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E3B4-0086-48BD-85D0-9BA2230DCEB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600" dirty="0" smtClean="0"/>
              <a:t>Suicide is a permanent solution </a:t>
            </a:r>
            <a:br>
              <a:rPr lang="en-US" sz="3600" dirty="0" smtClean="0"/>
            </a:br>
            <a:r>
              <a:rPr lang="en-US" sz="3600" dirty="0" smtClean="0"/>
              <a:t>to a temporary problem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 Unicode MS" pitchFamily="34" charset="-128"/>
              </a:rPr>
              <a:t>Suicide often is an impulsive act.</a:t>
            </a:r>
          </a:p>
          <a:p>
            <a:pPr eaLnBrk="1" hangingPunct="1"/>
            <a:endParaRPr lang="en-US" dirty="0" smtClean="0">
              <a:latin typeface="Arial Unicode MS" pitchFamily="34" charset="-128"/>
            </a:endParaRPr>
          </a:p>
          <a:p>
            <a:pPr eaLnBrk="1" hangingPunct="1"/>
            <a:r>
              <a:rPr lang="en-US" dirty="0" smtClean="0">
                <a:latin typeface="Arial Unicode MS" pitchFamily="34" charset="-128"/>
              </a:rPr>
              <a:t>Consider that most students who are suicidal seriously contemplate suicide for </a:t>
            </a:r>
            <a:r>
              <a:rPr lang="en-US" u="sng" dirty="0" smtClean="0">
                <a:latin typeface="Arial Unicode MS" pitchFamily="34" charset="-128"/>
              </a:rPr>
              <a:t>one day or less</a:t>
            </a:r>
            <a:r>
              <a:rPr lang="en-US" dirty="0" smtClean="0">
                <a:latin typeface="Arial Unicode MS" pitchFamily="34" charset="-128"/>
              </a:rPr>
              <a:t>.</a:t>
            </a:r>
          </a:p>
          <a:p>
            <a:pPr eaLnBrk="1" hangingPunct="1"/>
            <a:endParaRPr lang="en-US" dirty="0" smtClean="0">
              <a:latin typeface="Arial Unicode MS" pitchFamily="34" charset="-128"/>
            </a:endParaRPr>
          </a:p>
          <a:p>
            <a:pPr eaLnBrk="1" hangingPunct="1"/>
            <a:r>
              <a:rPr lang="en-US" dirty="0" smtClean="0">
                <a:latin typeface="Arial Unicode MS" pitchFamily="34" charset="-128"/>
              </a:rPr>
              <a:t>Most students who attempt suicide do so under the influence of alcohol or drugs.</a:t>
            </a:r>
          </a:p>
          <a:p>
            <a:pPr eaLnBrk="1" hangingPunct="1"/>
            <a:endParaRPr lang="en-US" sz="2000" dirty="0" smtClean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Myths about Suicide #1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204913" indent="-1204913" eaLnBrk="1" hangingPunct="1">
              <a:spcBef>
                <a:spcPct val="45000"/>
              </a:spcBef>
              <a:buSzTx/>
              <a:buFont typeface="Wingdings" pitchFamily="2" charset="2"/>
              <a:buNone/>
            </a:pPr>
            <a:r>
              <a:rPr lang="en-US" sz="2600" dirty="0" smtClean="0">
                <a:latin typeface="Arial Black" pitchFamily="34" charset="0"/>
              </a:rPr>
              <a:t>Myth:</a:t>
            </a:r>
            <a:r>
              <a:rPr lang="en-US" sz="2600" dirty="0" smtClean="0"/>
              <a:t> Asking about suicide will plant the idea in someone’s head.</a:t>
            </a:r>
          </a:p>
          <a:p>
            <a:pPr marL="1204913" indent="-1204913" eaLnBrk="1" hangingPunct="1">
              <a:spcBef>
                <a:spcPct val="45000"/>
              </a:spcBef>
              <a:buSzTx/>
              <a:buFont typeface="Wingdings" pitchFamily="2" charset="2"/>
              <a:buNone/>
            </a:pPr>
            <a:endParaRPr lang="en-US" sz="2600" dirty="0" smtClean="0"/>
          </a:p>
        </p:txBody>
      </p:sp>
      <p:pic>
        <p:nvPicPr>
          <p:cNvPr id="17412" name="Picture 4" descr="Van Gogh Tre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4953000"/>
            <a:ext cx="2300288" cy="172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Myths about Suicide #1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204913" indent="-1204913" eaLnBrk="1" hangingPunct="1">
              <a:spcBef>
                <a:spcPct val="45000"/>
              </a:spcBef>
              <a:buSzTx/>
              <a:buFont typeface="Wingdings" pitchFamily="2" charset="2"/>
              <a:buNone/>
            </a:pPr>
            <a:r>
              <a:rPr lang="en-US" sz="2600" smtClean="0">
                <a:latin typeface="Arial Black" pitchFamily="34" charset="0"/>
              </a:rPr>
              <a:t>Myth:</a:t>
            </a:r>
            <a:r>
              <a:rPr lang="en-US" sz="2600" smtClean="0"/>
              <a:t> Asking about suicide will plant the idea in someone’s head.</a:t>
            </a:r>
          </a:p>
          <a:p>
            <a:pPr marL="1204913" indent="-1204913" eaLnBrk="1" hangingPunct="1">
              <a:spcBef>
                <a:spcPct val="45000"/>
              </a:spcBef>
              <a:buSzTx/>
              <a:buFont typeface="Wingdings" pitchFamily="2" charset="2"/>
              <a:buNone/>
            </a:pPr>
            <a:endParaRPr lang="en-US" sz="2600" smtClean="0"/>
          </a:p>
          <a:p>
            <a:pPr marL="1204913" indent="-1204913" eaLnBrk="1" hangingPunct="1">
              <a:spcBef>
                <a:spcPct val="45000"/>
              </a:spcBef>
              <a:buSzTx/>
              <a:buFont typeface="Wingdings" pitchFamily="2" charset="2"/>
              <a:buNone/>
            </a:pPr>
            <a:r>
              <a:rPr lang="en-US" sz="2600" smtClean="0">
                <a:latin typeface="Arial Black" pitchFamily="34" charset="0"/>
              </a:rPr>
              <a:t>FACT:</a:t>
            </a:r>
            <a:r>
              <a:rPr lang="en-US" sz="2600" smtClean="0"/>
              <a:t> Asking about suicide in a straightforward and caring way will not make one suicidal. It will convey your concern and invite disclosure.</a:t>
            </a:r>
          </a:p>
        </p:txBody>
      </p:sp>
      <p:pic>
        <p:nvPicPr>
          <p:cNvPr id="17412" name="Picture 4" descr="Van Gogh Tre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4953000"/>
            <a:ext cx="2300288" cy="172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Myth about Suicide #2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204913" indent="-1204913" eaLnBrk="1" hangingPunct="1">
              <a:buFont typeface="Wingdings" pitchFamily="2" charset="2"/>
              <a:buNone/>
            </a:pPr>
            <a:r>
              <a:rPr lang="en-US" sz="2600" dirty="0" smtClean="0">
                <a:latin typeface="Arial Black" pitchFamily="34" charset="0"/>
              </a:rPr>
              <a:t>Myth:</a:t>
            </a:r>
            <a:r>
              <a:rPr lang="en-US" sz="2600" dirty="0" smtClean="0"/>
              <a:t>  A person who attempts suicide almost never shows any warning signs.</a:t>
            </a:r>
          </a:p>
          <a:p>
            <a:pPr marL="1204913" indent="-1204913" eaLnBrk="1" hangingPunct="1">
              <a:buFont typeface="Wingdings" pitchFamily="2" charset="2"/>
              <a:buNone/>
            </a:pPr>
            <a:endParaRPr lang="en-US" sz="2600" dirty="0" smtClean="0"/>
          </a:p>
        </p:txBody>
      </p:sp>
      <p:pic>
        <p:nvPicPr>
          <p:cNvPr id="18436" name="Picture 4" descr="VineMa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4267200"/>
            <a:ext cx="2819400" cy="212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Myth about Suicide #2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204913" indent="-1204913" eaLnBrk="1" hangingPunct="1">
              <a:buFont typeface="Wingdings" pitchFamily="2" charset="2"/>
              <a:buNone/>
            </a:pPr>
            <a:r>
              <a:rPr lang="en-US" sz="2600" smtClean="0">
                <a:latin typeface="Arial Black" pitchFamily="34" charset="0"/>
              </a:rPr>
              <a:t>Myth:</a:t>
            </a:r>
            <a:r>
              <a:rPr lang="en-US" sz="2600" smtClean="0"/>
              <a:t>  A person who attempts suicide almost never shows any warning signs.</a:t>
            </a:r>
          </a:p>
          <a:p>
            <a:pPr marL="1204913" indent="-1204913" eaLnBrk="1" hangingPunct="1">
              <a:buFont typeface="Wingdings" pitchFamily="2" charset="2"/>
              <a:buNone/>
            </a:pPr>
            <a:endParaRPr lang="en-US" sz="2600" smtClean="0"/>
          </a:p>
          <a:p>
            <a:pPr marL="1204913" indent="-1204913" eaLnBrk="1" hangingPunct="1">
              <a:buFont typeface="Wingdings" pitchFamily="2" charset="2"/>
              <a:buNone/>
            </a:pPr>
            <a:r>
              <a:rPr lang="en-US" sz="2600" smtClean="0">
                <a:latin typeface="Arial Black" pitchFamily="34" charset="0"/>
              </a:rPr>
              <a:t>FACT:</a:t>
            </a:r>
            <a:r>
              <a:rPr lang="en-US" sz="2600" smtClean="0"/>
              <a:t> Warning signs are often present prior to serious suicide attempts.</a:t>
            </a:r>
          </a:p>
        </p:txBody>
      </p:sp>
      <p:pic>
        <p:nvPicPr>
          <p:cNvPr id="18436" name="Picture 4" descr="VineMa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4267200"/>
            <a:ext cx="2819400" cy="212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Myth about Suicide #3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204913" indent="-1204913" eaLnBrk="1" hangingPunct="1">
              <a:buFont typeface="Wingdings" pitchFamily="2" charset="2"/>
              <a:buNone/>
            </a:pPr>
            <a:r>
              <a:rPr lang="en-US" sz="2600" dirty="0" smtClean="0">
                <a:latin typeface="Arial Black" pitchFamily="34" charset="0"/>
              </a:rPr>
              <a:t>Myth:</a:t>
            </a:r>
            <a:r>
              <a:rPr lang="en-US" sz="2600" dirty="0" smtClean="0"/>
              <a:t> Once people decide to take their own life, nothing can be done to stop them.</a:t>
            </a:r>
          </a:p>
          <a:p>
            <a:pPr marL="1204913" indent="-1204913" eaLnBrk="1" hangingPunct="1">
              <a:buFont typeface="Wingdings" pitchFamily="2" charset="2"/>
              <a:buNone/>
            </a:pPr>
            <a:endParaRPr lang="en-US" sz="2600" dirty="0" smtClean="0"/>
          </a:p>
        </p:txBody>
      </p:sp>
      <p:pic>
        <p:nvPicPr>
          <p:cNvPr id="19460" name="Picture 4" descr="Vineyard3 ArcSat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4343400"/>
            <a:ext cx="2819400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/>
              <a:t>When life seems difficult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sz="4800"/>
              <a:t>Have you ever had to:</a:t>
            </a:r>
          </a:p>
          <a:p>
            <a:r>
              <a:rPr lang="en-US" sz="4800"/>
              <a:t>Deal with negative stressors</a:t>
            </a:r>
          </a:p>
          <a:p>
            <a:r>
              <a:rPr lang="en-US" sz="4800"/>
              <a:t>Cope with events that you have no control over</a:t>
            </a:r>
          </a:p>
          <a:p>
            <a:r>
              <a:rPr lang="en-US" sz="4800"/>
              <a:t>Experience disappointments</a:t>
            </a:r>
          </a:p>
          <a:p>
            <a:pPr algn="ctr">
              <a:buFontTx/>
              <a:buNone/>
            </a:pPr>
            <a:r>
              <a:rPr lang="en-US" sz="4800"/>
              <a:t>Most likely answer is YES.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Myth about Suicide #3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204913" indent="-1204913" eaLnBrk="1" hangingPunct="1">
              <a:buFont typeface="Wingdings" pitchFamily="2" charset="2"/>
              <a:buNone/>
            </a:pPr>
            <a:r>
              <a:rPr lang="en-US" sz="2600" smtClean="0">
                <a:latin typeface="Arial Black" pitchFamily="34" charset="0"/>
              </a:rPr>
              <a:t>Myth:</a:t>
            </a:r>
            <a:r>
              <a:rPr lang="en-US" sz="2600" smtClean="0"/>
              <a:t> Once people decide to take their own life, nothing can be done to stop them.</a:t>
            </a:r>
          </a:p>
          <a:p>
            <a:pPr marL="1204913" indent="-1204913" eaLnBrk="1" hangingPunct="1">
              <a:buFont typeface="Wingdings" pitchFamily="2" charset="2"/>
              <a:buNone/>
            </a:pPr>
            <a:endParaRPr lang="en-US" sz="2600" smtClean="0"/>
          </a:p>
          <a:p>
            <a:pPr marL="1204913" indent="-1204913" eaLnBrk="1" hangingPunct="1">
              <a:buFont typeface="Wingdings" pitchFamily="2" charset="2"/>
              <a:buNone/>
            </a:pPr>
            <a:r>
              <a:rPr lang="en-US" sz="2600" smtClean="0">
                <a:latin typeface="Arial Black" pitchFamily="34" charset="0"/>
              </a:rPr>
              <a:t>FACT:</a:t>
            </a:r>
            <a:r>
              <a:rPr lang="en-US" sz="2600" smtClean="0"/>
              <a:t> Most people are ambivalent about suicide.  Very often it can be prevented.</a:t>
            </a:r>
            <a:r>
              <a:rPr lang="en-US" smtClean="0"/>
              <a:t>  </a:t>
            </a:r>
          </a:p>
        </p:txBody>
      </p:sp>
      <p:pic>
        <p:nvPicPr>
          <p:cNvPr id="19460" name="Picture 4" descr="Vineyard3 ArcSat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4343400"/>
            <a:ext cx="2819400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850900"/>
          </a:xfrm>
        </p:spPr>
        <p:txBody>
          <a:bodyPr/>
          <a:lstStyle/>
          <a:p>
            <a:pPr eaLnBrk="1" hangingPunct="1"/>
            <a:r>
              <a:rPr lang="en-US" sz="3000" dirty="0" smtClean="0"/>
              <a:t>Gender differences, suicide &amp; depression</a:t>
            </a:r>
          </a:p>
        </p:txBody>
      </p:sp>
      <p:pic>
        <p:nvPicPr>
          <p:cNvPr id="22532" name="Picture 4" descr="MeeksBayMead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990600"/>
            <a:ext cx="4800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850900"/>
          </a:xfrm>
        </p:spPr>
        <p:txBody>
          <a:bodyPr/>
          <a:lstStyle/>
          <a:p>
            <a:pPr eaLnBrk="1" hangingPunct="1"/>
            <a:r>
              <a:rPr lang="en-US" sz="3000" dirty="0" smtClean="0"/>
              <a:t>Gender differences, suicide &amp; depression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438400"/>
            <a:ext cx="8763000" cy="4073525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Arial Unicode MS" pitchFamily="34" charset="-128"/>
              </a:rPr>
              <a:t>Depression may be harder to detect in young men since men tend to mask emotional pain and are less likely to reach out for help.</a:t>
            </a:r>
          </a:p>
          <a:p>
            <a:pPr eaLnBrk="1" hangingPunct="1"/>
            <a:r>
              <a:rPr lang="en-US" sz="2800" dirty="0" smtClean="0">
                <a:latin typeface="Arial Unicode MS" pitchFamily="34" charset="-128"/>
              </a:rPr>
              <a:t>Young men often exhibit their depression in the form of anger, physical complaints and increased alcohol use.</a:t>
            </a:r>
          </a:p>
          <a:p>
            <a:pPr eaLnBrk="1" hangingPunct="1"/>
            <a:r>
              <a:rPr lang="en-US" sz="2800" dirty="0" smtClean="0">
                <a:latin typeface="Arial Unicode MS" pitchFamily="34" charset="-128"/>
              </a:rPr>
              <a:t>While young women are more likely to attempt suicide, young men are 4-6 times more likely to complete suicide than young women.</a:t>
            </a:r>
          </a:p>
          <a:p>
            <a:pPr eaLnBrk="1" hangingPunct="1"/>
            <a:endParaRPr lang="en-US" sz="2800" dirty="0" smtClean="0">
              <a:latin typeface="Arial Unicode MS" pitchFamily="34" charset="-128"/>
            </a:endParaRPr>
          </a:p>
        </p:txBody>
      </p:sp>
      <p:pic>
        <p:nvPicPr>
          <p:cNvPr id="22532" name="Picture 4" descr="MeeksBayMead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990600"/>
            <a:ext cx="4800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FA7E8-7CAB-4042-BBEB-B290CEA0E6E3}" type="slidenum">
              <a:rPr lang="en-US"/>
              <a:pPr/>
              <a:t>23</a:t>
            </a:fld>
            <a:endParaRPr lang="en-US"/>
          </a:p>
        </p:txBody>
      </p:sp>
      <p:sp>
        <p:nvSpPr>
          <p:cNvPr id="1648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546100"/>
          </a:xfrm>
        </p:spPr>
        <p:txBody>
          <a:bodyPr/>
          <a:lstStyle/>
          <a:p>
            <a:r>
              <a:rPr lang="en-US" sz="3200" dirty="0"/>
              <a:t>You can help. . . </a:t>
            </a:r>
          </a:p>
        </p:txBody>
      </p:sp>
      <p:sp>
        <p:nvSpPr>
          <p:cNvPr id="1648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686800" cy="5486400"/>
          </a:xfrm>
          <a:noFill/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Know the Warning </a:t>
            </a:r>
            <a:r>
              <a:rPr lang="en-US" sz="2400" b="1" dirty="0">
                <a:solidFill>
                  <a:schemeClr val="accent1"/>
                </a:solidFill>
              </a:rPr>
              <a:t>Signs</a:t>
            </a:r>
          </a:p>
          <a:p>
            <a:pPr>
              <a:lnSpc>
                <a:spcPct val="80000"/>
              </a:lnSpc>
            </a:pPr>
            <a:r>
              <a:rPr lang="en-US" b="1" dirty="0"/>
              <a:t>Observable signs of serious depression</a:t>
            </a:r>
          </a:p>
          <a:p>
            <a:pPr>
              <a:lnSpc>
                <a:spcPct val="80000"/>
              </a:lnSpc>
            </a:pPr>
            <a:r>
              <a:rPr lang="en-US" b="1" dirty="0" smtClean="0"/>
              <a:t>Increased </a:t>
            </a:r>
            <a:r>
              <a:rPr lang="en-US" b="1" dirty="0"/>
              <a:t>alcohol and/or other drug use</a:t>
            </a:r>
          </a:p>
          <a:p>
            <a:pPr>
              <a:lnSpc>
                <a:spcPct val="80000"/>
              </a:lnSpc>
            </a:pPr>
            <a:r>
              <a:rPr lang="en-US" b="1" dirty="0"/>
              <a:t>Recent impulsiveness and taking unnecessary risks</a:t>
            </a:r>
          </a:p>
          <a:p>
            <a:pPr>
              <a:lnSpc>
                <a:spcPct val="80000"/>
              </a:lnSpc>
            </a:pPr>
            <a:r>
              <a:rPr lang="en-US" b="1" dirty="0"/>
              <a:t>Threatening suicide or expressing strong wish to die</a:t>
            </a:r>
          </a:p>
          <a:p>
            <a:pPr>
              <a:lnSpc>
                <a:spcPct val="80000"/>
              </a:lnSpc>
            </a:pPr>
            <a:r>
              <a:rPr lang="en-US" b="1" dirty="0"/>
              <a:t>Making a plan</a:t>
            </a:r>
          </a:p>
          <a:p>
            <a:pPr lvl="1">
              <a:lnSpc>
                <a:spcPct val="8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3200" dirty="0"/>
              <a:t>Giving away prized possessions</a:t>
            </a:r>
          </a:p>
          <a:p>
            <a:pPr lvl="1">
              <a:lnSpc>
                <a:spcPct val="8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3200" dirty="0" smtClean="0"/>
              <a:t>Obtaining means to complete suicide</a:t>
            </a:r>
            <a:endParaRPr lang="en-US" sz="3200" dirty="0"/>
          </a:p>
          <a:p>
            <a:pPr>
              <a:lnSpc>
                <a:spcPct val="80000"/>
              </a:lnSpc>
              <a:buClr>
                <a:schemeClr val="accent1"/>
              </a:buClr>
              <a:buSzPct val="150000"/>
              <a:buFont typeface="Wingdings" pitchFamily="2" charset="2"/>
              <a:buChar char="§"/>
            </a:pPr>
            <a:r>
              <a:rPr lang="en-US" b="1" dirty="0"/>
              <a:t>Unexpected rage or anger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FF3BE-0392-4313-BE3D-5BEEFE6C5849}" type="slidenum">
              <a:rPr lang="en-US"/>
              <a:pPr/>
              <a:t>24</a:t>
            </a:fld>
            <a:endParaRPr lang="en-US"/>
          </a:p>
        </p:txBody>
      </p:sp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r>
              <a:rPr lang="en-US" sz="3200" dirty="0"/>
              <a:t>You can help…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153400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>
                <a:solidFill>
                  <a:schemeClr val="accent1"/>
                </a:solidFill>
              </a:rPr>
              <a:t>Show you care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b="1" dirty="0"/>
              <a:t>Take ALL talk of suicide seriously</a:t>
            </a:r>
          </a:p>
          <a:p>
            <a:pPr lvl="2">
              <a:lnSpc>
                <a:spcPct val="90000"/>
              </a:lnSpc>
              <a:buClr>
                <a:schemeClr val="accent1"/>
              </a:buClr>
              <a:buSzTx/>
              <a:buFont typeface="Wingdings" pitchFamily="2" charset="2"/>
              <a:buChar char="§"/>
            </a:pPr>
            <a:r>
              <a:rPr lang="en-US" sz="2000" dirty="0"/>
              <a:t>If you are concerned that someone may take their life, trust your judgment! 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b="1" dirty="0"/>
              <a:t>Listen </a:t>
            </a:r>
            <a:r>
              <a:rPr lang="en-US" b="1" dirty="0" smtClean="0"/>
              <a:t>Carefully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solidFill>
                  <a:schemeClr val="accent1"/>
                </a:solidFill>
              </a:rPr>
              <a:t>Be Genuine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b="1" dirty="0" smtClean="0"/>
              <a:t>Let the person know you really care. Talk about your feelings and ask about his or hers</a:t>
            </a:r>
            <a:r>
              <a:rPr lang="en-US" sz="1800" b="1" dirty="0" smtClean="0"/>
              <a:t>.</a:t>
            </a:r>
            <a:r>
              <a:rPr lang="en-US" sz="3200" b="1" dirty="0" smtClean="0"/>
              <a:t> </a:t>
            </a:r>
            <a:endParaRPr lang="en-US" b="1" dirty="0" smtClean="0"/>
          </a:p>
          <a:p>
            <a:pPr lvl="2">
              <a:lnSpc>
                <a:spcPct val="90000"/>
              </a:lnSpc>
              <a:buClr>
                <a:schemeClr val="accent1"/>
              </a:buClr>
              <a:buSzTx/>
              <a:buFont typeface="Wingdings" pitchFamily="2" charset="2"/>
              <a:buChar char="§"/>
            </a:pPr>
            <a:r>
              <a:rPr lang="en-US" sz="2000" dirty="0" smtClean="0"/>
              <a:t>“I’m concerned about you…about how you feel.”</a:t>
            </a:r>
          </a:p>
          <a:p>
            <a:pPr lvl="2">
              <a:lnSpc>
                <a:spcPct val="90000"/>
              </a:lnSpc>
              <a:buClr>
                <a:schemeClr val="accent1"/>
              </a:buClr>
              <a:buSzTx/>
              <a:buFont typeface="Wingdings" pitchFamily="2" charset="2"/>
              <a:buChar char="§"/>
            </a:pPr>
            <a:r>
              <a:rPr lang="en-US" sz="2000" dirty="0" smtClean="0"/>
              <a:t>“Tell me about your pain.”</a:t>
            </a:r>
          </a:p>
          <a:p>
            <a:pPr lvl="2">
              <a:lnSpc>
                <a:spcPct val="90000"/>
              </a:lnSpc>
              <a:buClr>
                <a:schemeClr val="accent1"/>
              </a:buClr>
              <a:buSzTx/>
              <a:buFont typeface="Wingdings" pitchFamily="2" charset="2"/>
              <a:buChar char="§"/>
            </a:pPr>
            <a:r>
              <a:rPr lang="en-US" sz="2000" dirty="0" smtClean="0"/>
              <a:t>“You mean a lot to me and I want to help.”</a:t>
            </a:r>
          </a:p>
          <a:p>
            <a:pPr lvl="2">
              <a:lnSpc>
                <a:spcPct val="90000"/>
              </a:lnSpc>
              <a:buClr>
                <a:schemeClr val="accent1"/>
              </a:buClr>
              <a:buSzTx/>
              <a:buFont typeface="Wingdings" pitchFamily="2" charset="2"/>
              <a:buChar char="§"/>
            </a:pPr>
            <a:r>
              <a:rPr lang="en-US" sz="2000" dirty="0" smtClean="0"/>
              <a:t>“I care about you, about how you’re holding up.”</a:t>
            </a:r>
          </a:p>
          <a:p>
            <a:pPr lvl="2">
              <a:lnSpc>
                <a:spcPct val="90000"/>
              </a:lnSpc>
              <a:buClr>
                <a:schemeClr val="accent1"/>
              </a:buClr>
              <a:buSzTx/>
              <a:buFont typeface="Wingdings" pitchFamily="2" charset="2"/>
              <a:buChar char="§"/>
            </a:pPr>
            <a:r>
              <a:rPr lang="en-US" sz="2000" dirty="0" smtClean="0"/>
              <a:t>“I don’t want you to kill yourself.”</a:t>
            </a:r>
          </a:p>
          <a:p>
            <a:pPr lvl="2">
              <a:lnSpc>
                <a:spcPct val="90000"/>
              </a:lnSpc>
              <a:buClr>
                <a:schemeClr val="accent1"/>
              </a:buClr>
              <a:buSzTx/>
              <a:buFont typeface="Wingdings" pitchFamily="2" charset="2"/>
              <a:buChar char="§"/>
            </a:pPr>
            <a:r>
              <a:rPr lang="en-US" sz="2000" dirty="0" smtClean="0"/>
              <a:t>“I’m on your side…we’ll get through this.”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Char char="§"/>
            </a:pPr>
            <a:endParaRPr lang="en-US" b="1" dirty="0" smtClean="0"/>
          </a:p>
          <a:p>
            <a:pPr lvl="1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Char char="§"/>
            </a:pP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C203B-40A4-4D5D-91E2-81FA63DD3B3C}" type="slidenum">
              <a:rPr lang="en-US"/>
              <a:pPr/>
              <a:t>25</a:t>
            </a:fld>
            <a:endParaRPr lang="en-US"/>
          </a:p>
        </p:txBody>
      </p:sp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sz="3600" dirty="0"/>
              <a:t>You can help. .  .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>
                <a:solidFill>
                  <a:schemeClr val="accent1"/>
                </a:solidFill>
              </a:rPr>
              <a:t>Outline a safety plan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3200" dirty="0"/>
              <a:t>Make arrangements for the helper(s) to come to you OR take the person directly to the source of help - do NOT leave them alone!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3200" dirty="0" smtClean="0"/>
              <a:t>Once </a:t>
            </a:r>
            <a:r>
              <a:rPr lang="en-US" sz="3200" dirty="0"/>
              <a:t>therapy (or hospitalization) is initiated be sure the suicidal person is following through with appointments and medications.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solidFill>
                  <a:schemeClr val="accent1"/>
                </a:solidFill>
              </a:rPr>
              <a:t>Always </a:t>
            </a:r>
            <a:r>
              <a:rPr lang="en-US" b="1" dirty="0">
                <a:solidFill>
                  <a:schemeClr val="accent1"/>
                </a:solidFill>
              </a:rPr>
              <a:t>tell another responsible adult.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3200" dirty="0"/>
              <a:t>Never promise to keep admission of a suicide wish a secret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59E0E-2AFB-4BD3-A310-589EE38A57CE}" type="slidenum">
              <a:rPr lang="en-US"/>
              <a:pPr/>
              <a:t>26</a:t>
            </a:fld>
            <a:endParaRPr lang="en-US"/>
          </a:p>
        </p:txBody>
      </p:sp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98500"/>
          </a:xfrm>
        </p:spPr>
        <p:txBody>
          <a:bodyPr/>
          <a:lstStyle/>
          <a:p>
            <a:r>
              <a:rPr lang="en-US" sz="3200" dirty="0"/>
              <a:t>You can help. . .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374063" cy="5932488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b="1" dirty="0">
                <a:solidFill>
                  <a:schemeClr val="accent1"/>
                </a:solidFill>
              </a:rPr>
              <a:t>Reassure the person that help is available and that you will help them get help.</a:t>
            </a:r>
          </a:p>
          <a:p>
            <a:pPr lvl="1">
              <a:lnSpc>
                <a:spcPct val="8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400" dirty="0"/>
              <a:t>Together I know we can figure something out to make you feel better.</a:t>
            </a:r>
          </a:p>
          <a:p>
            <a:pPr lvl="1">
              <a:lnSpc>
                <a:spcPct val="8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400" dirty="0"/>
              <a:t>I know where we can get some help.</a:t>
            </a:r>
          </a:p>
          <a:p>
            <a:pPr lvl="1">
              <a:lnSpc>
                <a:spcPct val="8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400" dirty="0"/>
              <a:t>I can go with you to where we can get help.</a:t>
            </a:r>
          </a:p>
          <a:p>
            <a:pPr lvl="1">
              <a:lnSpc>
                <a:spcPct val="8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400" dirty="0"/>
              <a:t>Let’s talk to someone who can help . . . Let’s call the crisis line now.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b="1" dirty="0">
                <a:solidFill>
                  <a:schemeClr val="accent1"/>
                </a:solidFill>
              </a:rPr>
              <a:t>Encourage the suicidal person to identify other people in their lives who can also help.</a:t>
            </a:r>
          </a:p>
          <a:p>
            <a:pPr lvl="1">
              <a:lnSpc>
                <a:spcPct val="8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400" dirty="0"/>
              <a:t>Parent/Family Members</a:t>
            </a:r>
          </a:p>
          <a:p>
            <a:pPr lvl="1">
              <a:lnSpc>
                <a:spcPct val="8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400" dirty="0"/>
              <a:t>Favorite Teacher</a:t>
            </a:r>
          </a:p>
          <a:p>
            <a:pPr lvl="1">
              <a:lnSpc>
                <a:spcPct val="8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400" dirty="0"/>
              <a:t>School Counselor</a:t>
            </a:r>
          </a:p>
          <a:p>
            <a:pPr lvl="1">
              <a:lnSpc>
                <a:spcPct val="8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400" dirty="0"/>
              <a:t>School Nurse</a:t>
            </a:r>
          </a:p>
          <a:p>
            <a:pPr lvl="1">
              <a:lnSpc>
                <a:spcPct val="8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400" dirty="0"/>
              <a:t>Religious Leader</a:t>
            </a:r>
          </a:p>
          <a:p>
            <a:pPr lvl="1">
              <a:lnSpc>
                <a:spcPct val="8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400" dirty="0"/>
              <a:t>Family doctor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A742-0948-4B0F-B8F0-A7400AE21478}" type="slidenum">
              <a:rPr lang="en-US"/>
              <a:pPr/>
              <a:t>27</a:t>
            </a:fld>
            <a:endParaRPr lang="en-US"/>
          </a:p>
        </p:txBody>
      </p:sp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You can help. . .</a:t>
            </a: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>
                <a:solidFill>
                  <a:schemeClr val="accent1"/>
                </a:solidFill>
              </a:rPr>
              <a:t>Hotlines</a:t>
            </a:r>
          </a:p>
          <a:p>
            <a:pPr>
              <a:lnSpc>
                <a:spcPct val="90000"/>
              </a:lnSpc>
            </a:pPr>
            <a:r>
              <a:rPr lang="en-US" sz="2400" b="1"/>
              <a:t>National Suicide Prevention Lifeline</a:t>
            </a:r>
          </a:p>
          <a:p>
            <a:pPr lvl="2">
              <a:lnSpc>
                <a:spcPct val="90000"/>
              </a:lnSpc>
            </a:pPr>
            <a:r>
              <a:rPr lang="en-US" b="1"/>
              <a:t>1-800-273-TALK</a:t>
            </a:r>
          </a:p>
          <a:p>
            <a:pPr lvl="2">
              <a:lnSpc>
                <a:spcPct val="90000"/>
              </a:lnSpc>
            </a:pPr>
            <a:r>
              <a:rPr lang="en-US" b="1"/>
              <a:t>www.suicidepreventionlifeline.org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sz="2400" b="1"/>
          </a:p>
          <a:p>
            <a:pPr>
              <a:lnSpc>
                <a:spcPct val="90000"/>
              </a:lnSpc>
            </a:pPr>
            <a:r>
              <a:rPr lang="en-US" sz="2400" b="1"/>
              <a:t>911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400" b="1"/>
              <a:t>In an acute crisis call 911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Char char="§"/>
            </a:pPr>
            <a:endParaRPr lang="en-US" sz="2400" b="1"/>
          </a:p>
          <a:p>
            <a:pPr>
              <a:lnSpc>
                <a:spcPct val="90000"/>
              </a:lnSpc>
            </a:pPr>
            <a:r>
              <a:rPr lang="en-US" sz="2400" b="1"/>
              <a:t>Cortland Regional Medical Center </a:t>
            </a:r>
          </a:p>
          <a:p>
            <a:pPr lvl="1">
              <a:lnSpc>
                <a:spcPct val="90000"/>
              </a:lnSpc>
            </a:pPr>
            <a:r>
              <a:rPr lang="en-US" sz="2000" b="1"/>
              <a:t>Crisis Hotline – 756-3771</a:t>
            </a: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686800" cy="1143000"/>
          </a:xfrm>
        </p:spPr>
        <p:txBody>
          <a:bodyPr/>
          <a:lstStyle/>
          <a:p>
            <a:r>
              <a:rPr lang="en-US" sz="3200" dirty="0"/>
              <a:t>If a person is grieving for a long period of time, they should talk to someone…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724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You've been grieving for 4 months or more and you aren't feeling any better.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You feel depressed.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Your grief is so intense that you feel you can't go on with your normal activities.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Your grief is affecting your ability to concentrate, sleep, eat, or socialize as you normally do.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You feel you can't go on living after the loss or you think about suicide, dying, or hurting yourself.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3843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How to help depression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Talk to a trusted adult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See a doctor for diagnosis and treatment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Set realistic goals in light of the depression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Break large tasks into small ones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Try to be with other people </a:t>
            </a:r>
            <a:r>
              <a:rPr lang="en-US" smtClean="0"/>
              <a:t>and confide </a:t>
            </a:r>
            <a:r>
              <a:rPr lang="en-US" dirty="0" smtClean="0"/>
              <a:t>in someone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Participate in activities that may make you feel better.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Mild exercise, going to a movie, a ballgame, or participating in religious, social, or other activities may help.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/>
              <a:t>Life crisis defined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886200"/>
          </a:xfrm>
        </p:spPr>
        <p:txBody>
          <a:bodyPr/>
          <a:lstStyle/>
          <a:p>
            <a:pPr marL="609600" indent="-609600"/>
            <a:r>
              <a:rPr lang="en-US" sz="5400"/>
              <a:t>An experience that causes a high level of stress</a:t>
            </a:r>
          </a:p>
          <a:p>
            <a:pPr marL="609600" indent="-609600">
              <a:buFontTx/>
              <a:buNone/>
            </a:pPr>
            <a:endParaRPr lang="en-US" sz="5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How to help depression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Expect your mood to improve gradually, not immediately. Feeling better takes time.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People rarely "snap out of" a depression. But they can feel a little better day-by-day.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i="1" dirty="0" smtClean="0"/>
              <a:t>Remember</a:t>
            </a:r>
            <a:r>
              <a:rPr lang="en-US" dirty="0" smtClean="0"/>
              <a:t>, positive thinking will replace the negative thinking that is part of the depression and will disappear as your depression responds to treatment.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Let your family and friends help you. </a:t>
            </a:r>
          </a:p>
          <a:p>
            <a:pPr eaLnBrk="1" hangingPunct="1">
              <a:buFontTx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384300"/>
          </a:xfrm>
        </p:spPr>
        <p:txBody>
          <a:bodyPr/>
          <a:lstStyle/>
          <a:p>
            <a:r>
              <a:rPr lang="en-US" dirty="0"/>
              <a:t>Caring For Yourself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800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b="1" dirty="0"/>
              <a:t>Remember that grief is a normal emotion.</a:t>
            </a:r>
            <a:r>
              <a:rPr lang="en-US" sz="2800" dirty="0"/>
              <a:t> </a:t>
            </a:r>
          </a:p>
          <a:p>
            <a:pPr>
              <a:lnSpc>
                <a:spcPct val="80000"/>
              </a:lnSpc>
            </a:pPr>
            <a:r>
              <a:rPr lang="en-US" sz="2800" b="1" dirty="0" smtClean="0"/>
              <a:t>Participate </a:t>
            </a:r>
            <a:r>
              <a:rPr lang="en-US" sz="2800" b="1" dirty="0"/>
              <a:t>in rituals.</a:t>
            </a:r>
            <a:r>
              <a:rPr lang="en-US" sz="2800" dirty="0"/>
              <a:t> </a:t>
            </a:r>
          </a:p>
          <a:p>
            <a:pPr>
              <a:lnSpc>
                <a:spcPct val="80000"/>
              </a:lnSpc>
            </a:pPr>
            <a:r>
              <a:rPr lang="en-US" sz="2800" b="1" dirty="0" smtClean="0"/>
              <a:t>Be </a:t>
            </a:r>
            <a:r>
              <a:rPr lang="en-US" sz="2800" b="1" dirty="0"/>
              <a:t>with others.</a:t>
            </a:r>
            <a:r>
              <a:rPr lang="en-US" sz="2800" dirty="0"/>
              <a:t> </a:t>
            </a: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b="1" dirty="0" smtClean="0"/>
              <a:t>Talk about it when you can.</a:t>
            </a:r>
            <a:r>
              <a:rPr lang="en-US" sz="2800" dirty="0" smtClean="0"/>
              <a:t> </a:t>
            </a:r>
          </a:p>
          <a:p>
            <a:pPr>
              <a:lnSpc>
                <a:spcPct val="90000"/>
              </a:lnSpc>
            </a:pPr>
            <a:r>
              <a:rPr lang="en-US" sz="2800" b="1" dirty="0" smtClean="0"/>
              <a:t>Express yourself.</a:t>
            </a:r>
            <a:r>
              <a:rPr lang="en-US" sz="2800" dirty="0" smtClean="0"/>
              <a:t> </a:t>
            </a:r>
          </a:p>
          <a:p>
            <a:pPr>
              <a:lnSpc>
                <a:spcPct val="90000"/>
              </a:lnSpc>
            </a:pPr>
            <a:r>
              <a:rPr lang="en-US" sz="2800" b="1" dirty="0" smtClean="0"/>
              <a:t>Exercise.</a:t>
            </a:r>
            <a:r>
              <a:rPr lang="en-US" sz="2800" dirty="0" smtClean="0"/>
              <a:t> </a:t>
            </a:r>
          </a:p>
          <a:p>
            <a:pPr>
              <a:lnSpc>
                <a:spcPct val="90000"/>
              </a:lnSpc>
            </a:pPr>
            <a:r>
              <a:rPr lang="en-US" sz="2800" b="1" dirty="0" smtClean="0"/>
              <a:t>Eat right.</a:t>
            </a:r>
            <a:r>
              <a:rPr lang="en-US" sz="2800" dirty="0" smtClean="0"/>
              <a:t> </a:t>
            </a:r>
          </a:p>
          <a:p>
            <a:pPr>
              <a:lnSpc>
                <a:spcPct val="90000"/>
              </a:lnSpc>
            </a:pPr>
            <a:r>
              <a:rPr lang="en-US" sz="2800" b="1" dirty="0" smtClean="0"/>
              <a:t>Join a support group.</a:t>
            </a:r>
            <a:r>
              <a:rPr lang="en-US" sz="28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en-US" sz="2800" b="1" dirty="0" smtClean="0"/>
              <a:t>Let your emotions be expressed and released.</a:t>
            </a:r>
            <a:r>
              <a:rPr lang="en-US" sz="28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en-US" sz="2800" b="1" dirty="0" smtClean="0"/>
              <a:t>Create a memorial or tribute.</a:t>
            </a:r>
            <a:r>
              <a:rPr lang="en-US" sz="2800" dirty="0" smtClean="0"/>
              <a:t> 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80000"/>
              </a:lnSpc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Grief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1"/>
            <a:ext cx="82296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4400" dirty="0"/>
              <a:t>What is it?</a:t>
            </a:r>
          </a:p>
          <a:p>
            <a:pPr lvl="1">
              <a:lnSpc>
                <a:spcPct val="90000"/>
              </a:lnSpc>
            </a:pPr>
            <a:r>
              <a:rPr lang="en-US" sz="4400" dirty="0"/>
              <a:t>When people have emotional, physical, and spiritual reactions in response to a death or loss.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US" sz="4000"/>
              <a:t>Elizabeth Kubler-Ross </a:t>
            </a:r>
            <a:br>
              <a:rPr lang="en-US" sz="4000"/>
            </a:br>
            <a:r>
              <a:rPr lang="en-US" sz="4000"/>
              <a:t>Stages of Grief 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b="1" dirty="0"/>
              <a:t>D</a:t>
            </a:r>
            <a:r>
              <a:rPr lang="en-US" sz="2800" dirty="0"/>
              <a:t>enial </a:t>
            </a:r>
            <a:br>
              <a:rPr lang="en-US" sz="2800" dirty="0"/>
            </a:br>
            <a:endParaRPr lang="en-US" sz="2800" dirty="0"/>
          </a:p>
          <a:p>
            <a:r>
              <a:rPr lang="en-US" sz="2800" b="1" dirty="0"/>
              <a:t>A</a:t>
            </a:r>
            <a:r>
              <a:rPr lang="en-US" sz="2800" dirty="0"/>
              <a:t>nger </a:t>
            </a:r>
            <a:br>
              <a:rPr lang="en-US" sz="2800" dirty="0"/>
            </a:br>
            <a:endParaRPr lang="en-US" sz="2800" dirty="0"/>
          </a:p>
          <a:p>
            <a:r>
              <a:rPr lang="en-US" sz="2800" b="1" dirty="0"/>
              <a:t>B</a:t>
            </a:r>
            <a:r>
              <a:rPr lang="en-US" sz="2800" dirty="0"/>
              <a:t>argaining </a:t>
            </a:r>
            <a:br>
              <a:rPr lang="en-US" sz="2800" dirty="0"/>
            </a:br>
            <a:endParaRPr lang="en-US" sz="2800" dirty="0"/>
          </a:p>
          <a:p>
            <a:r>
              <a:rPr lang="en-US" sz="2800" b="1" dirty="0"/>
              <a:t>D</a:t>
            </a:r>
            <a:r>
              <a:rPr lang="en-US" sz="2800" dirty="0"/>
              <a:t>epression </a:t>
            </a:r>
            <a:br>
              <a:rPr lang="en-US" sz="2800" dirty="0"/>
            </a:br>
            <a:endParaRPr lang="en-US" sz="2800" dirty="0"/>
          </a:p>
          <a:p>
            <a:r>
              <a:rPr lang="en-US" sz="2800" b="1" smtClean="0"/>
              <a:t>A</a:t>
            </a:r>
            <a:r>
              <a:rPr lang="en-US" sz="2800" smtClean="0"/>
              <a:t>cceptance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Than Sad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Video Clips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If anger or depression lasts: Definition of clinical depression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229600" cy="4114800"/>
          </a:xfrm>
        </p:spPr>
        <p:txBody>
          <a:bodyPr/>
          <a:lstStyle/>
          <a:p>
            <a:r>
              <a:rPr lang="en-US" sz="4000"/>
              <a:t>Long lasting feelings of hopelessness, sadness, or helplessness</a:t>
            </a:r>
          </a:p>
          <a:p>
            <a:r>
              <a:rPr lang="en-US" sz="4000"/>
              <a:t>Experiencing five or more of the nine symptoms</a:t>
            </a:r>
          </a:p>
          <a:p>
            <a:r>
              <a:rPr lang="en-US" sz="4000"/>
              <a:t>These symptoms last longer than two weeks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0488"/>
            <a:ext cx="77724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tx1"/>
                </a:solidFill>
              </a:rPr>
              <a:t>Symptoms of depression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990600"/>
            <a:ext cx="9144000" cy="52578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000" dirty="0" smtClean="0"/>
              <a:t>*</a:t>
            </a:r>
            <a:r>
              <a:rPr lang="en-US" sz="3500" dirty="0" smtClean="0"/>
              <a:t>worthlessness, deep sadness</a:t>
            </a:r>
          </a:p>
          <a:p>
            <a:pPr algn="l" eaLnBrk="1" hangingPunct="1">
              <a:defRPr/>
            </a:pPr>
            <a:r>
              <a:rPr lang="en-US" sz="3500" dirty="0" smtClean="0"/>
              <a:t>*sleep disturbances   	</a:t>
            </a:r>
          </a:p>
          <a:p>
            <a:pPr algn="l" eaLnBrk="1" hangingPunct="1">
              <a:defRPr/>
            </a:pPr>
            <a:r>
              <a:rPr lang="en-US" sz="3500" dirty="0" smtClean="0"/>
              <a:t>*weight or appetite change</a:t>
            </a:r>
          </a:p>
          <a:p>
            <a:pPr algn="l" eaLnBrk="1" hangingPunct="1">
              <a:defRPr/>
            </a:pPr>
            <a:r>
              <a:rPr lang="en-US" sz="3500" dirty="0" smtClean="0"/>
              <a:t>*loss of interest in friends, hobbies</a:t>
            </a:r>
          </a:p>
          <a:p>
            <a:pPr algn="l" eaLnBrk="1" hangingPunct="1">
              <a:defRPr/>
            </a:pPr>
            <a:r>
              <a:rPr lang="en-US" sz="3500" dirty="0" smtClean="0"/>
              <a:t>*lack of concentration</a:t>
            </a:r>
          </a:p>
          <a:p>
            <a:pPr algn="l" eaLnBrk="1" hangingPunct="1">
              <a:defRPr/>
            </a:pPr>
            <a:r>
              <a:rPr lang="en-US" sz="3500" dirty="0" smtClean="0"/>
              <a:t>*hopelessness, helplessness, disappointment</a:t>
            </a:r>
          </a:p>
          <a:p>
            <a:pPr algn="l" eaLnBrk="1" hangingPunct="1">
              <a:defRPr/>
            </a:pPr>
            <a:r>
              <a:rPr lang="en-US" sz="3500" dirty="0" smtClean="0"/>
              <a:t>*anger</a:t>
            </a:r>
          </a:p>
          <a:p>
            <a:pPr algn="l" eaLnBrk="1" hangingPunct="1">
              <a:defRPr/>
            </a:pPr>
            <a:r>
              <a:rPr lang="en-US" sz="3500" dirty="0" smtClean="0"/>
              <a:t>*anxious, tense, unable to relax</a:t>
            </a:r>
          </a:p>
          <a:p>
            <a:pPr algn="l" eaLnBrk="1" hangingPunct="1">
              <a:defRPr/>
            </a:pPr>
            <a:r>
              <a:rPr lang="en-US" sz="3500" dirty="0" smtClean="0"/>
              <a:t>*morbid thoughts or self-harm</a:t>
            </a:r>
          </a:p>
          <a:p>
            <a:pPr algn="l" eaLnBrk="1" hangingPunct="1">
              <a:defRPr/>
            </a:pPr>
            <a:endParaRPr lang="en-US" sz="3500" dirty="0" smtClean="0"/>
          </a:p>
          <a:p>
            <a:pPr algn="l" eaLnBrk="1" hangingPunct="1">
              <a:defRPr/>
            </a:pP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850900"/>
          </a:xfrm>
        </p:spPr>
        <p:txBody>
          <a:bodyPr/>
          <a:lstStyle/>
          <a:p>
            <a:pPr algn="ctr"/>
            <a:r>
              <a:rPr lang="en-US" dirty="0"/>
              <a:t>Facts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686800" cy="4953000"/>
          </a:xfrm>
        </p:spPr>
        <p:txBody>
          <a:bodyPr/>
          <a:lstStyle/>
          <a:p>
            <a:r>
              <a:rPr lang="en-US" dirty="0"/>
              <a:t>Depression is not a weakness, it's a serious health disorder.</a:t>
            </a:r>
          </a:p>
          <a:p>
            <a:pPr eaLnBrk="1" hangingPunct="1">
              <a:spcBef>
                <a:spcPct val="45000"/>
              </a:spcBef>
              <a:buSzTx/>
              <a:buFont typeface="Wingdings" pitchFamily="2" charset="2"/>
              <a:buChar char="§"/>
            </a:pPr>
            <a:r>
              <a:rPr lang="en-US" dirty="0" smtClean="0"/>
              <a:t>80-90 percent of cases </a:t>
            </a:r>
            <a:r>
              <a:rPr lang="en-US" dirty="0"/>
              <a:t>are treatable. </a:t>
            </a:r>
            <a:endParaRPr lang="en-US" dirty="0" smtClean="0"/>
          </a:p>
          <a:p>
            <a:pPr eaLnBrk="1" hangingPunct="1">
              <a:spcBef>
                <a:spcPct val="45000"/>
              </a:spcBef>
              <a:buSzTx/>
              <a:buFont typeface="Wingdings" pitchFamily="2" charset="2"/>
              <a:buChar char="§"/>
            </a:pPr>
            <a:r>
              <a:rPr lang="en-US" dirty="0" smtClean="0">
                <a:latin typeface="Arial Unicode MS" pitchFamily="34" charset="-128"/>
              </a:rPr>
              <a:t>It affects people of all ethnicities, nationalities and cultural backgrounds</a:t>
            </a:r>
          </a:p>
          <a:p>
            <a:pPr eaLnBrk="1" hangingPunct="1">
              <a:spcBef>
                <a:spcPct val="45000"/>
              </a:spcBef>
              <a:buSzTx/>
              <a:buFont typeface="Wingdings" pitchFamily="2" charset="2"/>
              <a:buChar char="§"/>
            </a:pPr>
            <a:r>
              <a:rPr lang="en-US" dirty="0" smtClean="0">
                <a:latin typeface="Arial Unicode MS" pitchFamily="34" charset="-128"/>
              </a:rPr>
              <a:t>It will not just “go away” if it is ignored</a:t>
            </a:r>
          </a:p>
          <a:p>
            <a:pPr eaLnBrk="1" hangingPunct="1">
              <a:spcBef>
                <a:spcPct val="45000"/>
              </a:spcBef>
              <a:buSzTx/>
              <a:buFont typeface="Wingdings" pitchFamily="2" charset="2"/>
              <a:buChar char="§"/>
            </a:pPr>
            <a:r>
              <a:rPr lang="en-US" dirty="0" smtClean="0">
                <a:latin typeface="Arial Unicode MS" pitchFamily="34" charset="-128"/>
              </a:rPr>
              <a:t>Although most depressed people are not suicidal, most suicidal people are clinically depressed.</a:t>
            </a:r>
          </a:p>
          <a:p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1264</TotalTime>
  <Words>1413</Words>
  <Application>Microsoft Office PowerPoint</Application>
  <PresentationFormat>On-screen Show (4:3)</PresentationFormat>
  <Paragraphs>195</Paragraphs>
  <Slides>31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Ocean</vt:lpstr>
      <vt:lpstr>Teens and life crises</vt:lpstr>
      <vt:lpstr>When life seems difficult</vt:lpstr>
      <vt:lpstr>Life crisis defined</vt:lpstr>
      <vt:lpstr>Grief</vt:lpstr>
      <vt:lpstr>Elizabeth Kubler-Ross  Stages of Grief </vt:lpstr>
      <vt:lpstr>More Than Sad</vt:lpstr>
      <vt:lpstr>If anger or depression lasts: Definition of clinical depression</vt:lpstr>
      <vt:lpstr>Symptoms of depression</vt:lpstr>
      <vt:lpstr>Facts</vt:lpstr>
      <vt:lpstr>Causes of depression</vt:lpstr>
      <vt:lpstr>Facing the facts…</vt:lpstr>
      <vt:lpstr>Suicide is a coping strategy</vt:lpstr>
      <vt:lpstr>Silent Purple Poll</vt:lpstr>
      <vt:lpstr>Suicide is a permanent solution  to a temporary problem</vt:lpstr>
      <vt:lpstr>Myths about Suicide #1</vt:lpstr>
      <vt:lpstr>Myths about Suicide #1</vt:lpstr>
      <vt:lpstr>Myth about Suicide #2</vt:lpstr>
      <vt:lpstr>Myth about Suicide #2</vt:lpstr>
      <vt:lpstr>Myth about Suicide #3</vt:lpstr>
      <vt:lpstr>Myth about Suicide #3</vt:lpstr>
      <vt:lpstr>Gender differences, suicide &amp; depression</vt:lpstr>
      <vt:lpstr>Gender differences, suicide &amp; depression</vt:lpstr>
      <vt:lpstr>You can help. . . </vt:lpstr>
      <vt:lpstr>You can help…</vt:lpstr>
      <vt:lpstr>You can help. .  .</vt:lpstr>
      <vt:lpstr>You can help. . .</vt:lpstr>
      <vt:lpstr>You can help. . .</vt:lpstr>
      <vt:lpstr>If a person is grieving for a long period of time, they should talk to someone…</vt:lpstr>
      <vt:lpstr>How to help depression</vt:lpstr>
      <vt:lpstr>How to help depression</vt:lpstr>
      <vt:lpstr>Caring For Yourself</vt:lpstr>
    </vt:vector>
  </TitlesOfParts>
  <Company>Cortland City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Teens and depression</dc:title>
  <dc:creator>testuser</dc:creator>
  <cp:lastModifiedBy>Cortland City School District</cp:lastModifiedBy>
  <cp:revision>135</cp:revision>
  <dcterms:created xsi:type="dcterms:W3CDTF">2007-04-04T15:50:56Z</dcterms:created>
  <dcterms:modified xsi:type="dcterms:W3CDTF">2012-04-26T19:47:42Z</dcterms:modified>
</cp:coreProperties>
</file>