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75" r:id="rId4"/>
    <p:sldId id="259" r:id="rId5"/>
    <p:sldId id="260" r:id="rId6"/>
    <p:sldId id="269" r:id="rId7"/>
    <p:sldId id="262" r:id="rId8"/>
    <p:sldId id="258" r:id="rId9"/>
    <p:sldId id="263" r:id="rId10"/>
    <p:sldId id="264" r:id="rId11"/>
    <p:sldId id="265" r:id="rId12"/>
    <p:sldId id="268" r:id="rId13"/>
    <p:sldId id="270" r:id="rId14"/>
    <p:sldId id="271" r:id="rId15"/>
    <p:sldId id="267" r:id="rId16"/>
    <p:sldId id="272" r:id="rId17"/>
    <p:sldId id="273" r:id="rId18"/>
    <p:sldId id="274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DA107"/>
    <a:srgbClr val="BB1E0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842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21A6DA-8478-4EE0-BE64-4F939B354357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646836E-057E-4979-B180-2AACD3227C63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2000" b="1" dirty="0" smtClean="0">
              <a:solidFill>
                <a:schemeClr val="accent4"/>
              </a:solidFill>
            </a:rPr>
            <a:t>Self-Actualization</a:t>
          </a:r>
          <a:endParaRPr lang="en-US" sz="2000" b="1" dirty="0">
            <a:solidFill>
              <a:schemeClr val="accent4"/>
            </a:solidFill>
          </a:endParaRPr>
        </a:p>
      </dgm:t>
    </dgm:pt>
    <dgm:pt modelId="{5BA42909-0B0F-484D-A1A7-256DFEF0E6A6}" type="parTrans" cxnId="{9DCE79E7-A4CA-48C3-9AF0-EE8775C9EDFC}">
      <dgm:prSet/>
      <dgm:spPr/>
      <dgm:t>
        <a:bodyPr/>
        <a:lstStyle/>
        <a:p>
          <a:endParaRPr lang="en-US"/>
        </a:p>
      </dgm:t>
    </dgm:pt>
    <dgm:pt modelId="{361CC240-6B03-4541-ADA8-8438DC0A3D21}" type="sibTrans" cxnId="{9DCE79E7-A4CA-48C3-9AF0-EE8775C9EDFC}">
      <dgm:prSet/>
      <dgm:spPr/>
      <dgm:t>
        <a:bodyPr/>
        <a:lstStyle/>
        <a:p>
          <a:endParaRPr lang="en-US"/>
        </a:p>
      </dgm:t>
    </dgm:pt>
    <dgm:pt modelId="{0C5010BD-1F96-437F-BB31-A434D9378A69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Esteem</a:t>
          </a:r>
          <a:endParaRPr lang="en-US" dirty="0"/>
        </a:p>
      </dgm:t>
    </dgm:pt>
    <dgm:pt modelId="{74472B12-D735-449E-A8D6-985B1F4434B7}" type="parTrans" cxnId="{458427BC-ED22-4BFE-A23A-89D2F46E40CE}">
      <dgm:prSet/>
      <dgm:spPr/>
      <dgm:t>
        <a:bodyPr/>
        <a:lstStyle/>
        <a:p>
          <a:endParaRPr lang="en-US"/>
        </a:p>
      </dgm:t>
    </dgm:pt>
    <dgm:pt modelId="{D0C6FD2B-B8CF-429A-9CDC-36F7054BE47C}" type="sibTrans" cxnId="{458427BC-ED22-4BFE-A23A-89D2F46E40CE}">
      <dgm:prSet/>
      <dgm:spPr/>
      <dgm:t>
        <a:bodyPr/>
        <a:lstStyle/>
        <a:p>
          <a:endParaRPr lang="en-US"/>
        </a:p>
      </dgm:t>
    </dgm:pt>
    <dgm:pt modelId="{4546B2B1-D44F-40D3-8F7C-D36A66946B44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Love and Belonging</a:t>
          </a:r>
          <a:endParaRPr lang="en-US" dirty="0"/>
        </a:p>
      </dgm:t>
    </dgm:pt>
    <dgm:pt modelId="{C14CCA55-4333-4C3A-A5CA-E9544FC88BEF}" type="parTrans" cxnId="{F342B0FB-6638-4EBA-80BE-73582626834A}">
      <dgm:prSet/>
      <dgm:spPr/>
      <dgm:t>
        <a:bodyPr/>
        <a:lstStyle/>
        <a:p>
          <a:endParaRPr lang="en-US"/>
        </a:p>
      </dgm:t>
    </dgm:pt>
    <dgm:pt modelId="{E3947985-CEAE-4351-925D-AA8F003F47DE}" type="sibTrans" cxnId="{F342B0FB-6638-4EBA-80BE-73582626834A}">
      <dgm:prSet/>
      <dgm:spPr/>
      <dgm:t>
        <a:bodyPr/>
        <a:lstStyle/>
        <a:p>
          <a:endParaRPr lang="en-US"/>
        </a:p>
      </dgm:t>
    </dgm:pt>
    <dgm:pt modelId="{B6E52A2B-A036-4552-B0BE-DDAD690E7B30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Physical </a:t>
          </a:r>
          <a:endParaRPr lang="en-US" dirty="0"/>
        </a:p>
      </dgm:t>
    </dgm:pt>
    <dgm:pt modelId="{665073E3-7A04-4C46-8B4A-D3FF187D9B91}" type="parTrans" cxnId="{57EA3A31-E733-4696-8894-36DDFC1BAA92}">
      <dgm:prSet/>
      <dgm:spPr/>
      <dgm:t>
        <a:bodyPr/>
        <a:lstStyle/>
        <a:p>
          <a:endParaRPr lang="en-US"/>
        </a:p>
      </dgm:t>
    </dgm:pt>
    <dgm:pt modelId="{F9FCB49F-3CE5-46D4-880F-BAACC9F2417D}" type="sibTrans" cxnId="{57EA3A31-E733-4696-8894-36DDFC1BAA92}">
      <dgm:prSet/>
      <dgm:spPr/>
      <dgm:t>
        <a:bodyPr/>
        <a:lstStyle/>
        <a:p>
          <a:endParaRPr lang="en-US"/>
        </a:p>
      </dgm:t>
    </dgm:pt>
    <dgm:pt modelId="{5D936E6D-E69A-4808-9CD6-8F7525EF42C9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 smtClean="0"/>
            <a:t>Safety and Security</a:t>
          </a:r>
          <a:endParaRPr lang="en-US" dirty="0"/>
        </a:p>
      </dgm:t>
    </dgm:pt>
    <dgm:pt modelId="{9DBA8DAC-D4C0-491A-B03B-67445089CC59}" type="parTrans" cxnId="{F23B2120-CC0D-4FBB-9A15-BF33999E0FCF}">
      <dgm:prSet/>
      <dgm:spPr/>
      <dgm:t>
        <a:bodyPr/>
        <a:lstStyle/>
        <a:p>
          <a:endParaRPr lang="en-US"/>
        </a:p>
      </dgm:t>
    </dgm:pt>
    <dgm:pt modelId="{DC6150B7-47D7-46E8-B274-3904839824BA}" type="sibTrans" cxnId="{F23B2120-CC0D-4FBB-9A15-BF33999E0FCF}">
      <dgm:prSet/>
      <dgm:spPr/>
      <dgm:t>
        <a:bodyPr/>
        <a:lstStyle/>
        <a:p>
          <a:endParaRPr lang="en-US"/>
        </a:p>
      </dgm:t>
    </dgm:pt>
    <dgm:pt modelId="{5C7241F0-B27B-4ACC-BC3A-D7F100E08AAB}" type="pres">
      <dgm:prSet presAssocID="{9C21A6DA-8478-4EE0-BE64-4F939B354357}" presName="Name0" presStyleCnt="0">
        <dgm:presLayoutVars>
          <dgm:dir/>
          <dgm:animLvl val="lvl"/>
          <dgm:resizeHandles val="exact"/>
        </dgm:presLayoutVars>
      </dgm:prSet>
      <dgm:spPr/>
    </dgm:pt>
    <dgm:pt modelId="{E1006BC1-3C98-48BC-8455-65DEEE80BDCD}" type="pres">
      <dgm:prSet presAssocID="{3646836E-057E-4979-B180-2AACD3227C63}" presName="Name8" presStyleCnt="0"/>
      <dgm:spPr/>
    </dgm:pt>
    <dgm:pt modelId="{E85F89CA-DA66-48F3-B4C4-FDD584E3BCB0}" type="pres">
      <dgm:prSet presAssocID="{3646836E-057E-4979-B180-2AACD3227C63}" presName="level" presStyleLbl="node1" presStyleIdx="0" presStyleCnt="5" custScaleX="112037" custScaleY="7826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72C2D2-231C-47F3-9B30-4A68FFF02552}" type="pres">
      <dgm:prSet presAssocID="{3646836E-057E-4979-B180-2AACD3227C6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718E2D-CABD-45FE-83CB-18208F216EBA}" type="pres">
      <dgm:prSet presAssocID="{0C5010BD-1F96-437F-BB31-A434D9378A69}" presName="Name8" presStyleCnt="0"/>
      <dgm:spPr/>
    </dgm:pt>
    <dgm:pt modelId="{91BE3C65-01F9-41F3-8590-80FD1FCB5748}" type="pres">
      <dgm:prSet presAssocID="{0C5010BD-1F96-437F-BB31-A434D9378A69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5AC538-EA9D-4FDD-B505-02217FF04BF4}" type="pres">
      <dgm:prSet presAssocID="{0C5010BD-1F96-437F-BB31-A434D9378A6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8667B9-89EB-4B51-B9E2-7732B8256475}" type="pres">
      <dgm:prSet presAssocID="{4546B2B1-D44F-40D3-8F7C-D36A66946B44}" presName="Name8" presStyleCnt="0"/>
      <dgm:spPr/>
    </dgm:pt>
    <dgm:pt modelId="{0913B407-E7ED-4976-A8CB-9D7641579F24}" type="pres">
      <dgm:prSet presAssocID="{4546B2B1-D44F-40D3-8F7C-D36A66946B44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1197F2-6D68-4747-9A39-0116A9B93F0D}" type="pres">
      <dgm:prSet presAssocID="{4546B2B1-D44F-40D3-8F7C-D36A66946B4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5D2B4-0CAB-41ED-963E-9A977B0E12B8}" type="pres">
      <dgm:prSet presAssocID="{5D936E6D-E69A-4808-9CD6-8F7525EF42C9}" presName="Name8" presStyleCnt="0"/>
      <dgm:spPr/>
    </dgm:pt>
    <dgm:pt modelId="{A9CF2D7D-07E2-4803-BD3B-9A31D2896781}" type="pres">
      <dgm:prSet presAssocID="{5D936E6D-E69A-4808-9CD6-8F7525EF42C9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27B64-0C9A-4925-BB07-BD46841ECD58}" type="pres">
      <dgm:prSet presAssocID="{5D936E6D-E69A-4808-9CD6-8F7525EF42C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CE9356-9595-411B-968C-465D44C1B65A}" type="pres">
      <dgm:prSet presAssocID="{B6E52A2B-A036-4552-B0BE-DDAD690E7B30}" presName="Name8" presStyleCnt="0"/>
      <dgm:spPr/>
    </dgm:pt>
    <dgm:pt modelId="{DE31A6A3-2223-46C5-A6F1-22B1AC348D7F}" type="pres">
      <dgm:prSet presAssocID="{B6E52A2B-A036-4552-B0BE-DDAD690E7B30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764E0-2ECD-4041-9D7D-22C4B05C711C}" type="pres">
      <dgm:prSet presAssocID="{B6E52A2B-A036-4552-B0BE-DDAD690E7B3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EA3A31-E733-4696-8894-36DDFC1BAA92}" srcId="{9C21A6DA-8478-4EE0-BE64-4F939B354357}" destId="{B6E52A2B-A036-4552-B0BE-DDAD690E7B30}" srcOrd="4" destOrd="0" parTransId="{665073E3-7A04-4C46-8B4A-D3FF187D9B91}" sibTransId="{F9FCB49F-3CE5-46D4-880F-BAACC9F2417D}"/>
    <dgm:cxn modelId="{A083431F-6764-4600-8316-1399E7157D46}" type="presOf" srcId="{9C21A6DA-8478-4EE0-BE64-4F939B354357}" destId="{5C7241F0-B27B-4ACC-BC3A-D7F100E08AAB}" srcOrd="0" destOrd="0" presId="urn:microsoft.com/office/officeart/2005/8/layout/pyramid1"/>
    <dgm:cxn modelId="{8CFE52CD-05D5-45B1-A42F-3E9A545FF4FD}" type="presOf" srcId="{0C5010BD-1F96-437F-BB31-A434D9378A69}" destId="{FA5AC538-EA9D-4FDD-B505-02217FF04BF4}" srcOrd="1" destOrd="0" presId="urn:microsoft.com/office/officeart/2005/8/layout/pyramid1"/>
    <dgm:cxn modelId="{F23B2120-CC0D-4FBB-9A15-BF33999E0FCF}" srcId="{9C21A6DA-8478-4EE0-BE64-4F939B354357}" destId="{5D936E6D-E69A-4808-9CD6-8F7525EF42C9}" srcOrd="3" destOrd="0" parTransId="{9DBA8DAC-D4C0-491A-B03B-67445089CC59}" sibTransId="{DC6150B7-47D7-46E8-B274-3904839824BA}"/>
    <dgm:cxn modelId="{A1D5F31A-A082-413D-8C53-084175AA2DB4}" type="presOf" srcId="{B6E52A2B-A036-4552-B0BE-DDAD690E7B30}" destId="{513764E0-2ECD-4041-9D7D-22C4B05C711C}" srcOrd="1" destOrd="0" presId="urn:microsoft.com/office/officeart/2005/8/layout/pyramid1"/>
    <dgm:cxn modelId="{61192562-E14D-4115-8441-E5A806A91675}" type="presOf" srcId="{3646836E-057E-4979-B180-2AACD3227C63}" destId="{CD72C2D2-231C-47F3-9B30-4A68FFF02552}" srcOrd="1" destOrd="0" presId="urn:microsoft.com/office/officeart/2005/8/layout/pyramid1"/>
    <dgm:cxn modelId="{C58AB75D-F3EF-44CE-9527-1BF5AAB73B1F}" type="presOf" srcId="{0C5010BD-1F96-437F-BB31-A434D9378A69}" destId="{91BE3C65-01F9-41F3-8590-80FD1FCB5748}" srcOrd="0" destOrd="0" presId="urn:microsoft.com/office/officeart/2005/8/layout/pyramid1"/>
    <dgm:cxn modelId="{DF54CEB1-20A7-41D6-9A88-1D67D3E39A94}" type="presOf" srcId="{5D936E6D-E69A-4808-9CD6-8F7525EF42C9}" destId="{47B27B64-0C9A-4925-BB07-BD46841ECD58}" srcOrd="1" destOrd="0" presId="urn:microsoft.com/office/officeart/2005/8/layout/pyramid1"/>
    <dgm:cxn modelId="{EBA0499B-8173-445D-B0CE-2DA2FC99BBA9}" type="presOf" srcId="{4546B2B1-D44F-40D3-8F7C-D36A66946B44}" destId="{0913B407-E7ED-4976-A8CB-9D7641579F24}" srcOrd="0" destOrd="0" presId="urn:microsoft.com/office/officeart/2005/8/layout/pyramid1"/>
    <dgm:cxn modelId="{06AB9DF1-22BE-4DDC-B200-FD6B28235427}" type="presOf" srcId="{4546B2B1-D44F-40D3-8F7C-D36A66946B44}" destId="{2E1197F2-6D68-4747-9A39-0116A9B93F0D}" srcOrd="1" destOrd="0" presId="urn:microsoft.com/office/officeart/2005/8/layout/pyramid1"/>
    <dgm:cxn modelId="{BBB4E30A-5CE9-48BC-A999-B72E9C1BE4C3}" type="presOf" srcId="{B6E52A2B-A036-4552-B0BE-DDAD690E7B30}" destId="{DE31A6A3-2223-46C5-A6F1-22B1AC348D7F}" srcOrd="0" destOrd="0" presId="urn:microsoft.com/office/officeart/2005/8/layout/pyramid1"/>
    <dgm:cxn modelId="{E99040F2-9B87-42B7-AF86-4DBD77A664F7}" type="presOf" srcId="{3646836E-057E-4979-B180-2AACD3227C63}" destId="{E85F89CA-DA66-48F3-B4C4-FDD584E3BCB0}" srcOrd="0" destOrd="0" presId="urn:microsoft.com/office/officeart/2005/8/layout/pyramid1"/>
    <dgm:cxn modelId="{405347F5-167C-46FC-841C-B7622703DE5F}" type="presOf" srcId="{5D936E6D-E69A-4808-9CD6-8F7525EF42C9}" destId="{A9CF2D7D-07E2-4803-BD3B-9A31D2896781}" srcOrd="0" destOrd="0" presId="urn:microsoft.com/office/officeart/2005/8/layout/pyramid1"/>
    <dgm:cxn modelId="{9DCE79E7-A4CA-48C3-9AF0-EE8775C9EDFC}" srcId="{9C21A6DA-8478-4EE0-BE64-4F939B354357}" destId="{3646836E-057E-4979-B180-2AACD3227C63}" srcOrd="0" destOrd="0" parTransId="{5BA42909-0B0F-484D-A1A7-256DFEF0E6A6}" sibTransId="{361CC240-6B03-4541-ADA8-8438DC0A3D21}"/>
    <dgm:cxn modelId="{F342B0FB-6638-4EBA-80BE-73582626834A}" srcId="{9C21A6DA-8478-4EE0-BE64-4F939B354357}" destId="{4546B2B1-D44F-40D3-8F7C-D36A66946B44}" srcOrd="2" destOrd="0" parTransId="{C14CCA55-4333-4C3A-A5CA-E9544FC88BEF}" sibTransId="{E3947985-CEAE-4351-925D-AA8F003F47DE}"/>
    <dgm:cxn modelId="{458427BC-ED22-4BFE-A23A-89D2F46E40CE}" srcId="{9C21A6DA-8478-4EE0-BE64-4F939B354357}" destId="{0C5010BD-1F96-437F-BB31-A434D9378A69}" srcOrd="1" destOrd="0" parTransId="{74472B12-D735-449E-A8D6-985B1F4434B7}" sibTransId="{D0C6FD2B-B8CF-429A-9CDC-36F7054BE47C}"/>
    <dgm:cxn modelId="{F2F744E9-88BF-432D-970C-2CA6FB618555}" type="presParOf" srcId="{5C7241F0-B27B-4ACC-BC3A-D7F100E08AAB}" destId="{E1006BC1-3C98-48BC-8455-65DEEE80BDCD}" srcOrd="0" destOrd="0" presId="urn:microsoft.com/office/officeart/2005/8/layout/pyramid1"/>
    <dgm:cxn modelId="{162F6B66-53F5-4F77-AB83-29C7CF25FB28}" type="presParOf" srcId="{E1006BC1-3C98-48BC-8455-65DEEE80BDCD}" destId="{E85F89CA-DA66-48F3-B4C4-FDD584E3BCB0}" srcOrd="0" destOrd="0" presId="urn:microsoft.com/office/officeart/2005/8/layout/pyramid1"/>
    <dgm:cxn modelId="{66EFFF28-9D22-42D8-8BA8-88796243070D}" type="presParOf" srcId="{E1006BC1-3C98-48BC-8455-65DEEE80BDCD}" destId="{CD72C2D2-231C-47F3-9B30-4A68FFF02552}" srcOrd="1" destOrd="0" presId="urn:microsoft.com/office/officeart/2005/8/layout/pyramid1"/>
    <dgm:cxn modelId="{D7CF76BE-ED22-4984-9CE5-A2F498D9A6D7}" type="presParOf" srcId="{5C7241F0-B27B-4ACC-BC3A-D7F100E08AAB}" destId="{23718E2D-CABD-45FE-83CB-18208F216EBA}" srcOrd="1" destOrd="0" presId="urn:microsoft.com/office/officeart/2005/8/layout/pyramid1"/>
    <dgm:cxn modelId="{133D5685-B7E9-4588-B0F8-8884793AEF39}" type="presParOf" srcId="{23718E2D-CABD-45FE-83CB-18208F216EBA}" destId="{91BE3C65-01F9-41F3-8590-80FD1FCB5748}" srcOrd="0" destOrd="0" presId="urn:microsoft.com/office/officeart/2005/8/layout/pyramid1"/>
    <dgm:cxn modelId="{6D410D10-0140-429B-8CDE-C51015749570}" type="presParOf" srcId="{23718E2D-CABD-45FE-83CB-18208F216EBA}" destId="{FA5AC538-EA9D-4FDD-B505-02217FF04BF4}" srcOrd="1" destOrd="0" presId="urn:microsoft.com/office/officeart/2005/8/layout/pyramid1"/>
    <dgm:cxn modelId="{BF7B4E40-5B4D-42FF-B2F8-1B0546404A05}" type="presParOf" srcId="{5C7241F0-B27B-4ACC-BC3A-D7F100E08AAB}" destId="{018667B9-89EB-4B51-B9E2-7732B8256475}" srcOrd="2" destOrd="0" presId="urn:microsoft.com/office/officeart/2005/8/layout/pyramid1"/>
    <dgm:cxn modelId="{7C6C1222-96DA-4EC4-9CE6-A21E2D074A1A}" type="presParOf" srcId="{018667B9-89EB-4B51-B9E2-7732B8256475}" destId="{0913B407-E7ED-4976-A8CB-9D7641579F24}" srcOrd="0" destOrd="0" presId="urn:microsoft.com/office/officeart/2005/8/layout/pyramid1"/>
    <dgm:cxn modelId="{7BB7466D-5685-44FD-B3DF-FC16CBDD0FD4}" type="presParOf" srcId="{018667B9-89EB-4B51-B9E2-7732B8256475}" destId="{2E1197F2-6D68-4747-9A39-0116A9B93F0D}" srcOrd="1" destOrd="0" presId="urn:microsoft.com/office/officeart/2005/8/layout/pyramid1"/>
    <dgm:cxn modelId="{EB98B662-363C-47DC-BFC7-21AC8E10235F}" type="presParOf" srcId="{5C7241F0-B27B-4ACC-BC3A-D7F100E08AAB}" destId="{CCE5D2B4-0CAB-41ED-963E-9A977B0E12B8}" srcOrd="3" destOrd="0" presId="urn:microsoft.com/office/officeart/2005/8/layout/pyramid1"/>
    <dgm:cxn modelId="{46E27FAC-2C78-4294-8FB3-11CF9617541D}" type="presParOf" srcId="{CCE5D2B4-0CAB-41ED-963E-9A977B0E12B8}" destId="{A9CF2D7D-07E2-4803-BD3B-9A31D2896781}" srcOrd="0" destOrd="0" presId="urn:microsoft.com/office/officeart/2005/8/layout/pyramid1"/>
    <dgm:cxn modelId="{7A1E804E-60A5-4002-BD13-AF0A5E13443D}" type="presParOf" srcId="{CCE5D2B4-0CAB-41ED-963E-9A977B0E12B8}" destId="{47B27B64-0C9A-4925-BB07-BD46841ECD58}" srcOrd="1" destOrd="0" presId="urn:microsoft.com/office/officeart/2005/8/layout/pyramid1"/>
    <dgm:cxn modelId="{A516D5F2-CD3D-42F9-B0C3-EC567B36A778}" type="presParOf" srcId="{5C7241F0-B27B-4ACC-BC3A-D7F100E08AAB}" destId="{37CE9356-9595-411B-968C-465D44C1B65A}" srcOrd="4" destOrd="0" presId="urn:microsoft.com/office/officeart/2005/8/layout/pyramid1"/>
    <dgm:cxn modelId="{FD3D2718-0AE9-4A28-BFA8-2FD16F35BEBC}" type="presParOf" srcId="{37CE9356-9595-411B-968C-465D44C1B65A}" destId="{DE31A6A3-2223-46C5-A6F1-22B1AC348D7F}" srcOrd="0" destOrd="0" presId="urn:microsoft.com/office/officeart/2005/8/layout/pyramid1"/>
    <dgm:cxn modelId="{E476531D-324A-420F-BF25-C9F2E588B5F4}" type="presParOf" srcId="{37CE9356-9595-411B-968C-465D44C1B65A}" destId="{513764E0-2ECD-4041-9D7D-22C4B05C711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5F89CA-DA66-48F3-B4C4-FDD584E3BCB0}">
      <dsp:nvSpPr>
        <dsp:cNvPr id="0" name=""/>
        <dsp:cNvSpPr/>
      </dsp:nvSpPr>
      <dsp:spPr>
        <a:xfrm>
          <a:off x="3733799" y="0"/>
          <a:ext cx="1676401" cy="822960"/>
        </a:xfrm>
        <a:prstGeom prst="trapezoid">
          <a:avLst>
            <a:gd name="adj" fmla="val 90909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4"/>
              </a:solidFill>
            </a:rPr>
            <a:t>Self-Actualization</a:t>
          </a:r>
          <a:endParaRPr lang="en-US" sz="2000" b="1" kern="1200" dirty="0">
            <a:solidFill>
              <a:schemeClr val="accent4"/>
            </a:solidFill>
          </a:endParaRPr>
        </a:p>
      </dsp:txBody>
      <dsp:txXfrm>
        <a:off x="3733799" y="0"/>
        <a:ext cx="1676401" cy="822960"/>
      </dsp:txXfrm>
    </dsp:sp>
    <dsp:sp modelId="{91BE3C65-01F9-41F3-8590-80FD1FCB5748}">
      <dsp:nvSpPr>
        <dsp:cNvPr id="0" name=""/>
        <dsp:cNvSpPr/>
      </dsp:nvSpPr>
      <dsp:spPr>
        <a:xfrm>
          <a:off x="2867890" y="822960"/>
          <a:ext cx="3408219" cy="1051559"/>
        </a:xfrm>
        <a:prstGeom prst="trapezoid">
          <a:avLst>
            <a:gd name="adj" fmla="val 90909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Esteem</a:t>
          </a:r>
          <a:endParaRPr lang="en-US" sz="3400" kern="1200" dirty="0"/>
        </a:p>
      </dsp:txBody>
      <dsp:txXfrm>
        <a:off x="3464328" y="822960"/>
        <a:ext cx="2215342" cy="1051559"/>
      </dsp:txXfrm>
    </dsp:sp>
    <dsp:sp modelId="{0913B407-E7ED-4976-A8CB-9D7641579F24}">
      <dsp:nvSpPr>
        <dsp:cNvPr id="0" name=""/>
        <dsp:cNvSpPr/>
      </dsp:nvSpPr>
      <dsp:spPr>
        <a:xfrm>
          <a:off x="1911926" y="1874520"/>
          <a:ext cx="5320146" cy="1051559"/>
        </a:xfrm>
        <a:prstGeom prst="trapezoid">
          <a:avLst>
            <a:gd name="adj" fmla="val 90909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Love and Belonging</a:t>
          </a:r>
          <a:endParaRPr lang="en-US" sz="3400" kern="1200" dirty="0"/>
        </a:p>
      </dsp:txBody>
      <dsp:txXfrm>
        <a:off x="2842952" y="1874520"/>
        <a:ext cx="3458095" cy="1051559"/>
      </dsp:txXfrm>
    </dsp:sp>
    <dsp:sp modelId="{A9CF2D7D-07E2-4803-BD3B-9A31D2896781}">
      <dsp:nvSpPr>
        <dsp:cNvPr id="0" name=""/>
        <dsp:cNvSpPr/>
      </dsp:nvSpPr>
      <dsp:spPr>
        <a:xfrm>
          <a:off x="955963" y="2926079"/>
          <a:ext cx="7232073" cy="1051559"/>
        </a:xfrm>
        <a:prstGeom prst="trapezoid">
          <a:avLst>
            <a:gd name="adj" fmla="val 90909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Safety and Security</a:t>
          </a:r>
          <a:endParaRPr lang="en-US" sz="3400" kern="1200" dirty="0"/>
        </a:p>
      </dsp:txBody>
      <dsp:txXfrm>
        <a:off x="2221576" y="2926079"/>
        <a:ext cx="4700847" cy="1051559"/>
      </dsp:txXfrm>
    </dsp:sp>
    <dsp:sp modelId="{DE31A6A3-2223-46C5-A6F1-22B1AC348D7F}">
      <dsp:nvSpPr>
        <dsp:cNvPr id="0" name=""/>
        <dsp:cNvSpPr/>
      </dsp:nvSpPr>
      <dsp:spPr>
        <a:xfrm>
          <a:off x="0" y="3977639"/>
          <a:ext cx="9144000" cy="1051559"/>
        </a:xfrm>
        <a:prstGeom prst="trapezoid">
          <a:avLst>
            <a:gd name="adj" fmla="val 90909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Physical </a:t>
          </a:r>
          <a:endParaRPr lang="en-US" sz="3400" kern="1200" dirty="0"/>
        </a:p>
      </dsp:txBody>
      <dsp:txXfrm>
        <a:off x="1600199" y="3977639"/>
        <a:ext cx="5943600" cy="1051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EDEF3-5CB3-4EBD-94AD-725999175F1F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C4072-E04E-4E86-ABF8-4F362C1EA2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0050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may want</a:t>
            </a:r>
            <a:r>
              <a:rPr lang="en-US" baseline="0" dirty="0" smtClean="0"/>
              <a:t> to delete the word sex, depending on teacher’s comfort level and maturity of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8C4072-E04E-4E86-ABF8-4F362C1EA21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E10A3F-DA84-4759-9AFE-BC4037D478C4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D25434-270C-4129-AC88-4E07A83DACB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cut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movieclips.com/gNWDa-cast-away-movie-trailer-1/0/146.96/" TargetMode="External"/><Relationship Id="rId2" Type="http://schemas.openxmlformats.org/officeDocument/2006/relationships/hyperlink" Target="http://www.youtube.com/watch?v=PJvosb4UCL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movieclips.com/KoVgC-cast-away-movie-plane-crash/0/132.424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dialog/oauth?api_key=71200177449&amp;app_id=71200177449&amp;client_id=71200177449&amp;display=popup&amp;domain=movieclips.com&amp;locale=en_US&amp;origin=1&amp;redirect_uri=https://movieclips.com/interface/channel.html?fb_xd_fragmen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%3cobject%20width=%22560%22%20height=%22353%22%20type=%22application/x-shockwave-flash%22%20data=%22http:/movieclips.com/e/ucdJ/0/133.353/%22%20style=%22background: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%3cobject%20width=%22560%22%20height=%22353%22%20type=%22application/x-shockwave-flash%22%20data=%22http:/movieclips.com/e/g5Gn3/0/133.167/%22%20style=%22background: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%3cobject%20width=%22560%22%20height=%22353%22%20type=%22application/x-shockwave-flash%22%20data=%22http:/movieclips.com/e/h9qz7/0/130.428/%22%20style=%22background: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%3cobject%20width=%22560%22%20height=%22353%22%20type=%22application/x-shockwave-flash%22%20data=%22http:/movieclips.com/e/pbWE/0/133.399/%22%20style=%22background: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hyperlink" Target="https://www.facebook.com/dialog/oauth?api_key=71200177449&amp;app_id=71200177449&amp;client_id=71200177449&amp;display=popup&amp;domain=movieclips.com&amp;locale=en_US&amp;origin=1&amp;redirect_uri=https://movieclips.com/interface/channel.html?fb_xd_fragment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Maslow’s Hierarchy of Human Needs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Connections to the movie </a:t>
            </a:r>
            <a:r>
              <a:rPr lang="en-US" sz="3200" i="1" dirty="0" smtClean="0"/>
              <a:t>Cast Away, </a:t>
            </a:r>
          </a:p>
          <a:p>
            <a:pPr algn="l"/>
            <a:r>
              <a:rPr lang="en-US" sz="3200" i="1" dirty="0" smtClean="0"/>
              <a:t>starring Tom Hanks and Wilson.</a:t>
            </a:r>
            <a:endParaRPr lang="en-US" sz="3200" i="1" dirty="0"/>
          </a:p>
        </p:txBody>
      </p:sp>
      <p:pic>
        <p:nvPicPr>
          <p:cNvPr id="5" name="Picture 4" descr="Wils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4648200"/>
            <a:ext cx="2743200" cy="1842525"/>
          </a:xfrm>
          <a:prstGeom prst="rect">
            <a:avLst/>
          </a:prstGeom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to Castaway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solidFill>
                <a:schemeClr val="accent4">
                  <a:lumMod val="50000"/>
                </a:schemeClr>
              </a:solidFill>
              <a:hlinkClick r:id="rId2"/>
            </a:endParaRPr>
          </a:p>
          <a:p>
            <a:pPr>
              <a:buNone/>
            </a:pPr>
            <a:endParaRPr lang="en-US" dirty="0" smtClean="0">
              <a:solidFill>
                <a:schemeClr val="accent4">
                  <a:lumMod val="50000"/>
                </a:schemeClr>
              </a:solidFill>
              <a:hlinkClick r:id="rId2"/>
            </a:endParaRPr>
          </a:p>
          <a:p>
            <a:pPr>
              <a:buNone/>
            </a:pPr>
            <a:endParaRPr lang="en-US" dirty="0" smtClean="0">
              <a:solidFill>
                <a:schemeClr val="accent4">
                  <a:lumMod val="50000"/>
                </a:schemeClr>
              </a:solidFill>
              <a:hlinkClick r:id="rId2"/>
            </a:endParaRPr>
          </a:p>
          <a:p>
            <a:pPr>
              <a:buNone/>
            </a:pPr>
            <a:endParaRPr lang="en-US" dirty="0" smtClean="0">
              <a:solidFill>
                <a:schemeClr val="accent4">
                  <a:lumMod val="50000"/>
                </a:schemeClr>
              </a:solidFill>
              <a:hlinkClick r:id="rId2"/>
            </a:endParaRPr>
          </a:p>
          <a:p>
            <a:pPr>
              <a:buNone/>
            </a:pPr>
            <a:endParaRPr lang="en-US" dirty="0" smtClean="0">
              <a:solidFill>
                <a:schemeClr val="accent4">
                  <a:lumMod val="50000"/>
                </a:schemeClr>
              </a:solidFill>
              <a:hlinkClick r:id="rId2"/>
            </a:endParaRPr>
          </a:p>
          <a:p>
            <a:pPr>
              <a:buNone/>
            </a:pPr>
            <a:endParaRPr lang="en-US" dirty="0" smtClean="0">
              <a:solidFill>
                <a:schemeClr val="accent4">
                  <a:lumMod val="50000"/>
                </a:schemeClr>
              </a:solidFill>
              <a:hlinkClick r:id="rId2"/>
            </a:endParaRPr>
          </a:p>
          <a:p>
            <a:pPr>
              <a:buNone/>
            </a:pPr>
            <a:endParaRPr lang="en-US" dirty="0" smtClean="0">
              <a:solidFill>
                <a:schemeClr val="accent4">
                  <a:lumMod val="50000"/>
                </a:schemeClr>
              </a:solidFill>
              <a:hlinkClick r:id="rId2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286000"/>
            <a:ext cx="7772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Chuck had everything until the crash. Now he is on an uninhabited island and is working to meet his basic human needs. Watch the following clip.</a:t>
            </a:r>
          </a:p>
          <a:p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 smtClean="0">
                <a:hlinkClick r:id="rId3"/>
              </a:rPr>
              <a:t>Cast Away Introduction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6" name="Picture 5" descr="Cast Awa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62600" y="3581400"/>
            <a:ext cx="1752600" cy="2590801"/>
          </a:xfrm>
          <a:prstGeom prst="rect">
            <a:avLst/>
          </a:prstGeom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Connection to Cast 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200" dirty="0" smtClean="0"/>
              <a:t>In the movie Cast Away, Chuck has to supply his basic physical needs with things he finds on the island; like coconuts, fish &amp; crabs (raw at first), gather water and create a shelter tent. </a:t>
            </a:r>
            <a:endParaRPr lang="en-US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Trapezoid 4"/>
          <p:cNvSpPr/>
          <p:nvPr/>
        </p:nvSpPr>
        <p:spPr>
          <a:xfrm>
            <a:off x="914400" y="5486400"/>
            <a:ext cx="7467600" cy="929639"/>
          </a:xfrm>
          <a:prstGeom prst="trapezoid">
            <a:avLst>
              <a:gd name="adj" fmla="val 90909"/>
            </a:avLst>
          </a:pr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2895600" y="5638800"/>
            <a:ext cx="2895600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600" dirty="0"/>
              <a:t>Physical </a:t>
            </a: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Connection to Castaway</a:t>
            </a:r>
            <a:endParaRPr lang="en-US" sz="4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sz="3600" dirty="0" smtClean="0"/>
              <a:t>Chuck’s life changes forever.  His safety and security is taken away. </a:t>
            </a:r>
          </a:p>
          <a:p>
            <a:pPr>
              <a:buNone/>
            </a:pPr>
            <a:r>
              <a:rPr lang="en-US" sz="3600" dirty="0" smtClean="0"/>
              <a:t>Watch the</a:t>
            </a:r>
            <a:r>
              <a:rPr lang="en-US" sz="3200" dirty="0" smtClean="0"/>
              <a:t> </a:t>
            </a:r>
            <a:r>
              <a:rPr lang="en-US" sz="3200" dirty="0" smtClean="0">
                <a:hlinkClick r:id="rId2"/>
              </a:rPr>
              <a:t> </a:t>
            </a:r>
            <a:r>
              <a:rPr lang="en-US" sz="3600" dirty="0" smtClean="0">
                <a:hlinkClick r:id="rId2"/>
              </a:rPr>
              <a:t>Plane Crash</a:t>
            </a:r>
            <a:endParaRPr lang="en-US" sz="3600" dirty="0" smtClean="0"/>
          </a:p>
          <a:p>
            <a:pPr>
              <a:buNone/>
            </a:pPr>
            <a:endParaRPr lang="en-US" dirty="0" smtClean="0"/>
          </a:p>
        </p:txBody>
      </p:sp>
      <p:grpSp>
        <p:nvGrpSpPr>
          <p:cNvPr id="2" name="Group 2"/>
          <p:cNvGrpSpPr/>
          <p:nvPr/>
        </p:nvGrpSpPr>
        <p:grpSpPr>
          <a:xfrm>
            <a:off x="990600" y="4495800"/>
            <a:ext cx="7315200" cy="1996439"/>
            <a:chOff x="1066800" y="3017519"/>
            <a:chExt cx="7315200" cy="1082039"/>
          </a:xfrm>
        </p:grpSpPr>
        <p:sp>
          <p:nvSpPr>
            <p:cNvPr id="4" name="Trapezoid 3"/>
            <p:cNvSpPr/>
            <p:nvPr/>
          </p:nvSpPr>
          <p:spPr>
            <a:xfrm>
              <a:off x="1066800" y="3093719"/>
              <a:ext cx="7315200" cy="1005839"/>
            </a:xfrm>
            <a:prstGeom prst="trapezoid">
              <a:avLst>
                <a:gd name="adj" fmla="val 90909"/>
              </a:avLst>
            </a:pr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Trapezoid 10"/>
            <p:cNvSpPr/>
            <p:nvPr/>
          </p:nvSpPr>
          <p:spPr>
            <a:xfrm>
              <a:off x="2194559" y="3017519"/>
              <a:ext cx="4754880" cy="10058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300" kern="1200" dirty="0" smtClean="0">
                  <a:solidFill>
                    <a:schemeClr val="tx1"/>
                  </a:solidFill>
                </a:rPr>
                <a:t>Safety and Security</a:t>
              </a:r>
              <a:endParaRPr lang="en-US" sz="3300" kern="12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Connection to Castaway</a:t>
            </a:r>
            <a:endParaRPr lang="en-US" sz="4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3600" dirty="0" smtClean="0"/>
              <a:t>Chuck has family and friends that love him. Before the accident Chuck gave his girlfriend an engagement ring and then said, </a:t>
            </a:r>
            <a:r>
              <a:rPr lang="en-US" sz="3600" dirty="0" smtClean="0">
                <a:hlinkClick r:id="rId2"/>
              </a:rPr>
              <a:t>I'll be right back!</a:t>
            </a:r>
            <a:r>
              <a:rPr lang="en-US" dirty="0" smtClean="0"/>
              <a:t>								</a:t>
            </a:r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2" name="Group 2"/>
          <p:cNvGrpSpPr/>
          <p:nvPr/>
        </p:nvGrpSpPr>
        <p:grpSpPr>
          <a:xfrm>
            <a:off x="1905000" y="5029200"/>
            <a:ext cx="5486400" cy="1005839"/>
            <a:chOff x="1828800" y="2011679"/>
            <a:chExt cx="5486400" cy="1005839"/>
          </a:xfrm>
        </p:grpSpPr>
        <p:sp>
          <p:nvSpPr>
            <p:cNvPr id="4" name="Trapezoid 3"/>
            <p:cNvSpPr/>
            <p:nvPr/>
          </p:nvSpPr>
          <p:spPr>
            <a:xfrm>
              <a:off x="1828800" y="2011679"/>
              <a:ext cx="5486400" cy="1005839"/>
            </a:xfrm>
            <a:prstGeom prst="trapezoid">
              <a:avLst>
                <a:gd name="adj" fmla="val 90909"/>
              </a:avLst>
            </a:pr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Trapezoid 8"/>
            <p:cNvSpPr/>
            <p:nvPr/>
          </p:nvSpPr>
          <p:spPr>
            <a:xfrm>
              <a:off x="2788919" y="2011679"/>
              <a:ext cx="3566160" cy="10058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300" kern="1200" dirty="0" smtClean="0">
                  <a:solidFill>
                    <a:schemeClr val="tx1"/>
                  </a:solidFill>
                </a:rPr>
                <a:t>Love and Belonging</a:t>
              </a:r>
              <a:endParaRPr lang="en-US" sz="3300" kern="12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Connection to Cast Away</a:t>
            </a:r>
            <a:endParaRPr lang="en-US" sz="4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Fire means a lot to Chuck. It is a signal for search planes and no more raw food! </a:t>
            </a:r>
            <a:r>
              <a:rPr lang="en-US" dirty="0" smtClean="0">
                <a:hlinkClick r:id="rId2" action="ppaction://hlinkfile"/>
              </a:rPr>
              <a:t> </a:t>
            </a:r>
            <a:r>
              <a:rPr lang="en-US" dirty="0" smtClean="0">
                <a:solidFill>
                  <a:srgbClr val="FF0000"/>
                </a:solidFill>
                <a:hlinkClick r:id="rId2" action="ppaction://hlinkfile"/>
              </a:rPr>
              <a:t>I HAVE MADE FIRE</a:t>
            </a:r>
            <a:r>
              <a:rPr lang="en-US" dirty="0" smtClean="0">
                <a:hlinkClick r:id="rId2" action="ppaction://hlinkfile"/>
              </a:rPr>
              <a:t>!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752600" y="4038600"/>
            <a:ext cx="5638800" cy="2240279"/>
            <a:chOff x="2743200" y="990599"/>
            <a:chExt cx="3657600" cy="1021079"/>
          </a:xfrm>
        </p:grpSpPr>
        <p:sp>
          <p:nvSpPr>
            <p:cNvPr id="4" name="Trapezoid 3"/>
            <p:cNvSpPr/>
            <p:nvPr/>
          </p:nvSpPr>
          <p:spPr>
            <a:xfrm>
              <a:off x="2743200" y="1005839"/>
              <a:ext cx="3657600" cy="1005839"/>
            </a:xfrm>
            <a:prstGeom prst="trapezoid">
              <a:avLst>
                <a:gd name="adj" fmla="val 90909"/>
              </a:avLst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Trapezoid 6"/>
            <p:cNvSpPr/>
            <p:nvPr/>
          </p:nvSpPr>
          <p:spPr>
            <a:xfrm>
              <a:off x="3352800" y="990599"/>
              <a:ext cx="2377440" cy="10058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kern="1200" dirty="0" smtClean="0">
                  <a:solidFill>
                    <a:schemeClr val="tx1"/>
                  </a:solidFill>
                </a:rPr>
                <a:t>Esteem</a:t>
              </a:r>
              <a:endParaRPr lang="en-US" sz="3600" kern="12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Connection to Castaway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What areas of Maslow’s Hierarchy of Human Needs do you see in this clip: </a:t>
            </a:r>
          </a:p>
          <a:p>
            <a:pPr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>
                <a:hlinkClick r:id="rId2" action="ppaction://hlinkfile"/>
              </a:rPr>
              <a:t>Never Again, Never Again</a:t>
            </a:r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Connection to Castaway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Would you be brave enough to sail away from the island?</a:t>
            </a:r>
          </a:p>
          <a:p>
            <a:pPr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>
                <a:hlinkClick r:id="rId2" action="ppaction://hlinkfile"/>
              </a:rPr>
              <a:t>Escape to Sea</a:t>
            </a: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to Cast 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2800" dirty="0" smtClean="0"/>
              <a:t>During crisis decisions will be made to secure basic needs:</a:t>
            </a:r>
          </a:p>
          <a:p>
            <a:pPr algn="ctr">
              <a:buNone/>
            </a:pPr>
            <a:r>
              <a:rPr lang="en-US" sz="2800" dirty="0" smtClean="0">
                <a:hlinkClick r:id="rId2" action="ppaction://hlinkfile"/>
              </a:rPr>
              <a:t>I'm Sorry Wilson!</a:t>
            </a:r>
            <a:endParaRPr lang="en-US" sz="2800" dirty="0" smtClean="0"/>
          </a:p>
          <a:p>
            <a:pPr algn="ctr"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What would you do?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to Cast 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would you do if you were 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   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	</a:t>
            </a:r>
            <a:r>
              <a:rPr lang="en-US" sz="3200" dirty="0" smtClean="0">
                <a:hlinkClick r:id="rId2"/>
              </a:rPr>
              <a:t>Standing at the Crossroads</a:t>
            </a:r>
            <a:endParaRPr lang="en-US" sz="3200" dirty="0"/>
          </a:p>
        </p:txBody>
      </p:sp>
      <p:pic>
        <p:nvPicPr>
          <p:cNvPr id="1026" name="Picture 2" descr="C:\Users\Val Poalillo\AppData\Local\Microsoft\Windows\Temporary Internet Files\Content.IE5\LTCFNWX9\MC90005614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743200"/>
            <a:ext cx="2895600" cy="25111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Reflect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lnSpc>
                <a:spcPct val="160000"/>
              </a:lnSpc>
              <a:buNone/>
            </a:pPr>
            <a:r>
              <a:rPr lang="en-US" sz="3200" dirty="0" smtClean="0"/>
              <a:t>   After watching this last clip, please write a reflection answer to the following question:</a:t>
            </a:r>
            <a:endParaRPr lang="en-US" sz="36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If you were Chuck, 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what would you do next?</a:t>
            </a:r>
          </a:p>
        </p:txBody>
      </p:sp>
      <p:pic>
        <p:nvPicPr>
          <p:cNvPr id="2050" name="Picture 2" descr="C:\Users\Val Poalillo\AppData\Local\Microsoft\Windows\Temporary Internet Files\Content.IE5\KKZI46X9\MC900434859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876800"/>
            <a:ext cx="1371600" cy="1371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04088"/>
            <a:ext cx="8458200" cy="1143000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Maslow’s Theory</a:t>
            </a:r>
            <a:endParaRPr lang="en-US" sz="4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02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Esteem</a:t>
            </a:r>
          </a:p>
          <a:p>
            <a:endParaRPr lang="en-US" dirty="0" smtClean="0"/>
          </a:p>
          <a:p>
            <a:r>
              <a:rPr lang="en-US" dirty="0" smtClean="0"/>
              <a:t>Safety/security</a:t>
            </a:r>
          </a:p>
          <a:p>
            <a:endParaRPr lang="en-US" dirty="0" smtClean="0"/>
          </a:p>
          <a:p>
            <a:r>
              <a:rPr lang="en-US" dirty="0" smtClean="0"/>
              <a:t>Physical</a:t>
            </a:r>
          </a:p>
          <a:p>
            <a:endParaRPr lang="en-US" dirty="0" smtClean="0"/>
          </a:p>
          <a:p>
            <a:r>
              <a:rPr lang="en-US" dirty="0" smtClean="0"/>
              <a:t>Self-actualization</a:t>
            </a:r>
          </a:p>
          <a:p>
            <a:endParaRPr lang="en-US" dirty="0" smtClean="0"/>
          </a:p>
          <a:p>
            <a:r>
              <a:rPr lang="en-US" smtClean="0"/>
              <a:t>Love/belonging</a:t>
            </a:r>
            <a:endParaRPr lang="en-US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Physical Needs</a:t>
            </a:r>
            <a:endParaRPr lang="en-US" sz="4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Food				</a:t>
            </a:r>
          </a:p>
          <a:p>
            <a:pPr>
              <a:buNone/>
            </a:pPr>
            <a:r>
              <a:rPr lang="en-US" dirty="0" smtClean="0"/>
              <a:t>					Sleep</a:t>
            </a:r>
          </a:p>
          <a:p>
            <a:pPr>
              <a:buNone/>
            </a:pPr>
            <a:r>
              <a:rPr lang="en-US" dirty="0" smtClean="0"/>
              <a:t>			Exercise</a:t>
            </a:r>
          </a:p>
          <a:p>
            <a:pPr>
              <a:buNone/>
            </a:pPr>
            <a:r>
              <a:rPr lang="en-US" dirty="0" smtClean="0"/>
              <a:t>							Shelter</a:t>
            </a:r>
          </a:p>
          <a:p>
            <a:pPr>
              <a:buNone/>
            </a:pPr>
            <a:r>
              <a:rPr lang="en-US" dirty="0" smtClean="0"/>
              <a:t>					Water</a:t>
            </a:r>
          </a:p>
          <a:p>
            <a:pPr>
              <a:buNone/>
            </a:pPr>
            <a:r>
              <a:rPr lang="en-US" dirty="0" smtClean="0"/>
              <a:t>							Air</a:t>
            </a:r>
          </a:p>
          <a:p>
            <a:pPr>
              <a:buNone/>
            </a:pPr>
            <a:r>
              <a:rPr lang="en-US" dirty="0" smtClean="0"/>
              <a:t>			 Sex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19200" y="5562600"/>
            <a:ext cx="7467600" cy="1005839"/>
            <a:chOff x="1600200" y="5699759"/>
            <a:chExt cx="7467600" cy="1005839"/>
          </a:xfrm>
        </p:grpSpPr>
        <p:sp>
          <p:nvSpPr>
            <p:cNvPr id="5" name="Trapezoid 4"/>
            <p:cNvSpPr/>
            <p:nvPr/>
          </p:nvSpPr>
          <p:spPr>
            <a:xfrm>
              <a:off x="1600200" y="5699759"/>
              <a:ext cx="7467600" cy="929639"/>
            </a:xfrm>
            <a:prstGeom prst="trapezoid">
              <a:avLst>
                <a:gd name="adj" fmla="val 90909"/>
              </a:avLst>
            </a:pr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Trapezoid 12"/>
            <p:cNvSpPr/>
            <p:nvPr/>
          </p:nvSpPr>
          <p:spPr>
            <a:xfrm>
              <a:off x="2286000" y="5699759"/>
              <a:ext cx="5943600" cy="10058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300" kern="1200" dirty="0" smtClean="0">
                  <a:solidFill>
                    <a:schemeClr val="tx1"/>
                  </a:solidFill>
                </a:rPr>
                <a:t>Physical </a:t>
              </a:r>
              <a:endParaRPr lang="en-US" sz="3300" kern="1200" dirty="0">
                <a:solidFill>
                  <a:schemeClr val="tx1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Safety and Security Needs</a:t>
            </a:r>
            <a:endParaRPr lang="en-US" sz="4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Stability</a:t>
            </a:r>
          </a:p>
          <a:p>
            <a:pPr>
              <a:buNone/>
            </a:pPr>
            <a:r>
              <a:rPr lang="en-US" dirty="0" smtClean="0"/>
              <a:t>			Freedom from Danger</a:t>
            </a:r>
          </a:p>
          <a:p>
            <a:pPr>
              <a:buNone/>
            </a:pPr>
            <a:r>
              <a:rPr lang="en-US" dirty="0" smtClean="0"/>
              <a:t>				</a:t>
            </a:r>
          </a:p>
          <a:p>
            <a:pPr>
              <a:buNone/>
            </a:pPr>
            <a:r>
              <a:rPr lang="en-US" dirty="0" smtClean="0"/>
              <a:t>	Financial Security		 Personal Safety</a:t>
            </a:r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		Windows  and Doors with Locks</a:t>
            </a:r>
          </a:p>
          <a:p>
            <a:pPr>
              <a:buNone/>
            </a:pPr>
            <a:r>
              <a:rPr lang="en-US" dirty="0" smtClean="0"/>
              <a:t>						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990600" y="5410200"/>
            <a:ext cx="7315200" cy="1082039"/>
            <a:chOff x="1066800" y="3017519"/>
            <a:chExt cx="7315200" cy="1082039"/>
          </a:xfrm>
        </p:grpSpPr>
        <p:sp>
          <p:nvSpPr>
            <p:cNvPr id="4" name="Trapezoid 3"/>
            <p:cNvSpPr/>
            <p:nvPr/>
          </p:nvSpPr>
          <p:spPr>
            <a:xfrm>
              <a:off x="1066800" y="3093719"/>
              <a:ext cx="7315200" cy="1005839"/>
            </a:xfrm>
            <a:prstGeom prst="trapezoid">
              <a:avLst>
                <a:gd name="adj" fmla="val 90909"/>
              </a:avLst>
            </a:pr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Trapezoid 10"/>
            <p:cNvSpPr/>
            <p:nvPr/>
          </p:nvSpPr>
          <p:spPr>
            <a:xfrm>
              <a:off x="2194559" y="3017519"/>
              <a:ext cx="4754880" cy="10058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300" kern="1200" dirty="0" smtClean="0">
                  <a:solidFill>
                    <a:schemeClr val="tx1"/>
                  </a:solidFill>
                </a:rPr>
                <a:t>Safety and Security</a:t>
              </a:r>
              <a:endParaRPr lang="en-US" sz="3300" kern="1200" dirty="0">
                <a:solidFill>
                  <a:schemeClr val="tx1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Love and Belonging Needs</a:t>
            </a:r>
            <a:endParaRPr lang="en-US" sz="4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						Affection</a:t>
            </a:r>
          </a:p>
          <a:p>
            <a:pPr>
              <a:buNone/>
            </a:pPr>
            <a:r>
              <a:rPr lang="en-US" dirty="0" smtClean="0"/>
              <a:t>						Approval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Companionship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Acceptance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2" name="Group 2"/>
          <p:cNvGrpSpPr/>
          <p:nvPr/>
        </p:nvGrpSpPr>
        <p:grpSpPr>
          <a:xfrm>
            <a:off x="1905000" y="5029200"/>
            <a:ext cx="5486400" cy="1005839"/>
            <a:chOff x="1828800" y="2011679"/>
            <a:chExt cx="5486400" cy="1005839"/>
          </a:xfrm>
        </p:grpSpPr>
        <p:sp>
          <p:nvSpPr>
            <p:cNvPr id="4" name="Trapezoid 3"/>
            <p:cNvSpPr/>
            <p:nvPr/>
          </p:nvSpPr>
          <p:spPr>
            <a:xfrm>
              <a:off x="1828800" y="2011679"/>
              <a:ext cx="5486400" cy="1005839"/>
            </a:xfrm>
            <a:prstGeom prst="trapezoid">
              <a:avLst>
                <a:gd name="adj" fmla="val 90909"/>
              </a:avLst>
            </a:pr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Trapezoid 8"/>
            <p:cNvSpPr/>
            <p:nvPr/>
          </p:nvSpPr>
          <p:spPr>
            <a:xfrm>
              <a:off x="2788919" y="2011679"/>
              <a:ext cx="3566160" cy="10058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300" kern="1200" dirty="0" smtClean="0">
                  <a:solidFill>
                    <a:schemeClr val="tx1"/>
                  </a:solidFill>
                </a:rPr>
                <a:t>Love and Belonging</a:t>
              </a:r>
              <a:endParaRPr lang="en-US" sz="3300" kern="1200" dirty="0">
                <a:solidFill>
                  <a:schemeClr val="tx1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Esteem Needs</a:t>
            </a:r>
            <a:endParaRPr lang="en-US" sz="4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			</a:t>
            </a:r>
            <a:r>
              <a:rPr lang="en-US" sz="3200" dirty="0" smtClean="0"/>
              <a:t>Respect from others</a:t>
            </a:r>
          </a:p>
          <a:p>
            <a:pPr>
              <a:buNone/>
            </a:pPr>
            <a:r>
              <a:rPr lang="en-US" sz="3200" dirty="0" smtClean="0"/>
              <a:t>					</a:t>
            </a:r>
          </a:p>
          <a:p>
            <a:pPr>
              <a:buNone/>
            </a:pPr>
            <a:r>
              <a:rPr lang="en-US" sz="3200" dirty="0" smtClean="0"/>
              <a:t>		Self Respect</a:t>
            </a:r>
          </a:p>
          <a:p>
            <a:pPr>
              <a:buNone/>
            </a:pPr>
            <a:r>
              <a:rPr lang="en-US" sz="3200" dirty="0" smtClean="0"/>
              <a:t>				Pride</a:t>
            </a:r>
          </a:p>
          <a:p>
            <a:pPr>
              <a:buNone/>
            </a:pPr>
            <a:r>
              <a:rPr lang="en-US" sz="3200" dirty="0" smtClean="0"/>
              <a:t>						Meaningful Career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971800" y="5257800"/>
            <a:ext cx="3657600" cy="1021079"/>
            <a:chOff x="2743200" y="990599"/>
            <a:chExt cx="3657600" cy="1021079"/>
          </a:xfrm>
        </p:grpSpPr>
        <p:sp>
          <p:nvSpPr>
            <p:cNvPr id="4" name="Trapezoid 3"/>
            <p:cNvSpPr/>
            <p:nvPr/>
          </p:nvSpPr>
          <p:spPr>
            <a:xfrm>
              <a:off x="2743200" y="1005839"/>
              <a:ext cx="3657600" cy="1005839"/>
            </a:xfrm>
            <a:prstGeom prst="trapezoid">
              <a:avLst>
                <a:gd name="adj" fmla="val 90909"/>
              </a:avLst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Trapezoid 6"/>
            <p:cNvSpPr/>
            <p:nvPr/>
          </p:nvSpPr>
          <p:spPr>
            <a:xfrm>
              <a:off x="3352800" y="990599"/>
              <a:ext cx="2377440" cy="10058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300" kern="1200" dirty="0" smtClean="0">
                  <a:solidFill>
                    <a:schemeClr val="tx1"/>
                  </a:solidFill>
                </a:rPr>
                <a:t>Esteem</a:t>
              </a:r>
              <a:endParaRPr lang="en-US" sz="3300" kern="1200" dirty="0">
                <a:solidFill>
                  <a:schemeClr val="tx1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Self-Actualization</a:t>
            </a:r>
            <a:endParaRPr lang="en-US" sz="4400" b="1" dirty="0"/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Fulfilling one’s potential</a:t>
            </a:r>
          </a:p>
          <a:p>
            <a:pPr>
              <a:buNone/>
            </a:pPr>
            <a:r>
              <a:rPr lang="en-US" dirty="0" smtClean="0"/>
              <a:t>				</a:t>
            </a:r>
          </a:p>
          <a:p>
            <a:pPr>
              <a:buNone/>
            </a:pPr>
            <a:r>
              <a:rPr lang="en-US" dirty="0" smtClean="0"/>
              <a:t>				Concern for Humanity</a:t>
            </a:r>
          </a:p>
          <a:p>
            <a:pPr>
              <a:buNone/>
            </a:pPr>
            <a:r>
              <a:rPr lang="en-US" dirty="0" smtClean="0"/>
              <a:t>		Ethical</a:t>
            </a:r>
          </a:p>
          <a:p>
            <a:pPr>
              <a:buNone/>
            </a:pPr>
            <a:r>
              <a:rPr lang="en-US" dirty="0" smtClean="0"/>
              <a:t>							Compassionate</a:t>
            </a:r>
          </a:p>
          <a:p>
            <a:pPr>
              <a:buNone/>
            </a:pPr>
            <a:r>
              <a:rPr lang="en-US" dirty="0" smtClean="0"/>
              <a:t>			Creative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743200" y="4191000"/>
            <a:ext cx="3505200" cy="2362200"/>
            <a:chOff x="3276600" y="1371599"/>
            <a:chExt cx="2438400" cy="1447800"/>
          </a:xfrm>
        </p:grpSpPr>
        <p:sp>
          <p:nvSpPr>
            <p:cNvPr id="17" name="Trapezoid 16"/>
            <p:cNvSpPr/>
            <p:nvPr/>
          </p:nvSpPr>
          <p:spPr>
            <a:xfrm>
              <a:off x="3276600" y="1371599"/>
              <a:ext cx="2438400" cy="1447800"/>
            </a:xfrm>
            <a:prstGeom prst="trapezoid">
              <a:avLst>
                <a:gd name="adj" fmla="val 90909"/>
              </a:avLst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Trapezoid 4"/>
            <p:cNvSpPr/>
            <p:nvPr/>
          </p:nvSpPr>
          <p:spPr>
            <a:xfrm>
              <a:off x="3581400" y="1752599"/>
              <a:ext cx="1828800" cy="10058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 smtClean="0">
                  <a:solidFill>
                    <a:schemeClr val="tx1"/>
                  </a:solidFill>
                </a:rPr>
                <a:t>Self-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 smtClean="0">
                  <a:solidFill>
                    <a:schemeClr val="tx1"/>
                  </a:solidFill>
                </a:rPr>
                <a:t>Actualization</a:t>
              </a:r>
              <a:endParaRPr lang="en-US" sz="3200" kern="1200" dirty="0">
                <a:solidFill>
                  <a:schemeClr val="tx1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935480"/>
            <a:ext cx="87630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First concern is to fulfill the lowest level of unsatisfied need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Motivation to satisfy needs produces growth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When need is met, it becomes less important and the next level of need becomes the focus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If needs are not met, misbehavior  or mental illness may occur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During crisis decisions will be made to secure basic needs </a:t>
            </a:r>
          </a:p>
          <a:p>
            <a:pPr>
              <a:buNone/>
            </a:pPr>
            <a:endParaRPr lang="en-US" sz="2700" dirty="0"/>
          </a:p>
        </p:txBody>
      </p:sp>
    </p:spTree>
    <p:custDataLst>
      <p:tags r:id="rId1"/>
    </p:custData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9|1.4|3|5.2|5.7|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3.9|2.5|3.6|2.3|3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1.6|1.5|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5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.2|2.7|2.5|2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3.4|2.7|0.9|0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1265</TotalTime>
  <Words>384</Words>
  <Application>Microsoft Office PowerPoint</Application>
  <PresentationFormat>On-screen Show (4:3)</PresentationFormat>
  <Paragraphs>120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Maslow’s Hierarchy of Human Needs  </vt:lpstr>
      <vt:lpstr>Maslow’s Theory</vt:lpstr>
      <vt:lpstr>Slide 3</vt:lpstr>
      <vt:lpstr>Physical Needs</vt:lpstr>
      <vt:lpstr>Safety and Security Needs</vt:lpstr>
      <vt:lpstr>Love and Belonging Needs</vt:lpstr>
      <vt:lpstr>Esteem Needs</vt:lpstr>
      <vt:lpstr>Self-Actualization</vt:lpstr>
      <vt:lpstr>The Theory</vt:lpstr>
      <vt:lpstr>Connection to Castaway</vt:lpstr>
      <vt:lpstr>Connection to Cast Away</vt:lpstr>
      <vt:lpstr>Connection to Castaway</vt:lpstr>
      <vt:lpstr>Connection to Castaway</vt:lpstr>
      <vt:lpstr>Connection to Cast Away</vt:lpstr>
      <vt:lpstr>Connection to Castaway</vt:lpstr>
      <vt:lpstr>Connection to Castaway</vt:lpstr>
      <vt:lpstr>Connection to Cast Away</vt:lpstr>
      <vt:lpstr>Connection to Cast Away</vt:lpstr>
      <vt:lpstr>Time to Reflect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Maslow’s Hierarchy of Human Needs</dc:title>
  <dc:creator>Val Poalillo</dc:creator>
  <cp:lastModifiedBy>Cortland City School District</cp:lastModifiedBy>
  <cp:revision>17</cp:revision>
  <dcterms:created xsi:type="dcterms:W3CDTF">2012-02-12T18:59:44Z</dcterms:created>
  <dcterms:modified xsi:type="dcterms:W3CDTF">2013-04-07T19:05:07Z</dcterms:modified>
</cp:coreProperties>
</file>