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19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9D9D89A7-3CCB-406F-B799-486836A6661C}" type="datetimeFigureOut">
              <a:rPr lang="en-US" smtClean="0"/>
              <a:pPr/>
              <a:t>11/7/2011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A4C7841F-0DCC-49B0-B1BA-9D90AE065BB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D9D89A7-3CCB-406F-B799-486836A6661C}" type="datetimeFigureOut">
              <a:rPr lang="en-US" smtClean="0"/>
              <a:pPr/>
              <a:t>11/7/2011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4C7841F-0DCC-49B0-B1BA-9D90AE065BB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D9D89A7-3CCB-406F-B799-486836A6661C}" type="datetimeFigureOut">
              <a:rPr lang="en-US" smtClean="0"/>
              <a:pPr/>
              <a:t>11/7/2011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4C7841F-0DCC-49B0-B1BA-9D90AE065BB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D9D89A7-3CCB-406F-B799-486836A6661C}" type="datetimeFigureOut">
              <a:rPr lang="en-US" smtClean="0"/>
              <a:pPr/>
              <a:t>11/7/2011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4C7841F-0DCC-49B0-B1BA-9D90AE065BB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D9D89A7-3CCB-406F-B799-486836A6661C}" type="datetimeFigureOut">
              <a:rPr lang="en-US" smtClean="0"/>
              <a:pPr/>
              <a:t>11/7/2011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4C7841F-0DCC-49B0-B1BA-9D90AE065BB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D9D89A7-3CCB-406F-B799-486836A6661C}" type="datetimeFigureOut">
              <a:rPr lang="en-US" smtClean="0"/>
              <a:pPr/>
              <a:t>11/7/2011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4C7841F-0DCC-49B0-B1BA-9D90AE065BB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D9D89A7-3CCB-406F-B799-486836A6661C}" type="datetimeFigureOut">
              <a:rPr lang="en-US" smtClean="0"/>
              <a:pPr/>
              <a:t>11/7/2011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4C7841F-0DCC-49B0-B1BA-9D90AE065BB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D9D89A7-3CCB-406F-B799-486836A6661C}" type="datetimeFigureOut">
              <a:rPr lang="en-US" smtClean="0"/>
              <a:pPr/>
              <a:t>11/7/2011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4C7841F-0DCC-49B0-B1BA-9D90AE065BB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9D9D89A7-3CCB-406F-B799-486836A6661C}" type="datetimeFigureOut">
              <a:rPr lang="en-US" smtClean="0"/>
              <a:pPr/>
              <a:t>11/7/2011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4C7841F-0DCC-49B0-B1BA-9D90AE065BB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D9D89A7-3CCB-406F-B799-486836A6661C}" type="datetimeFigureOut">
              <a:rPr lang="en-US" smtClean="0"/>
              <a:pPr/>
              <a:t>11/7/2011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4C7841F-0DCC-49B0-B1BA-9D90AE065BB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D9D89A7-3CCB-406F-B799-486836A6661C}" type="datetimeFigureOut">
              <a:rPr lang="en-US" smtClean="0"/>
              <a:pPr/>
              <a:t>11/7/2011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4C7841F-0DCC-49B0-B1BA-9D90AE065BBB}"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9D9D89A7-3CCB-406F-B799-486836A6661C}" type="datetimeFigureOut">
              <a:rPr lang="en-US" smtClean="0"/>
              <a:pPr/>
              <a:t>11/7/2011</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4C7841F-0DCC-49B0-B1BA-9D90AE065BB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smtClean="0"/>
              <a:t>Testicular Cancer</a:t>
            </a:r>
            <a:endParaRPr lang="en-US" sz="6000"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400"/>
            <a:ext cx="8183880" cy="1051560"/>
          </a:xfrm>
        </p:spPr>
        <p:txBody>
          <a:bodyPr/>
          <a:lstStyle/>
          <a:p>
            <a:r>
              <a:rPr lang="en-US" dirty="0" smtClean="0"/>
              <a:t>Statistics</a:t>
            </a:r>
            <a:endParaRPr lang="en-US" dirty="0"/>
          </a:p>
        </p:txBody>
      </p:sp>
      <p:sp>
        <p:nvSpPr>
          <p:cNvPr id="3" name="Content Placeholder 2"/>
          <p:cNvSpPr>
            <a:spLocks noGrp="1"/>
          </p:cNvSpPr>
          <p:nvPr>
            <p:ph idx="1"/>
          </p:nvPr>
        </p:nvSpPr>
        <p:spPr>
          <a:xfrm>
            <a:off x="502920" y="530352"/>
            <a:ext cx="8183880" cy="5718048"/>
          </a:xfrm>
        </p:spPr>
        <p:txBody>
          <a:bodyPr>
            <a:normAutofit/>
          </a:bodyPr>
          <a:lstStyle/>
          <a:p>
            <a:pPr marL="514350" lvl="0" indent="-514350">
              <a:buFont typeface="+mj-lt"/>
              <a:buAutoNum type="arabicPeriod"/>
            </a:pPr>
            <a:r>
              <a:rPr lang="en-US" sz="3200" dirty="0" smtClean="0"/>
              <a:t>Testicular cancer is of particular concern to young men, and can occur anytime after puberty.</a:t>
            </a:r>
          </a:p>
          <a:p>
            <a:pPr marL="514350" indent="-514350">
              <a:buFont typeface="+mj-lt"/>
              <a:buAutoNum type="arabicPeriod"/>
            </a:pPr>
            <a:endParaRPr lang="en-US" sz="3200" dirty="0" smtClean="0"/>
          </a:p>
          <a:p>
            <a:pPr marL="514350" lvl="0" indent="-514350">
              <a:buFont typeface="+mj-lt"/>
              <a:buAutoNum type="arabicPeriod"/>
            </a:pPr>
            <a:r>
              <a:rPr lang="en-US" sz="3200" dirty="0" smtClean="0"/>
              <a:t>Testicular cancer is the most common cancer in men ages 15-35.</a:t>
            </a:r>
          </a:p>
          <a:p>
            <a:pPr marL="514350" indent="-514350">
              <a:buFont typeface="+mj-lt"/>
              <a:buAutoNum type="arabicPeriod"/>
            </a:pPr>
            <a:endParaRPr lang="en-US" sz="3200" dirty="0" smtClean="0"/>
          </a:p>
          <a:p>
            <a:pPr marL="514350" lvl="0" indent="-514350">
              <a:buFont typeface="+mj-lt"/>
              <a:buAutoNum type="arabicPeriod"/>
            </a:pPr>
            <a:r>
              <a:rPr lang="en-US" sz="3200" dirty="0" smtClean="0"/>
              <a:t>Testicular cancer is one of the most easily cured cancers.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943600"/>
            <a:ext cx="8763000" cy="670560"/>
          </a:xfrm>
        </p:spPr>
        <p:txBody>
          <a:bodyPr>
            <a:normAutofit/>
          </a:bodyPr>
          <a:lstStyle/>
          <a:p>
            <a:r>
              <a:rPr lang="en-US" sz="3000" dirty="0" smtClean="0"/>
              <a:t>Early detection:  testicular self-exam</a:t>
            </a:r>
            <a:endParaRPr lang="en-US" sz="3000" dirty="0"/>
          </a:p>
        </p:txBody>
      </p:sp>
      <p:sp>
        <p:nvSpPr>
          <p:cNvPr id="3" name="Content Placeholder 2"/>
          <p:cNvSpPr>
            <a:spLocks noGrp="1"/>
          </p:cNvSpPr>
          <p:nvPr>
            <p:ph idx="1"/>
          </p:nvPr>
        </p:nvSpPr>
        <p:spPr>
          <a:xfrm>
            <a:off x="502920" y="530352"/>
            <a:ext cx="8183880" cy="5641848"/>
          </a:xfrm>
        </p:spPr>
        <p:txBody>
          <a:bodyPr>
            <a:normAutofit/>
          </a:bodyPr>
          <a:lstStyle/>
          <a:p>
            <a:pPr marL="514350" lvl="0" indent="-514350">
              <a:buFont typeface="+mj-lt"/>
              <a:buAutoNum type="arabicPeriod" startAt="4"/>
            </a:pPr>
            <a:r>
              <a:rPr lang="en-US" sz="3200" dirty="0" smtClean="0"/>
              <a:t>The best way to ensure early detection is to learn how your testicles feel when they are normal.</a:t>
            </a:r>
          </a:p>
          <a:p>
            <a:pPr marL="514350" indent="-514350">
              <a:buFont typeface="+mj-lt"/>
              <a:buAutoNum type="arabicPeriod" startAt="4"/>
            </a:pPr>
            <a:endParaRPr lang="en-US" sz="3200" dirty="0" smtClean="0"/>
          </a:p>
          <a:p>
            <a:pPr marL="514350" lvl="0" indent="-514350">
              <a:buFont typeface="+mj-lt"/>
              <a:buAutoNum type="arabicPeriod" startAt="4"/>
            </a:pPr>
            <a:r>
              <a:rPr lang="en-US" sz="3200" dirty="0" smtClean="0"/>
              <a:t>TSE should be done once a month on a regular basis.</a:t>
            </a:r>
          </a:p>
          <a:p>
            <a:pPr marL="514350" indent="-514350">
              <a:buFont typeface="+mj-lt"/>
              <a:buAutoNum type="arabicPeriod" startAt="4"/>
            </a:pPr>
            <a:endParaRPr lang="en-US" sz="3200" dirty="0" smtClean="0"/>
          </a:p>
          <a:p>
            <a:pPr marL="514350" lvl="0" indent="-514350">
              <a:buFont typeface="+mj-lt"/>
              <a:buAutoNum type="arabicPeriod" startAt="4"/>
            </a:pPr>
            <a:r>
              <a:rPr lang="en-US" sz="3200" dirty="0" smtClean="0"/>
              <a:t>A TSE should be performed in a warm shower or right after one, when the scrotum is relaxed.</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867400"/>
            <a:ext cx="8183880" cy="594360"/>
          </a:xfrm>
        </p:spPr>
        <p:txBody>
          <a:bodyPr>
            <a:normAutofit fontScale="90000"/>
          </a:bodyPr>
          <a:lstStyle/>
          <a:p>
            <a:r>
              <a:rPr lang="en-US" dirty="0" smtClean="0"/>
              <a:t>Steps to the Testicular Self Exam</a:t>
            </a:r>
            <a:endParaRPr lang="en-US" dirty="0"/>
          </a:p>
        </p:txBody>
      </p:sp>
      <p:sp>
        <p:nvSpPr>
          <p:cNvPr id="3" name="Content Placeholder 2"/>
          <p:cNvSpPr>
            <a:spLocks noGrp="1"/>
          </p:cNvSpPr>
          <p:nvPr>
            <p:ph idx="1"/>
          </p:nvPr>
        </p:nvSpPr>
        <p:spPr>
          <a:xfrm>
            <a:off x="304800" y="533400"/>
            <a:ext cx="8534400" cy="5638800"/>
          </a:xfrm>
        </p:spPr>
        <p:txBody>
          <a:bodyPr>
            <a:normAutofit fontScale="62500" lnSpcReduction="20000"/>
          </a:bodyPr>
          <a:lstStyle/>
          <a:p>
            <a:pPr marL="514350" lvl="0" indent="-514350">
              <a:buFont typeface="+mj-lt"/>
              <a:buAutoNum type="arabicPeriod" startAt="7"/>
            </a:pPr>
            <a:r>
              <a:rPr lang="en-US" sz="3900" dirty="0" smtClean="0"/>
              <a:t>Check each testicle separately.  Use both hands and your thumbs on top and the pads of your other fingers under and behind the testicle.</a:t>
            </a:r>
          </a:p>
          <a:p>
            <a:pPr marL="514350" indent="-514350">
              <a:buFont typeface="+mj-lt"/>
              <a:buAutoNum type="arabicPeriod" startAt="7"/>
            </a:pPr>
            <a:endParaRPr lang="en-US" sz="3900" dirty="0" smtClean="0"/>
          </a:p>
          <a:p>
            <a:pPr marL="514350" lvl="0" indent="-514350">
              <a:buFont typeface="+mj-lt"/>
              <a:buAutoNum type="arabicPeriod" startAt="7"/>
            </a:pPr>
            <a:r>
              <a:rPr lang="en-US" sz="3900" dirty="0" smtClean="0"/>
              <a:t>Gently roll the testicle.  The surface should be smooth without lumps or areas of increased tenderness.</a:t>
            </a:r>
          </a:p>
          <a:p>
            <a:pPr marL="514350" indent="-514350">
              <a:buFont typeface="+mj-lt"/>
              <a:buAutoNum type="arabicPeriod" startAt="7"/>
            </a:pPr>
            <a:endParaRPr lang="en-US" sz="3900" dirty="0" smtClean="0"/>
          </a:p>
          <a:p>
            <a:pPr marL="514350" lvl="0" indent="-514350">
              <a:buFont typeface="+mj-lt"/>
              <a:buAutoNum type="arabicPeriod" startAt="7"/>
            </a:pPr>
            <a:r>
              <a:rPr lang="en-US" sz="3900" dirty="0" smtClean="0"/>
              <a:t>Do not rub the skin.  Instead slide the skin around so you can feel the surface of the testicle itself.  It is normal for one testicle to be larger or hang lower.  Be sure to examine the other testicle.</a:t>
            </a:r>
          </a:p>
          <a:p>
            <a:pPr marL="514350" indent="-514350">
              <a:buFont typeface="+mj-lt"/>
              <a:buAutoNum type="arabicPeriod" startAt="7"/>
            </a:pPr>
            <a:endParaRPr lang="en-US" sz="3900" dirty="0" smtClean="0"/>
          </a:p>
          <a:p>
            <a:pPr marL="514350" lvl="0" indent="-514350">
              <a:buFont typeface="+mj-lt"/>
              <a:buAutoNum type="arabicPeriod" startAt="10"/>
            </a:pPr>
            <a:r>
              <a:rPr lang="en-US" sz="3900" dirty="0" smtClean="0"/>
              <a:t>On the backside feel the </a:t>
            </a:r>
            <a:r>
              <a:rPr lang="en-US" sz="3900" dirty="0" err="1" smtClean="0"/>
              <a:t>epididymis</a:t>
            </a:r>
            <a:r>
              <a:rPr lang="en-US" sz="3900" dirty="0" smtClean="0"/>
              <a:t> the tube that stores and transports sperm.</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410200"/>
            <a:ext cx="8183880" cy="1051560"/>
          </a:xfrm>
        </p:spPr>
        <p:txBody>
          <a:bodyPr>
            <a:normAutofit fontScale="90000"/>
          </a:bodyPr>
          <a:lstStyle/>
          <a:p>
            <a:r>
              <a:rPr lang="en-US" dirty="0" smtClean="0"/>
              <a:t>warning signs of testicular cancer</a:t>
            </a:r>
            <a:endParaRPr lang="en-US" dirty="0"/>
          </a:p>
        </p:txBody>
      </p:sp>
      <p:sp>
        <p:nvSpPr>
          <p:cNvPr id="3" name="Content Placeholder 2"/>
          <p:cNvSpPr>
            <a:spLocks noGrp="1"/>
          </p:cNvSpPr>
          <p:nvPr>
            <p:ph idx="1"/>
          </p:nvPr>
        </p:nvSpPr>
        <p:spPr>
          <a:xfrm>
            <a:off x="457200" y="0"/>
            <a:ext cx="8183880" cy="6172200"/>
          </a:xfrm>
        </p:spPr>
        <p:txBody>
          <a:bodyPr>
            <a:normAutofit fontScale="92500" lnSpcReduction="10000"/>
          </a:bodyPr>
          <a:lstStyle/>
          <a:p>
            <a:pPr>
              <a:buNone/>
            </a:pPr>
            <a:endParaRPr lang="en-US" dirty="0" smtClean="0"/>
          </a:p>
          <a:p>
            <a:pPr marL="514350" lvl="0" indent="-514350">
              <a:buFont typeface="+mj-lt"/>
              <a:buAutoNum type="arabicPeriod" startAt="11"/>
            </a:pPr>
            <a:r>
              <a:rPr lang="en-US" dirty="0" smtClean="0"/>
              <a:t>The most common symptom of testicular cancer is small, hard, non-tender lump.  </a:t>
            </a:r>
          </a:p>
          <a:p>
            <a:pPr>
              <a:buNone/>
            </a:pPr>
            <a:r>
              <a:rPr lang="en-US" dirty="0" smtClean="0"/>
              <a:t>  It may also appear as:</a:t>
            </a:r>
          </a:p>
          <a:p>
            <a:pPr>
              <a:buNone/>
            </a:pPr>
            <a:r>
              <a:rPr lang="en-US" dirty="0" smtClean="0"/>
              <a:t> </a:t>
            </a:r>
          </a:p>
          <a:p>
            <a:pPr>
              <a:buNone/>
            </a:pPr>
            <a:r>
              <a:rPr lang="en-US" dirty="0" smtClean="0"/>
              <a:t>A)  heaviness in lower abdomen or testicle</a:t>
            </a:r>
          </a:p>
          <a:p>
            <a:pPr>
              <a:buNone/>
            </a:pPr>
            <a:r>
              <a:rPr lang="en-US" dirty="0" smtClean="0"/>
              <a:t> </a:t>
            </a:r>
          </a:p>
          <a:p>
            <a:pPr>
              <a:buNone/>
            </a:pPr>
            <a:r>
              <a:rPr lang="en-US" dirty="0" smtClean="0"/>
              <a:t>B)  dragging sensation in groin/dull ache in    </a:t>
            </a:r>
          </a:p>
          <a:p>
            <a:pPr>
              <a:buNone/>
            </a:pPr>
            <a:r>
              <a:rPr lang="en-US" dirty="0" smtClean="0"/>
              <a:t>     groin</a:t>
            </a:r>
          </a:p>
          <a:p>
            <a:pPr>
              <a:buNone/>
            </a:pPr>
            <a:r>
              <a:rPr lang="en-US" dirty="0" smtClean="0"/>
              <a:t> </a:t>
            </a:r>
          </a:p>
          <a:p>
            <a:pPr>
              <a:buNone/>
            </a:pPr>
            <a:r>
              <a:rPr lang="en-US" dirty="0" smtClean="0"/>
              <a:t>C)  enlarged/swelling of testicle or swelling or   </a:t>
            </a:r>
          </a:p>
          <a:p>
            <a:pPr>
              <a:buNone/>
            </a:pPr>
            <a:r>
              <a:rPr lang="en-US" dirty="0" smtClean="0"/>
              <a:t>      tenderness in groin, breast, or neck</a:t>
            </a:r>
          </a:p>
          <a:p>
            <a:pPr>
              <a:buNone/>
            </a:pPr>
            <a:r>
              <a:rPr lang="en-US" dirty="0" smtClean="0"/>
              <a:t> </a:t>
            </a:r>
          </a:p>
          <a:p>
            <a:pPr>
              <a:buNone/>
            </a:pPr>
            <a:r>
              <a:rPr lang="en-US" dirty="0" smtClean="0"/>
              <a:t>D)  change in consistency or shape of testicle </a:t>
            </a:r>
          </a:p>
          <a:p>
            <a:pPr>
              <a:buNone/>
            </a:pPr>
            <a:r>
              <a:rPr lang="en-US" dirty="0" smtClean="0"/>
              <a:t>     or accumulation of fluid or blood in scrotum</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10200"/>
            <a:ext cx="8183880" cy="1051560"/>
          </a:xfrm>
        </p:spPr>
        <p:txBody>
          <a:bodyPr/>
          <a:lstStyle/>
          <a:p>
            <a:r>
              <a:rPr lang="en-US" dirty="0" smtClean="0"/>
              <a:t>Early detection is key</a:t>
            </a:r>
            <a:endParaRPr lang="en-US" dirty="0"/>
          </a:p>
        </p:txBody>
      </p:sp>
      <p:sp>
        <p:nvSpPr>
          <p:cNvPr id="3" name="Content Placeholder 2"/>
          <p:cNvSpPr>
            <a:spLocks noGrp="1"/>
          </p:cNvSpPr>
          <p:nvPr>
            <p:ph idx="1"/>
          </p:nvPr>
        </p:nvSpPr>
        <p:spPr>
          <a:xfrm>
            <a:off x="609600" y="457200"/>
            <a:ext cx="8183880" cy="5867400"/>
          </a:xfrm>
        </p:spPr>
        <p:txBody>
          <a:bodyPr>
            <a:normAutofit/>
          </a:bodyPr>
          <a:lstStyle/>
          <a:p>
            <a:pPr marL="514350" lvl="0" indent="-514350">
              <a:buFont typeface="+mj-lt"/>
              <a:buAutoNum type="arabicPeriod" startAt="12"/>
            </a:pPr>
            <a:r>
              <a:rPr lang="en-US" dirty="0" smtClean="0"/>
              <a:t>The risk of testicular cancer is 4 times higher for white males than black males.  And highest among men with a history of </a:t>
            </a:r>
            <a:r>
              <a:rPr lang="en-US" dirty="0" err="1" smtClean="0"/>
              <a:t>undescended</a:t>
            </a:r>
            <a:r>
              <a:rPr lang="en-US" dirty="0" smtClean="0"/>
              <a:t> testicles as a child.</a:t>
            </a:r>
          </a:p>
          <a:p>
            <a:pPr marL="514350" indent="-514350">
              <a:buFont typeface="+mj-lt"/>
              <a:buAutoNum type="arabicPeriod" startAt="12"/>
            </a:pPr>
            <a:endParaRPr lang="en-US" dirty="0" smtClean="0"/>
          </a:p>
          <a:p>
            <a:pPr marL="514350" lvl="0" indent="-514350">
              <a:buFont typeface="+mj-lt"/>
              <a:buAutoNum type="arabicPeriod" startAt="12"/>
            </a:pPr>
            <a:r>
              <a:rPr lang="en-US" dirty="0" smtClean="0"/>
              <a:t>With early detection testicular cancer is a curable disease.</a:t>
            </a:r>
          </a:p>
          <a:p>
            <a:pPr marL="514350" indent="-514350">
              <a:buFont typeface="+mj-lt"/>
              <a:buAutoNum type="arabicPeriod" startAt="12"/>
            </a:pPr>
            <a:endParaRPr lang="en-US" dirty="0" smtClean="0"/>
          </a:p>
          <a:p>
            <a:pPr marL="514350" lvl="0" indent="-514350">
              <a:buFont typeface="+mj-lt"/>
              <a:buAutoNum type="arabicPeriod" startAt="12"/>
            </a:pPr>
            <a:r>
              <a:rPr lang="en-US" dirty="0" smtClean="0"/>
              <a:t>To be most effective, regular monthly self-examinations should be combined with routine yearly exams with your health care professional .                                                                      </a:t>
            </a:r>
          </a:p>
          <a:p>
            <a:pPr marL="514350" indent="-514350">
              <a:buFont typeface="+mj-lt"/>
              <a:buAutoNum type="arabicPeriod" startAt="12"/>
            </a:pPr>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486400"/>
            <a:ext cx="8183880" cy="1051560"/>
          </a:xfrm>
        </p:spPr>
        <p:txBody>
          <a:bodyPr/>
          <a:lstStyle/>
          <a:p>
            <a:r>
              <a:rPr lang="en-US" dirty="0" smtClean="0"/>
              <a:t>TSE skill practice</a:t>
            </a:r>
            <a:endParaRPr lang="en-US" dirty="0"/>
          </a:p>
        </p:txBody>
      </p:sp>
      <p:sp>
        <p:nvSpPr>
          <p:cNvPr id="3" name="Content Placeholder 2"/>
          <p:cNvSpPr>
            <a:spLocks noGrp="1"/>
          </p:cNvSpPr>
          <p:nvPr>
            <p:ph idx="1"/>
          </p:nvPr>
        </p:nvSpPr>
        <p:spPr/>
        <p:txBody>
          <a:bodyPr>
            <a:normAutofit/>
          </a:bodyPr>
          <a:lstStyle/>
          <a:p>
            <a:r>
              <a:rPr lang="en-US" sz="4000" dirty="0" smtClean="0"/>
              <a:t>Teacher demonstration of proper testicular self exam procedure</a:t>
            </a:r>
          </a:p>
          <a:p>
            <a:endParaRPr lang="en-US" sz="4000" dirty="0" smtClean="0"/>
          </a:p>
          <a:p>
            <a:r>
              <a:rPr lang="en-US" sz="4000" dirty="0" smtClean="0"/>
              <a:t>Student practice proper TSE procedure</a:t>
            </a:r>
            <a:endParaRPr lang="en-US" sz="4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410200"/>
            <a:ext cx="8183880" cy="1051560"/>
          </a:xfrm>
        </p:spPr>
        <p:txBody>
          <a:bodyPr/>
          <a:lstStyle/>
          <a:p>
            <a:r>
              <a:rPr lang="en-US" dirty="0" smtClean="0"/>
              <a:t>Exit Ticket</a:t>
            </a:r>
            <a:endParaRPr lang="en-US" dirty="0"/>
          </a:p>
        </p:txBody>
      </p:sp>
      <p:sp>
        <p:nvSpPr>
          <p:cNvPr id="3" name="Content Placeholder 2"/>
          <p:cNvSpPr>
            <a:spLocks noGrp="1"/>
          </p:cNvSpPr>
          <p:nvPr>
            <p:ph idx="1"/>
          </p:nvPr>
        </p:nvSpPr>
        <p:spPr>
          <a:xfrm>
            <a:off x="502920" y="457200"/>
            <a:ext cx="8183880" cy="5410200"/>
          </a:xfrm>
        </p:spPr>
        <p:txBody>
          <a:bodyPr>
            <a:normAutofit/>
          </a:bodyPr>
          <a:lstStyle/>
          <a:p>
            <a:pPr>
              <a:buNone/>
            </a:pPr>
            <a:r>
              <a:rPr lang="en-US" sz="3200" dirty="0" smtClean="0"/>
              <a:t>True or False?</a:t>
            </a:r>
          </a:p>
          <a:p>
            <a:pPr marL="514350" indent="-514350">
              <a:buAutoNum type="arabicPeriod"/>
            </a:pPr>
            <a:r>
              <a:rPr lang="en-US" sz="3200" dirty="0" smtClean="0"/>
              <a:t>Testicular cancer is most common in men ages 39-59.</a:t>
            </a:r>
          </a:p>
          <a:p>
            <a:pPr marL="514350" indent="-514350">
              <a:buAutoNum type="arabicPeriod"/>
            </a:pPr>
            <a:endParaRPr lang="en-US" sz="3200" dirty="0" smtClean="0"/>
          </a:p>
          <a:p>
            <a:pPr marL="514350" indent="-514350">
              <a:buAutoNum type="arabicPeriod"/>
            </a:pPr>
            <a:r>
              <a:rPr lang="en-US" sz="3200" dirty="0" smtClean="0"/>
              <a:t>Most common symptom of testicular cancer is a small, non-tender lump.</a:t>
            </a:r>
          </a:p>
          <a:p>
            <a:pPr marL="514350" indent="-514350">
              <a:buAutoNum type="arabicPeriod"/>
            </a:pPr>
            <a:endParaRPr lang="en-US" sz="3200" dirty="0" smtClean="0"/>
          </a:p>
          <a:p>
            <a:pPr marL="514350" indent="-514350">
              <a:buAutoNum type="arabicPeriod"/>
            </a:pPr>
            <a:r>
              <a:rPr lang="en-US" sz="3200" dirty="0" smtClean="0"/>
              <a:t>TSEs should be done just three times a year to detect changes.</a:t>
            </a:r>
            <a:endParaRPr lang="en-US" sz="32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23</TotalTime>
  <Words>356</Words>
  <Application>Microsoft Office PowerPoint</Application>
  <PresentationFormat>On-screen Show (4:3)</PresentationFormat>
  <Paragraphs>53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Aspect</vt:lpstr>
      <vt:lpstr>Testicular Cancer</vt:lpstr>
      <vt:lpstr>Statistics</vt:lpstr>
      <vt:lpstr>Early detection:  testicular self-exam</vt:lpstr>
      <vt:lpstr>Steps to the Testicular Self Exam</vt:lpstr>
      <vt:lpstr>warning signs of testicular cancer</vt:lpstr>
      <vt:lpstr>Early detection is key</vt:lpstr>
      <vt:lpstr>TSE skill practice</vt:lpstr>
      <vt:lpstr>Exit Ticket</vt:lpstr>
    </vt:vector>
  </TitlesOfParts>
  <Company>Cortland City School District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Testicular Cancer</dc:title>
  <dc:creator>Cortland City School District</dc:creator>
  <cp:lastModifiedBy>Cortland City School District</cp:lastModifiedBy>
  <cp:revision>7</cp:revision>
  <dcterms:created xsi:type="dcterms:W3CDTF">2011-03-21T05:55:19Z</dcterms:created>
  <dcterms:modified xsi:type="dcterms:W3CDTF">2011-11-07T14:02:57Z</dcterms:modified>
</cp:coreProperties>
</file>