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60" r:id="rId5"/>
    <p:sldId id="261" r:id="rId6"/>
    <p:sldId id="287" r:id="rId7"/>
    <p:sldId id="288" r:id="rId8"/>
    <p:sldId id="272" r:id="rId9"/>
    <p:sldId id="274" r:id="rId10"/>
    <p:sldId id="282" r:id="rId11"/>
    <p:sldId id="283" r:id="rId12"/>
    <p:sldId id="284" r:id="rId13"/>
    <p:sldId id="285" r:id="rId14"/>
    <p:sldId id="259" r:id="rId15"/>
    <p:sldId id="286" r:id="rId16"/>
    <p:sldId id="276" r:id="rId17"/>
    <p:sldId id="280" r:id="rId18"/>
    <p:sldId id="281" r:id="rId19"/>
    <p:sldId id="277" r:id="rId20"/>
    <p:sldId id="278" r:id="rId21"/>
    <p:sldId id="273" r:id="rId22"/>
    <p:sldId id="275" r:id="rId23"/>
    <p:sldId id="262" r:id="rId24"/>
    <p:sldId id="267" r:id="rId25"/>
    <p:sldId id="263" r:id="rId26"/>
    <p:sldId id="264" r:id="rId27"/>
    <p:sldId id="265" r:id="rId28"/>
    <p:sldId id="266" r:id="rId29"/>
    <p:sldId id="268" r:id="rId30"/>
    <p:sldId id="269" r:id="rId31"/>
    <p:sldId id="270" r:id="rId32"/>
    <p:sldId id="279" r:id="rId33"/>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defRPr/>
                </a:pPr>
                <a:endParaRPr lang="en-US" sz="2400">
                  <a:latin typeface="Times New Roman" pitchFamily="18" charset="0"/>
                </a:endParaRPr>
              </a:p>
            </p:txBody>
          </p:sp>
        </p:grpSp>
      </p:grpSp>
      <p:sp>
        <p:nvSpPr>
          <p:cNvPr id="11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1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BB607794-B2AB-4E50-B1AA-111CECFB32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08E9056-EDB6-49AE-9B05-F7823427E06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D642E7E-88DF-4CAE-A8C5-CD3204E28C3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4F5B35F-105D-449E-88F5-AE63FB1D75B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66546EA-5337-49C0-8C49-F47C8F2C7F1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C5A35A4-F903-4484-A172-053BC75A20E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35D76CF-76C2-4962-9C31-80D333AEB5E5}"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9549FA7-0722-4964-8077-7C4451654643}"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5FC9D19-49DD-416B-920F-B787004FDDAF}"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B623A4B-AE6E-4A9C-9F7D-5F3937CB00B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04ECDCF-844A-4C2A-92C2-7CA57556DEA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F814C354-6B1B-4906-991A-CF08B2335B60}"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2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defRPr/>
              </a:pPr>
              <a:endParaRPr lang="en-US" sz="2400">
                <a:latin typeface="Times New Roman" pitchFamily="18" charset="0"/>
              </a:endParaRPr>
            </a:p>
          </p:txBody>
        </p:sp>
        <p:sp>
          <p:nvSpPr>
            <p:cNvPr id="102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eaLnBrk="1" hangingPunct="1">
                <a:defRPr/>
              </a:pPr>
              <a:endParaRPr lang="en-US" sz="2400">
                <a:latin typeface="Times New Roman" pitchFamily="18" charset="0"/>
              </a:endParaRPr>
            </a:p>
          </p:txBody>
        </p:sp>
        <p:sp>
          <p:nvSpPr>
            <p:cNvPr id="102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eaLnBrk="1" hangingPunct="1">
                <a:defRPr/>
              </a:pPr>
              <a:endParaRPr lang="en-US">
                <a:solidFill>
                  <a:schemeClr val="hlink"/>
                </a:solidFill>
              </a:endParaRPr>
            </a:p>
          </p:txBody>
        </p:sp>
        <p:sp>
          <p:nvSpPr>
            <p:cNvPr id="102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eaLnBrk="1" hangingPunct="1">
                <a:defRPr/>
              </a:pPr>
              <a:endParaRPr lang="en-US">
                <a:solidFill>
                  <a:schemeClr val="hlink"/>
                </a:solidFill>
              </a:endParaRPr>
            </a:p>
          </p:txBody>
        </p:sp>
        <p:sp>
          <p:nvSpPr>
            <p:cNvPr id="102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eaLnBrk="1" hangingPunct="1">
                <a:defRPr/>
              </a:pPr>
              <a:endParaRPr lang="en-US">
                <a:solidFill>
                  <a:schemeClr val="accent2"/>
                </a:solidFill>
              </a:endParaRPr>
            </a:p>
          </p:txBody>
        </p:sp>
        <p:sp>
          <p:nvSpPr>
            <p:cNvPr id="102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eaLnBrk="1" hangingPunct="1">
                <a:defRPr/>
              </a:pPr>
              <a:endParaRPr lang="en-US">
                <a:solidFill>
                  <a:schemeClr val="hlink"/>
                </a:solidFill>
              </a:endParaRPr>
            </a:p>
          </p:txBody>
        </p:sp>
        <p:sp>
          <p:nvSpPr>
            <p:cNvPr id="102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eaLnBrk="1" hangingPunct="1">
                <a:defRPr/>
              </a:pPr>
              <a:endParaRPr lang="en-US" sz="2400">
                <a:latin typeface="Times New Roman" pitchFamily="18" charset="0"/>
              </a:endParaRPr>
            </a:p>
          </p:txBody>
        </p:sp>
        <p:sp>
          <p:nvSpPr>
            <p:cNvPr id="102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eaLnBrk="1" hangingPunct="1">
                <a:defRPr/>
              </a:pPr>
              <a:endParaRPr lang="en-US">
                <a:solidFill>
                  <a:schemeClr val="accent2"/>
                </a:solidFill>
              </a:endParaRPr>
            </a:p>
          </p:txBody>
        </p:sp>
        <p:sp>
          <p:nvSpPr>
            <p:cNvPr id="102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eaLnBrk="1" hangingPunct="1">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www.cdc.go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www.cdc.gov/" TargetMode="Externa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www.kff.org/"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kff.org/hivaids/timeline/hivtimeline.cf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pinke.biz/uploads/files/Image/rockhudson.jpg&amp;imgrefurl=http://www.pinke.biz/articles/70/Celebrities-and-AIDS-Awareness/&amp;usg=__h_Ur4i8wUqsMvESMFpK4PEDqfJA=&amp;h=510&amp;w=611&amp;sz=67&amp;hl=en&amp;start=7&amp;tbnid=UY-cB5thndLKOM:&amp;tbnh=114&amp;tbnw=136&amp;prev=/images%3Fq%3Dcelebrities%2Bthat%2Bdied%2Bfrom%2Baids%2Bqueen%26gbv%3D2%26hl%3Den" TargetMode="Externa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com/imgres?imgurl=http://paradigmoverthrow.com/blog/wp-content/uploads/nar/newaidsreview-PA281690.JPG&amp;imgrefurl=http://www.scienceguardian.com/blog/%3Fp%3D260&amp;usg=__ohsdvZES6mOTNbVDJbggByKgKPA=&amp;h=1200&amp;w=1600&amp;sz=245&amp;hl=en&amp;start=9&amp;tbnid=FfIswIVF-49G-M:&amp;tbnh=113&amp;tbnw=150&amp;prev=/images%3Fq%3Dcelebrities%2Bwith%2BHIV%26gbv%3D2%26hl%3D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images.google.com/imgres?imgurl=http://navigenics.pmhclients.com/images/uploads/DoctorHandshakeImage.jpg&amp;imgrefurl=http://blog.navigenics.com/articles/author/19/&amp;usg=__-PTTrq7mUu9MU4vVbX3lQHTA8l0=&amp;h=424&amp;w=283&amp;sz=114&amp;hl=en&amp;start=14&amp;um=1&amp;tbnid=W9AcbzrvDpNywM:&amp;tbnh=126&amp;tbnw=84&amp;prev=/images%3Fq%3Dtesting%2Bdoctors%26hl%3Den%26sa%3DN%26um%3D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HIV/AIDS</a:t>
            </a:r>
          </a:p>
        </p:txBody>
      </p:sp>
      <p:sp>
        <p:nvSpPr>
          <p:cNvPr id="3075" name="Rectangle 3"/>
          <p:cNvSpPr>
            <a:spLocks noGrp="1" noChangeArrowheads="1"/>
          </p:cNvSpPr>
          <p:nvPr>
            <p:ph type="subTitle" idx="1"/>
          </p:nvPr>
        </p:nvSpPr>
        <p:spPr/>
        <p:txBody>
          <a:bodyPr/>
          <a:lstStyle/>
          <a:p>
            <a:pPr eaLnBrk="1" hangingPunct="1"/>
            <a:r>
              <a:rPr lang="en-US" smtClean="0"/>
              <a:t>Senior High Health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How HIV progresses into AIDS:</a:t>
            </a:r>
          </a:p>
        </p:txBody>
      </p:sp>
      <p:sp>
        <p:nvSpPr>
          <p:cNvPr id="11267" name="Rectangle 3"/>
          <p:cNvSpPr>
            <a:spLocks noChangeArrowheads="1"/>
          </p:cNvSpPr>
          <p:nvPr/>
        </p:nvSpPr>
        <p:spPr bwMode="auto">
          <a:xfrm>
            <a:off x="152400" y="2438400"/>
            <a:ext cx="1981200" cy="1600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68" name="Rectangle 4"/>
          <p:cNvSpPr>
            <a:spLocks noChangeArrowheads="1"/>
          </p:cNvSpPr>
          <p:nvPr/>
        </p:nvSpPr>
        <p:spPr bwMode="auto">
          <a:xfrm>
            <a:off x="2209800" y="2438400"/>
            <a:ext cx="2362200" cy="1600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69" name="Rectangle 5"/>
          <p:cNvSpPr>
            <a:spLocks noChangeArrowheads="1"/>
          </p:cNvSpPr>
          <p:nvPr/>
        </p:nvSpPr>
        <p:spPr bwMode="auto">
          <a:xfrm>
            <a:off x="4648200" y="2438400"/>
            <a:ext cx="2362200" cy="1600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0" name="Rectangle 6"/>
          <p:cNvSpPr>
            <a:spLocks noChangeArrowheads="1"/>
          </p:cNvSpPr>
          <p:nvPr/>
        </p:nvSpPr>
        <p:spPr bwMode="auto">
          <a:xfrm>
            <a:off x="7086600" y="2438400"/>
            <a:ext cx="1905000" cy="1600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1" name="Text Box 7"/>
          <p:cNvSpPr txBox="1">
            <a:spLocks noChangeArrowheads="1"/>
          </p:cNvSpPr>
          <p:nvPr/>
        </p:nvSpPr>
        <p:spPr bwMode="auto">
          <a:xfrm>
            <a:off x="304800" y="2819400"/>
            <a:ext cx="1524000" cy="1004888"/>
          </a:xfrm>
          <a:prstGeom prst="rect">
            <a:avLst/>
          </a:prstGeom>
          <a:noFill/>
          <a:ln w="9525">
            <a:noFill/>
            <a:miter lim="800000"/>
            <a:headEnd/>
            <a:tailEnd/>
          </a:ln>
        </p:spPr>
        <p:txBody>
          <a:bodyPr>
            <a:spAutoFit/>
          </a:bodyPr>
          <a:lstStyle/>
          <a:p>
            <a:pPr algn="l">
              <a:spcBef>
                <a:spcPct val="50000"/>
              </a:spcBef>
            </a:pPr>
            <a:r>
              <a:rPr lang="en-US" sz="2400"/>
              <a:t>WINDOW</a:t>
            </a:r>
          </a:p>
          <a:p>
            <a:pPr>
              <a:spcBef>
                <a:spcPct val="50000"/>
              </a:spcBef>
            </a:pPr>
            <a:r>
              <a:rPr lang="en-US" sz="2400"/>
              <a:t>PERIOD</a:t>
            </a:r>
          </a:p>
        </p:txBody>
      </p:sp>
      <p:sp>
        <p:nvSpPr>
          <p:cNvPr id="11272" name="Text Box 8"/>
          <p:cNvSpPr txBox="1">
            <a:spLocks noChangeArrowheads="1"/>
          </p:cNvSpPr>
          <p:nvPr/>
        </p:nvSpPr>
        <p:spPr bwMode="auto">
          <a:xfrm>
            <a:off x="2157413" y="3048000"/>
            <a:ext cx="2819400" cy="442913"/>
          </a:xfrm>
          <a:prstGeom prst="rect">
            <a:avLst/>
          </a:prstGeom>
          <a:noFill/>
          <a:ln w="9525">
            <a:noFill/>
            <a:miter lim="800000"/>
            <a:headEnd/>
            <a:tailEnd/>
          </a:ln>
        </p:spPr>
        <p:txBody>
          <a:bodyPr>
            <a:spAutoFit/>
          </a:bodyPr>
          <a:lstStyle/>
          <a:p>
            <a:pPr algn="l">
              <a:spcBef>
                <a:spcPct val="50000"/>
              </a:spcBef>
            </a:pPr>
            <a:r>
              <a:rPr lang="en-US" sz="2300"/>
              <a:t>ASYMPTOMATIC</a:t>
            </a:r>
          </a:p>
        </p:txBody>
      </p:sp>
      <p:sp>
        <p:nvSpPr>
          <p:cNvPr id="11273" name="Text Box 9"/>
          <p:cNvSpPr txBox="1">
            <a:spLocks noChangeArrowheads="1"/>
          </p:cNvSpPr>
          <p:nvPr/>
        </p:nvSpPr>
        <p:spPr bwMode="auto">
          <a:xfrm>
            <a:off x="4648200" y="3048000"/>
            <a:ext cx="2438400" cy="442913"/>
          </a:xfrm>
          <a:prstGeom prst="rect">
            <a:avLst/>
          </a:prstGeom>
          <a:noFill/>
          <a:ln w="9525">
            <a:noFill/>
            <a:miter lim="800000"/>
            <a:headEnd/>
            <a:tailEnd/>
          </a:ln>
        </p:spPr>
        <p:txBody>
          <a:bodyPr>
            <a:spAutoFit/>
          </a:bodyPr>
          <a:lstStyle/>
          <a:p>
            <a:pPr algn="l">
              <a:spcBef>
                <a:spcPct val="50000"/>
              </a:spcBef>
            </a:pPr>
            <a:r>
              <a:rPr lang="en-US" sz="2300"/>
              <a:t>SYMPTOMATIC</a:t>
            </a:r>
          </a:p>
        </p:txBody>
      </p:sp>
      <p:sp>
        <p:nvSpPr>
          <p:cNvPr id="11274" name="Text Box 10"/>
          <p:cNvSpPr txBox="1">
            <a:spLocks noChangeArrowheads="1"/>
          </p:cNvSpPr>
          <p:nvPr/>
        </p:nvSpPr>
        <p:spPr bwMode="auto">
          <a:xfrm>
            <a:off x="7239000" y="3048000"/>
            <a:ext cx="1447800" cy="457200"/>
          </a:xfrm>
          <a:prstGeom prst="rect">
            <a:avLst/>
          </a:prstGeom>
          <a:noFill/>
          <a:ln w="9525">
            <a:noFill/>
            <a:miter lim="800000"/>
            <a:headEnd/>
            <a:tailEnd/>
          </a:ln>
        </p:spPr>
        <p:txBody>
          <a:bodyPr>
            <a:spAutoFit/>
          </a:bodyPr>
          <a:lstStyle/>
          <a:p>
            <a:pPr>
              <a:spcBef>
                <a:spcPct val="50000"/>
              </a:spcBef>
            </a:pPr>
            <a:r>
              <a:rPr lang="en-US" sz="2400"/>
              <a:t>AIDS</a:t>
            </a:r>
          </a:p>
        </p:txBody>
      </p:sp>
      <p:sp>
        <p:nvSpPr>
          <p:cNvPr id="11275" name="AutoShape 11"/>
          <p:cNvSpPr>
            <a:spLocks noChangeArrowheads="1"/>
          </p:cNvSpPr>
          <p:nvPr/>
        </p:nvSpPr>
        <p:spPr bwMode="auto">
          <a:xfrm>
            <a:off x="838200" y="4343400"/>
            <a:ext cx="2286000" cy="533400"/>
          </a:xfrm>
          <a:prstGeom prst="rightArrow">
            <a:avLst>
              <a:gd name="adj1" fmla="val 50000"/>
              <a:gd name="adj2" fmla="val 107143"/>
            </a:avLst>
          </a:prstGeom>
          <a:solidFill>
            <a:schemeClr val="accent1"/>
          </a:solidFill>
          <a:ln w="9525">
            <a:solidFill>
              <a:schemeClr val="tx1"/>
            </a:solidFill>
            <a:miter lim="800000"/>
            <a:headEnd/>
            <a:tailEnd/>
          </a:ln>
        </p:spPr>
        <p:txBody>
          <a:bodyPr wrap="none" anchor="ctr"/>
          <a:lstStyle/>
          <a:p>
            <a:endParaRPr lang="en-US"/>
          </a:p>
        </p:txBody>
      </p:sp>
      <p:sp>
        <p:nvSpPr>
          <p:cNvPr id="11276" name="AutoShape 12"/>
          <p:cNvSpPr>
            <a:spLocks noChangeArrowheads="1"/>
          </p:cNvSpPr>
          <p:nvPr/>
        </p:nvSpPr>
        <p:spPr bwMode="auto">
          <a:xfrm>
            <a:off x="3505200" y="4343400"/>
            <a:ext cx="2286000" cy="533400"/>
          </a:xfrm>
          <a:prstGeom prst="rightArrow">
            <a:avLst>
              <a:gd name="adj1" fmla="val 50000"/>
              <a:gd name="adj2" fmla="val 107143"/>
            </a:avLst>
          </a:prstGeom>
          <a:solidFill>
            <a:schemeClr val="accent1"/>
          </a:solidFill>
          <a:ln w="9525">
            <a:solidFill>
              <a:schemeClr val="tx1"/>
            </a:solidFill>
            <a:miter lim="800000"/>
            <a:headEnd/>
            <a:tailEnd/>
          </a:ln>
        </p:spPr>
        <p:txBody>
          <a:bodyPr wrap="none" anchor="ctr"/>
          <a:lstStyle/>
          <a:p>
            <a:endParaRPr lang="en-US"/>
          </a:p>
        </p:txBody>
      </p:sp>
      <p:sp>
        <p:nvSpPr>
          <p:cNvPr id="11277" name="AutoShape 13"/>
          <p:cNvSpPr>
            <a:spLocks noChangeArrowheads="1"/>
          </p:cNvSpPr>
          <p:nvPr/>
        </p:nvSpPr>
        <p:spPr bwMode="auto">
          <a:xfrm>
            <a:off x="6248400" y="4343400"/>
            <a:ext cx="2286000" cy="533400"/>
          </a:xfrm>
          <a:prstGeom prst="rightArrow">
            <a:avLst>
              <a:gd name="adj1" fmla="val 50000"/>
              <a:gd name="adj2" fmla="val 107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STAGE 1:  WINDOW PERIOD</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Point of infection</a:t>
            </a:r>
          </a:p>
          <a:p>
            <a:pPr eaLnBrk="1" hangingPunct="1">
              <a:lnSpc>
                <a:spcPct val="90000"/>
              </a:lnSpc>
            </a:pPr>
            <a:r>
              <a:rPr lang="en-US" smtClean="0"/>
              <a:t>Takes 1-3 months for antibodies to show up on an HIV test</a:t>
            </a:r>
          </a:p>
          <a:p>
            <a:pPr eaLnBrk="1" hangingPunct="1">
              <a:lnSpc>
                <a:spcPct val="90000"/>
              </a:lnSpc>
            </a:pPr>
            <a:r>
              <a:rPr lang="en-US" smtClean="0"/>
              <a:t>A person in the window period would test negative even though are actually positive</a:t>
            </a:r>
          </a:p>
          <a:p>
            <a:pPr eaLnBrk="1" hangingPunct="1">
              <a:lnSpc>
                <a:spcPct val="90000"/>
              </a:lnSpc>
            </a:pPr>
            <a:r>
              <a:rPr lang="en-US" smtClean="0"/>
              <a:t>Can infect another person</a:t>
            </a:r>
          </a:p>
          <a:p>
            <a:pPr eaLnBrk="1" hangingPunct="1">
              <a:lnSpc>
                <a:spcPct val="90000"/>
              </a:lnSpc>
            </a:pPr>
            <a:r>
              <a:rPr lang="en-US" smtClean="0"/>
              <a:t>Person looks and feels fine</a:t>
            </a:r>
          </a:p>
          <a:p>
            <a:pPr eaLnBrk="1" hangingPunct="1">
              <a:lnSpc>
                <a:spcPct val="90000"/>
              </a:lnSpc>
            </a:pPr>
            <a:r>
              <a:rPr lang="en-US" smtClean="0"/>
              <a:t>T-cells are approximately 1000 per milliliter of blood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Stage 2:  ASYMPTOMATIC</a:t>
            </a:r>
          </a:p>
        </p:txBody>
      </p:sp>
      <p:sp>
        <p:nvSpPr>
          <p:cNvPr id="13315" name="Rectangle 3"/>
          <p:cNvSpPr>
            <a:spLocks noGrp="1" noChangeArrowheads="1"/>
          </p:cNvSpPr>
          <p:nvPr>
            <p:ph type="body" idx="1"/>
          </p:nvPr>
        </p:nvSpPr>
        <p:spPr>
          <a:xfrm>
            <a:off x="381000" y="1295400"/>
            <a:ext cx="8229600" cy="4530725"/>
          </a:xfrm>
        </p:spPr>
        <p:txBody>
          <a:bodyPr/>
          <a:lstStyle/>
          <a:p>
            <a:pPr eaLnBrk="1" hangingPunct="1"/>
            <a:r>
              <a:rPr lang="en-US" smtClean="0"/>
              <a:t>Stage lasts three months after infection to approximately 10 years after infection</a:t>
            </a:r>
          </a:p>
          <a:p>
            <a:pPr eaLnBrk="1" hangingPunct="1"/>
            <a:r>
              <a:rPr lang="en-US" smtClean="0"/>
              <a:t>Immune system is under attack</a:t>
            </a:r>
          </a:p>
          <a:p>
            <a:pPr eaLnBrk="1" hangingPunct="1"/>
            <a:r>
              <a:rPr lang="en-US" smtClean="0"/>
              <a:t>T-cells are being destroyed</a:t>
            </a:r>
          </a:p>
          <a:p>
            <a:pPr eaLnBrk="1" hangingPunct="1"/>
            <a:r>
              <a:rPr lang="en-US" smtClean="0"/>
              <a:t>Person still looks and feels fine</a:t>
            </a:r>
          </a:p>
          <a:p>
            <a:pPr eaLnBrk="1" hangingPunct="1"/>
            <a:r>
              <a:rPr lang="en-US" smtClean="0"/>
              <a:t>Experiencing no symptoms of sickness</a:t>
            </a:r>
          </a:p>
          <a:p>
            <a:pPr eaLnBrk="1" hangingPunct="1"/>
            <a:r>
              <a:rPr lang="en-US" smtClean="0"/>
              <a:t>Can infect another person</a:t>
            </a:r>
          </a:p>
          <a:p>
            <a:pPr eaLnBrk="1" hangingPunct="1"/>
            <a:r>
              <a:rPr lang="en-US" smtClean="0"/>
              <a:t>T-cells are approximately 1000-500 per milliliter of blood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Stage 3:  SYMPTOMATIC</a:t>
            </a:r>
          </a:p>
        </p:txBody>
      </p:sp>
      <p:sp>
        <p:nvSpPr>
          <p:cNvPr id="14339" name="Rectangle 3"/>
          <p:cNvSpPr>
            <a:spLocks noGrp="1" noChangeArrowheads="1"/>
          </p:cNvSpPr>
          <p:nvPr>
            <p:ph type="body" idx="1"/>
          </p:nvPr>
        </p:nvSpPr>
        <p:spPr>
          <a:xfrm>
            <a:off x="381000" y="1371600"/>
            <a:ext cx="8229600" cy="3962400"/>
          </a:xfrm>
        </p:spPr>
        <p:txBody>
          <a:bodyPr/>
          <a:lstStyle/>
          <a:p>
            <a:pPr eaLnBrk="1" hangingPunct="1"/>
            <a:r>
              <a:rPr lang="en-US" smtClean="0"/>
              <a:t>Typically three years to ten years after infection, a person will develop symptoms of HIV</a:t>
            </a:r>
          </a:p>
          <a:p>
            <a:pPr eaLnBrk="1" hangingPunct="1"/>
            <a:r>
              <a:rPr lang="en-US" smtClean="0"/>
              <a:t>Immune system is still being destroyed</a:t>
            </a:r>
          </a:p>
          <a:p>
            <a:pPr eaLnBrk="1" hangingPunct="1"/>
            <a:r>
              <a:rPr lang="en-US" smtClean="0"/>
              <a:t>Person begins to feel sick: weight loss, fatigue, diarrhea, night sweats, vomiting</a:t>
            </a:r>
          </a:p>
          <a:p>
            <a:pPr eaLnBrk="1" hangingPunct="1"/>
            <a:r>
              <a:rPr lang="en-US" smtClean="0"/>
              <a:t>Can still infect another person</a:t>
            </a:r>
          </a:p>
          <a:p>
            <a:pPr eaLnBrk="1" hangingPunct="1"/>
            <a:r>
              <a:rPr lang="en-US" smtClean="0"/>
              <a:t>Person’s t-cell count drops to approximately 500-200 per milliliter of blood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z="2800" smtClean="0"/>
              <a:t>People who have HIV symptoms experience one or more of the following:</a:t>
            </a:r>
            <a:br>
              <a:rPr lang="en-US" sz="2800" smtClean="0"/>
            </a:br>
            <a:endParaRPr lang="en-US" sz="2800" smtClean="0"/>
          </a:p>
        </p:txBody>
      </p:sp>
      <p:sp>
        <p:nvSpPr>
          <p:cNvPr id="15363" name="Rectangle 3"/>
          <p:cNvSpPr>
            <a:spLocks noGrp="1" noChangeArrowheads="1"/>
          </p:cNvSpPr>
          <p:nvPr>
            <p:ph type="body" idx="1"/>
          </p:nvPr>
        </p:nvSpPr>
        <p:spPr>
          <a:xfrm>
            <a:off x="457200" y="1981200"/>
            <a:ext cx="8229600" cy="4876800"/>
          </a:xfrm>
        </p:spPr>
        <p:txBody>
          <a:bodyPr/>
          <a:lstStyle/>
          <a:p>
            <a:pPr lvl="1" eaLnBrk="1" hangingPunct="1"/>
            <a:r>
              <a:rPr lang="en-US" smtClean="0"/>
              <a:t>flu-like symptoms</a:t>
            </a:r>
          </a:p>
          <a:p>
            <a:pPr lvl="1" eaLnBrk="1" hangingPunct="1"/>
            <a:r>
              <a:rPr lang="en-US" smtClean="0"/>
              <a:t>swollen glands</a:t>
            </a:r>
          </a:p>
          <a:p>
            <a:pPr lvl="1" eaLnBrk="1" hangingPunct="1"/>
            <a:r>
              <a:rPr lang="en-US" smtClean="0"/>
              <a:t>diarrhea</a:t>
            </a:r>
          </a:p>
          <a:p>
            <a:pPr lvl="1" eaLnBrk="1" hangingPunct="1"/>
            <a:r>
              <a:rPr lang="en-US" smtClean="0"/>
              <a:t>night sweats</a:t>
            </a:r>
          </a:p>
          <a:p>
            <a:pPr lvl="1" eaLnBrk="1" hangingPunct="1"/>
            <a:r>
              <a:rPr lang="en-US" smtClean="0"/>
              <a:t>weight loss, fatigue</a:t>
            </a:r>
          </a:p>
          <a:p>
            <a:pPr lvl="1" eaLnBrk="1" hangingPunct="1"/>
            <a:r>
              <a:rPr lang="en-US" smtClean="0"/>
              <a:t>yeast infections</a:t>
            </a:r>
          </a:p>
          <a:p>
            <a:pPr lvl="1" eaLnBrk="1" hangingPunct="1"/>
            <a:r>
              <a:rPr lang="en-US" smtClean="0"/>
              <a:t>pneumonia </a:t>
            </a:r>
          </a:p>
          <a:p>
            <a:pPr lvl="1" eaLnBrk="1" hangingPunct="1"/>
            <a:r>
              <a:rPr lang="en-US" smtClean="0"/>
              <a:t>cancer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Stage 4:  AIDS</a:t>
            </a:r>
          </a:p>
        </p:txBody>
      </p:sp>
      <p:sp>
        <p:nvSpPr>
          <p:cNvPr id="16387" name="Rectangle 3"/>
          <p:cNvSpPr>
            <a:spLocks noGrp="1" noChangeArrowheads="1"/>
          </p:cNvSpPr>
          <p:nvPr>
            <p:ph type="body" idx="1"/>
          </p:nvPr>
        </p:nvSpPr>
        <p:spPr/>
        <p:txBody>
          <a:bodyPr/>
          <a:lstStyle/>
          <a:p>
            <a:pPr eaLnBrk="1" hangingPunct="1">
              <a:lnSpc>
                <a:spcPct val="90000"/>
              </a:lnSpc>
            </a:pPr>
            <a:r>
              <a:rPr lang="en-US" smtClean="0"/>
              <a:t>When T-cell count drops below 200 per milliliter of blood, a person is diagnosed with AIDS</a:t>
            </a:r>
          </a:p>
          <a:p>
            <a:pPr eaLnBrk="1" hangingPunct="1">
              <a:lnSpc>
                <a:spcPct val="90000"/>
              </a:lnSpc>
            </a:pPr>
            <a:r>
              <a:rPr lang="en-US" smtClean="0"/>
              <a:t>A person typically becomes infected with opportunistic diseases like: Karposi’s sarcoma (cancer of blood vessels) or pneumosystic pneumonia, AIDS dementia</a:t>
            </a:r>
          </a:p>
          <a:p>
            <a:pPr eaLnBrk="1" hangingPunct="1">
              <a:lnSpc>
                <a:spcPct val="90000"/>
              </a:lnSpc>
            </a:pPr>
            <a:r>
              <a:rPr lang="en-US" smtClean="0"/>
              <a:t>A person dies from the opportunistic disease, not from AIDS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z="4000" smtClean="0"/>
              <a:t>What is an opportunistic infection?</a:t>
            </a:r>
          </a:p>
        </p:txBody>
      </p:sp>
      <p:sp>
        <p:nvSpPr>
          <p:cNvPr id="17411" name="Rectangle 3"/>
          <p:cNvSpPr>
            <a:spLocks noGrp="1" noChangeArrowheads="1"/>
          </p:cNvSpPr>
          <p:nvPr>
            <p:ph type="body" idx="1"/>
          </p:nvPr>
        </p:nvSpPr>
        <p:spPr/>
        <p:txBody>
          <a:bodyPr/>
          <a:lstStyle/>
          <a:p>
            <a:pPr eaLnBrk="1" hangingPunct="1">
              <a:lnSpc>
                <a:spcPct val="90000"/>
              </a:lnSpc>
            </a:pPr>
            <a:r>
              <a:rPr lang="en-US" sz="2400" smtClean="0"/>
              <a:t>HIV does not cause death directly. Instead, it weakens the body's ability to fight disease. Infections which are rarely seen in those with normal immune systems are deadly to those with HIV. </a:t>
            </a:r>
          </a:p>
          <a:p>
            <a:pPr eaLnBrk="1" hangingPunct="1">
              <a:lnSpc>
                <a:spcPct val="90000"/>
              </a:lnSpc>
            </a:pPr>
            <a:r>
              <a:rPr lang="en-US" sz="2400" smtClean="0"/>
              <a:t>People with HIV can get many infections (called opportunistic infections). Many of these illnesses are very serious, and they need to be treated. Some can be prevented</a:t>
            </a:r>
          </a:p>
          <a:p>
            <a:pPr eaLnBrk="1" hangingPunct="1">
              <a:lnSpc>
                <a:spcPct val="90000"/>
              </a:lnSpc>
              <a:buFont typeface="Wingdings" pitchFamily="2" charset="2"/>
              <a:buNone/>
            </a:pPr>
            <a:endParaRPr lang="en-US" sz="2400" smtClean="0"/>
          </a:p>
          <a:p>
            <a:pPr lvl="2" eaLnBrk="1" hangingPunct="1">
              <a:lnSpc>
                <a:spcPct val="90000"/>
              </a:lnSpc>
            </a:pPr>
            <a:r>
              <a:rPr lang="en-US" sz="1800" smtClean="0"/>
              <a:t>Examples of opportunistic infections: Pneumonia, Influenza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HIV Testing</a:t>
            </a:r>
          </a:p>
        </p:txBody>
      </p:sp>
      <p:sp>
        <p:nvSpPr>
          <p:cNvPr id="18435" name="Rectangle 3"/>
          <p:cNvSpPr>
            <a:spLocks noGrp="1" noChangeArrowheads="1"/>
          </p:cNvSpPr>
          <p:nvPr>
            <p:ph type="body" idx="1"/>
          </p:nvPr>
        </p:nvSpPr>
        <p:spPr/>
        <p:txBody>
          <a:bodyPr/>
          <a:lstStyle/>
          <a:p>
            <a:pPr eaLnBrk="1" hangingPunct="1">
              <a:lnSpc>
                <a:spcPct val="90000"/>
              </a:lnSpc>
            </a:pPr>
            <a:r>
              <a:rPr lang="en-US" smtClean="0"/>
              <a:t>Who should get tested?</a:t>
            </a:r>
          </a:p>
          <a:p>
            <a:pPr eaLnBrk="1" hangingPunct="1">
              <a:lnSpc>
                <a:spcPct val="90000"/>
              </a:lnSpc>
            </a:pPr>
            <a:r>
              <a:rPr lang="en-US" smtClean="0"/>
              <a:t>Anyone who has:</a:t>
            </a:r>
          </a:p>
          <a:p>
            <a:pPr eaLnBrk="1" hangingPunct="1">
              <a:lnSpc>
                <a:spcPct val="90000"/>
              </a:lnSpc>
              <a:buFont typeface="Wingdings" pitchFamily="2" charset="2"/>
              <a:buNone/>
            </a:pPr>
            <a:r>
              <a:rPr lang="en-US" smtClean="0"/>
              <a:t>	had unprotected sex</a:t>
            </a:r>
          </a:p>
          <a:p>
            <a:pPr eaLnBrk="1" hangingPunct="1">
              <a:lnSpc>
                <a:spcPct val="90000"/>
              </a:lnSpc>
              <a:buFont typeface="Wingdings" pitchFamily="2" charset="2"/>
              <a:buNone/>
            </a:pPr>
            <a:r>
              <a:rPr lang="en-US" smtClean="0"/>
              <a:t>	shared needles</a:t>
            </a:r>
          </a:p>
          <a:p>
            <a:pPr eaLnBrk="1" hangingPunct="1">
              <a:lnSpc>
                <a:spcPct val="90000"/>
              </a:lnSpc>
              <a:buFont typeface="Wingdings" pitchFamily="2" charset="2"/>
              <a:buNone/>
            </a:pPr>
            <a:r>
              <a:rPr lang="en-US" smtClean="0"/>
              <a:t>	had a blood transfusion before 1985</a:t>
            </a:r>
          </a:p>
          <a:p>
            <a:pPr eaLnBrk="1" hangingPunct="1">
              <a:lnSpc>
                <a:spcPct val="90000"/>
              </a:lnSpc>
              <a:buFont typeface="Wingdings" pitchFamily="2" charset="2"/>
              <a:buNone/>
            </a:pPr>
            <a:r>
              <a:rPr lang="en-US" smtClean="0"/>
              <a:t>	had sex or shared needles with someone engaging in the above behaviors</a:t>
            </a:r>
          </a:p>
          <a:p>
            <a:pPr eaLnBrk="1" hangingPunct="1">
              <a:lnSpc>
                <a:spcPct val="90000"/>
              </a:lnSpc>
            </a:pPr>
            <a:r>
              <a:rPr lang="en-US" smtClean="0"/>
              <a:t>When should you get tested?</a:t>
            </a:r>
          </a:p>
          <a:p>
            <a:pPr eaLnBrk="1" hangingPunct="1">
              <a:lnSpc>
                <a:spcPct val="90000"/>
              </a:lnSpc>
            </a:pPr>
            <a:r>
              <a:rPr lang="en-US" smtClean="0"/>
              <a:t>1-3 months after a risky behavior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Types of HIV tests</a:t>
            </a:r>
          </a:p>
        </p:txBody>
      </p:sp>
      <p:sp>
        <p:nvSpPr>
          <p:cNvPr id="19459" name="Rectangle 3"/>
          <p:cNvSpPr>
            <a:spLocks noGrp="1" noChangeArrowheads="1"/>
          </p:cNvSpPr>
          <p:nvPr>
            <p:ph type="body" idx="1"/>
          </p:nvPr>
        </p:nvSpPr>
        <p:spPr>
          <a:xfrm>
            <a:off x="304800" y="1219200"/>
            <a:ext cx="8229600" cy="4530725"/>
          </a:xfrm>
        </p:spPr>
        <p:txBody>
          <a:bodyPr/>
          <a:lstStyle/>
          <a:p>
            <a:pPr eaLnBrk="1" hangingPunct="1"/>
            <a:r>
              <a:rPr lang="en-US" smtClean="0"/>
              <a:t>Traditional blood test </a:t>
            </a:r>
          </a:p>
          <a:p>
            <a:pPr eaLnBrk="1" hangingPunct="1">
              <a:buFont typeface="Wingdings" pitchFamily="2" charset="2"/>
              <a:buNone/>
            </a:pPr>
            <a:r>
              <a:rPr lang="en-US" smtClean="0"/>
              <a:t>	-Confidential- results are kept in a confidential file; no one but your doctor should see this file unless you give consent.</a:t>
            </a:r>
          </a:p>
          <a:p>
            <a:pPr eaLnBrk="1" hangingPunct="1">
              <a:buFont typeface="Wingdings" pitchFamily="2" charset="2"/>
              <a:buNone/>
            </a:pPr>
            <a:r>
              <a:rPr lang="en-US" smtClean="0"/>
              <a:t>	-Anonymous- your name does not go on the file, a number is recorded instead.</a:t>
            </a:r>
          </a:p>
          <a:p>
            <a:pPr eaLnBrk="1" hangingPunct="1"/>
            <a:r>
              <a:rPr lang="en-US" smtClean="0"/>
              <a:t>Home HIV test kits</a:t>
            </a:r>
          </a:p>
          <a:p>
            <a:pPr eaLnBrk="1" hangingPunct="1"/>
            <a:r>
              <a:rPr lang="en-US" smtClean="0"/>
              <a:t>Ora-sure rapid HIV test</a:t>
            </a:r>
          </a:p>
          <a:p>
            <a:pPr eaLnBrk="1" hangingPunct="1"/>
            <a:r>
              <a:rPr lang="en-US" smtClean="0"/>
              <a:t>Ora-quick rapid HIV test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smtClean="0"/>
              <a:t>Treatment</a:t>
            </a:r>
          </a:p>
        </p:txBody>
      </p:sp>
      <p:sp>
        <p:nvSpPr>
          <p:cNvPr id="20483" name="Rectangle 3"/>
          <p:cNvSpPr>
            <a:spLocks noGrp="1" noChangeArrowheads="1"/>
          </p:cNvSpPr>
          <p:nvPr>
            <p:ph type="body" idx="1"/>
          </p:nvPr>
        </p:nvSpPr>
        <p:spPr>
          <a:xfrm>
            <a:off x="457200" y="1524000"/>
            <a:ext cx="8229600" cy="4343400"/>
          </a:xfrm>
        </p:spPr>
        <p:txBody>
          <a:bodyPr/>
          <a:lstStyle/>
          <a:p>
            <a:pPr eaLnBrk="1" hangingPunct="1">
              <a:lnSpc>
                <a:spcPct val="80000"/>
              </a:lnSpc>
              <a:buFont typeface="Wingdings" pitchFamily="2" charset="2"/>
              <a:buNone/>
            </a:pPr>
            <a:r>
              <a:rPr lang="en-US" sz="2400" smtClean="0"/>
              <a:t>There are 30 antiretroviral drugs approved by the Food and Drug Administration to treat people infected with HIV. These drugs fall into four major classes.</a:t>
            </a:r>
          </a:p>
          <a:p>
            <a:pPr eaLnBrk="1" hangingPunct="1">
              <a:lnSpc>
                <a:spcPct val="80000"/>
              </a:lnSpc>
              <a:buFont typeface="Wingdings" pitchFamily="2" charset="2"/>
              <a:buNone/>
            </a:pPr>
            <a:endParaRPr lang="en-US" sz="2400" smtClean="0"/>
          </a:p>
          <a:p>
            <a:pPr lvl="1" eaLnBrk="1" hangingPunct="1">
              <a:lnSpc>
                <a:spcPct val="80000"/>
              </a:lnSpc>
            </a:pPr>
            <a:r>
              <a:rPr lang="en-US" sz="2000" b="1" i="1" smtClean="0"/>
              <a:t>Reverse transcriptase (RT) inhibitors</a:t>
            </a:r>
            <a:r>
              <a:rPr lang="en-US" sz="2000" smtClean="0"/>
              <a:t> interfere with the critical step during the HIV life cycle known as reverse transcription. During this step, RT, an HIV enzyme, converts HIV RNA to HIV DNA. There are two main types of RT inhibitors. </a:t>
            </a:r>
          </a:p>
          <a:p>
            <a:pPr lvl="2" eaLnBrk="1" hangingPunct="1">
              <a:lnSpc>
                <a:spcPct val="80000"/>
              </a:lnSpc>
            </a:pPr>
            <a:r>
              <a:rPr lang="en-US" sz="1800" smtClean="0"/>
              <a:t>Nucleoside/nucleotide RT inhibitors are faulty DNA building blocks. When these faulty pieces are incorporated into the HIV DNA (during the process when the HIV RNA is converted to HIV DNA), the DNA chain cannot be completed, thereby blocking HIV from replicating in a cell. </a:t>
            </a:r>
          </a:p>
          <a:p>
            <a:pPr lvl="2" eaLnBrk="1" hangingPunct="1">
              <a:lnSpc>
                <a:spcPct val="80000"/>
              </a:lnSpc>
              <a:buFont typeface="Wingdings" pitchFamily="2" charset="2"/>
              <a:buNone/>
            </a:pPr>
            <a:endParaRPr lang="en-US" sz="1800" smtClean="0"/>
          </a:p>
          <a:p>
            <a:pPr lvl="2" eaLnBrk="1" hangingPunct="1">
              <a:lnSpc>
                <a:spcPct val="80000"/>
              </a:lnSpc>
            </a:pPr>
            <a:r>
              <a:rPr lang="en-US" sz="1800" smtClean="0"/>
              <a:t>Non-nucleoside RT inhibitors bind to RT, interfering with its ability to convert the HIV RNA into HIV DNA. </a:t>
            </a:r>
          </a:p>
          <a:p>
            <a:pPr eaLnBrk="1" hangingPunct="1">
              <a:lnSpc>
                <a:spcPct val="80000"/>
              </a:lnSpc>
              <a:buFont typeface="Wingdings" pitchFamily="2" charset="2"/>
              <a:buNone/>
            </a:pPr>
            <a:endParaRPr lang="en-US" sz="2400" smtClean="0"/>
          </a:p>
        </p:txBody>
      </p:sp>
      <p:pic>
        <p:nvPicPr>
          <p:cNvPr id="20484" name="Picture 5" descr="MPj03988450000[1]"/>
          <p:cNvPicPr>
            <a:picLocks noChangeAspect="1" noChangeArrowheads="1"/>
          </p:cNvPicPr>
          <p:nvPr/>
        </p:nvPicPr>
        <p:blipFill>
          <a:blip r:embed="rId2" cstate="print"/>
          <a:srcRect/>
          <a:stretch>
            <a:fillRect/>
          </a:stretch>
        </p:blipFill>
        <p:spPr bwMode="auto">
          <a:xfrm>
            <a:off x="6096000" y="5562600"/>
            <a:ext cx="2057400" cy="11128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mtClean="0"/>
              <a:t>What does HIV/AIDS stand for?</a:t>
            </a:r>
          </a:p>
        </p:txBody>
      </p:sp>
      <p:sp>
        <p:nvSpPr>
          <p:cNvPr id="4099" name="Rectangle 3"/>
          <p:cNvSpPr>
            <a:spLocks noGrp="1" noChangeArrowheads="1"/>
          </p:cNvSpPr>
          <p:nvPr>
            <p:ph type="body" idx="1"/>
          </p:nvPr>
        </p:nvSpPr>
        <p:spPr/>
        <p:txBody>
          <a:bodyPr/>
          <a:lstStyle/>
          <a:p>
            <a:pPr eaLnBrk="1" hangingPunct="1"/>
            <a:r>
              <a:rPr lang="en-US" smtClean="0"/>
              <a:t>HIV (Human Immunodeficiency Virus)</a:t>
            </a:r>
          </a:p>
          <a:p>
            <a:pPr eaLnBrk="1" hangingPunct="1"/>
            <a:endParaRPr lang="en-US" smtClean="0"/>
          </a:p>
          <a:p>
            <a:pPr eaLnBrk="1" hangingPunct="1"/>
            <a:r>
              <a:rPr lang="en-US" smtClean="0"/>
              <a:t>AIDS (Acquired Immunodeficiency Syndrome)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smtClean="0"/>
              <a:t>Treatment Continued…</a:t>
            </a:r>
          </a:p>
        </p:txBody>
      </p:sp>
      <p:sp>
        <p:nvSpPr>
          <p:cNvPr id="21507" name="Rectangle 3"/>
          <p:cNvSpPr>
            <a:spLocks noGrp="1" noChangeArrowheads="1"/>
          </p:cNvSpPr>
          <p:nvPr>
            <p:ph type="body" idx="1"/>
          </p:nvPr>
        </p:nvSpPr>
        <p:spPr>
          <a:xfrm>
            <a:off x="457200" y="1981200"/>
            <a:ext cx="8229600" cy="4495800"/>
          </a:xfrm>
        </p:spPr>
        <p:txBody>
          <a:bodyPr/>
          <a:lstStyle/>
          <a:p>
            <a:pPr eaLnBrk="1" hangingPunct="1">
              <a:lnSpc>
                <a:spcPct val="90000"/>
              </a:lnSpc>
            </a:pPr>
            <a:endParaRPr lang="en-US" sz="2400" b="1" i="1" smtClean="0"/>
          </a:p>
          <a:p>
            <a:pPr eaLnBrk="1" hangingPunct="1">
              <a:lnSpc>
                <a:spcPct val="90000"/>
              </a:lnSpc>
            </a:pPr>
            <a:r>
              <a:rPr lang="en-US" sz="2400" b="1" i="1" smtClean="0"/>
              <a:t>Protease inhibitors</a:t>
            </a:r>
            <a:r>
              <a:rPr lang="en-US" sz="2400" smtClean="0"/>
              <a:t> interfere with the protease enzyme that HIV uses to produce infectious viral particles. </a:t>
            </a:r>
          </a:p>
          <a:p>
            <a:pPr eaLnBrk="1" hangingPunct="1">
              <a:lnSpc>
                <a:spcPct val="90000"/>
              </a:lnSpc>
            </a:pPr>
            <a:r>
              <a:rPr lang="en-US" sz="2400" b="1" i="1" smtClean="0"/>
              <a:t>Entry and fusion inhibitors</a:t>
            </a:r>
            <a:r>
              <a:rPr lang="en-US" sz="2400" smtClean="0"/>
              <a:t> interfere with the virus' ability to fuse with the cellular membrane, thereby blocking entry into the host cell. </a:t>
            </a:r>
          </a:p>
          <a:p>
            <a:pPr eaLnBrk="1" hangingPunct="1">
              <a:lnSpc>
                <a:spcPct val="90000"/>
              </a:lnSpc>
            </a:pPr>
            <a:r>
              <a:rPr lang="en-US" sz="2400" b="1" i="1" smtClean="0"/>
              <a:t>Integrase inhibitors</a:t>
            </a:r>
            <a:r>
              <a:rPr lang="en-US" sz="2400" smtClean="0"/>
              <a:t> block integrase, the enzyme HIV uses to integrate genetic material of the virus into its target host cell. </a:t>
            </a:r>
          </a:p>
          <a:p>
            <a:pPr eaLnBrk="1" hangingPunct="1">
              <a:lnSpc>
                <a:spcPct val="90000"/>
              </a:lnSpc>
            </a:pPr>
            <a:r>
              <a:rPr lang="en-US" sz="2400" b="1" i="1" smtClean="0"/>
              <a:t>Multidrug combination products</a:t>
            </a:r>
            <a:r>
              <a:rPr lang="en-US" sz="2400" smtClean="0"/>
              <a:t> combine drugs from more than one class into a single product.</a:t>
            </a:r>
          </a:p>
        </p:txBody>
      </p:sp>
      <p:pic>
        <p:nvPicPr>
          <p:cNvPr id="21508" name="Picture 5" descr="MCj04360110000[1]"/>
          <p:cNvPicPr>
            <a:picLocks noChangeAspect="1" noChangeArrowheads="1"/>
          </p:cNvPicPr>
          <p:nvPr/>
        </p:nvPicPr>
        <p:blipFill>
          <a:blip r:embed="rId2" cstate="print"/>
          <a:srcRect/>
          <a:stretch>
            <a:fillRect/>
          </a:stretch>
        </p:blipFill>
        <p:spPr bwMode="auto">
          <a:xfrm>
            <a:off x="381000" y="685800"/>
            <a:ext cx="1077913" cy="1219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mtClean="0"/>
              <a:t>Protection</a:t>
            </a:r>
          </a:p>
        </p:txBody>
      </p:sp>
      <p:sp>
        <p:nvSpPr>
          <p:cNvPr id="22531" name="Rectangle 3"/>
          <p:cNvSpPr>
            <a:spLocks noGrp="1" noChangeArrowheads="1"/>
          </p:cNvSpPr>
          <p:nvPr>
            <p:ph type="body" idx="1"/>
          </p:nvPr>
        </p:nvSpPr>
        <p:spPr>
          <a:xfrm>
            <a:off x="457200" y="1905000"/>
            <a:ext cx="7467600" cy="2819400"/>
          </a:xfrm>
        </p:spPr>
        <p:txBody>
          <a:bodyPr/>
          <a:lstStyle/>
          <a:p>
            <a:pPr eaLnBrk="1" hangingPunct="1"/>
            <a:r>
              <a:rPr lang="en-US" smtClean="0"/>
              <a:t>Abstinence</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r>
              <a:rPr lang="en-US" smtClean="0"/>
              <a:t>Latex condoms</a:t>
            </a:r>
          </a:p>
        </p:txBody>
      </p:sp>
      <p:pic>
        <p:nvPicPr>
          <p:cNvPr id="22532" name="Picture 5" descr="Condoms"/>
          <p:cNvPicPr>
            <a:picLocks noChangeAspect="1" noChangeArrowheads="1"/>
          </p:cNvPicPr>
          <p:nvPr/>
        </p:nvPicPr>
        <p:blipFill>
          <a:blip r:embed="rId2" cstate="print"/>
          <a:srcRect/>
          <a:stretch>
            <a:fillRect/>
          </a:stretch>
        </p:blipFill>
        <p:spPr bwMode="auto">
          <a:xfrm>
            <a:off x="4343400" y="4343400"/>
            <a:ext cx="2286000" cy="2286000"/>
          </a:xfrm>
          <a:prstGeom prst="rect">
            <a:avLst/>
          </a:prstGeom>
          <a:noFill/>
          <a:ln w="9525">
            <a:noFill/>
            <a:miter lim="800000"/>
            <a:headEnd/>
            <a:tailEnd/>
          </a:ln>
        </p:spPr>
      </p:pic>
      <p:pic>
        <p:nvPicPr>
          <p:cNvPr id="22533" name="Picture 7" descr="messagepic1"/>
          <p:cNvPicPr>
            <a:picLocks noChangeAspect="1" noChangeArrowheads="1"/>
          </p:cNvPicPr>
          <p:nvPr/>
        </p:nvPicPr>
        <p:blipFill>
          <a:blip r:embed="rId3" cstate="print"/>
          <a:srcRect/>
          <a:stretch>
            <a:fillRect/>
          </a:stretch>
        </p:blipFill>
        <p:spPr bwMode="auto">
          <a:xfrm>
            <a:off x="4267200" y="1676400"/>
            <a:ext cx="2822575" cy="18811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smtClean="0"/>
              <a:t>How To Reduce Your Risk…</a:t>
            </a:r>
          </a:p>
        </p:txBody>
      </p:sp>
      <p:sp>
        <p:nvSpPr>
          <p:cNvPr id="23555" name="Rectangle 3"/>
          <p:cNvSpPr>
            <a:spLocks noGrp="1" noChangeArrowheads="1"/>
          </p:cNvSpPr>
          <p:nvPr>
            <p:ph type="body" idx="1"/>
          </p:nvPr>
        </p:nvSpPr>
        <p:spPr/>
        <p:txBody>
          <a:bodyPr/>
          <a:lstStyle/>
          <a:p>
            <a:pPr eaLnBrk="1" hangingPunct="1"/>
            <a:r>
              <a:rPr lang="en-US" smtClean="0"/>
              <a:t>EDUCATION</a:t>
            </a:r>
          </a:p>
          <a:p>
            <a:pPr eaLnBrk="1" hangingPunct="1"/>
            <a:r>
              <a:rPr lang="en-US" smtClean="0"/>
              <a:t>Monogamous relationship</a:t>
            </a:r>
          </a:p>
          <a:p>
            <a:pPr eaLnBrk="1" hangingPunct="1"/>
            <a:r>
              <a:rPr lang="en-US" smtClean="0"/>
              <a:t>Fewer sex partners</a:t>
            </a:r>
          </a:p>
          <a:p>
            <a:pPr eaLnBrk="1" hangingPunct="1"/>
            <a:r>
              <a:rPr lang="en-US" smtClean="0"/>
              <a:t>Engage in sexual activities at an older age</a:t>
            </a:r>
          </a:p>
          <a:p>
            <a:pPr eaLnBrk="1" hangingPunct="1"/>
            <a:r>
              <a:rPr lang="en-US" smtClean="0"/>
              <a:t>Avoid drug use</a:t>
            </a:r>
          </a:p>
          <a:p>
            <a:pPr eaLnBrk="1" hangingPunct="1"/>
            <a:r>
              <a:rPr lang="en-US" smtClean="0"/>
              <a:t>Communication with partner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descr="Race/ethnicity of persons with a new HIV diagnosis in 2006&#10;  &#10;Asian/Pacific Islanders 1%&#10;American Idian/Alaska Native &lt;1%&#10;Black 49%&#10;Whilt 30%&#10;Hispanic 18%&#10;No. 35,314"/>
          <p:cNvPicPr>
            <a:picLocks noChangeAspect="1" noChangeArrowheads="1"/>
          </p:cNvPicPr>
          <p:nvPr/>
        </p:nvPicPr>
        <p:blipFill>
          <a:blip r:embed="rId2" cstate="print"/>
          <a:srcRect/>
          <a:stretch>
            <a:fillRect/>
          </a:stretch>
        </p:blipFill>
        <p:spPr bwMode="auto">
          <a:xfrm>
            <a:off x="152400" y="2438400"/>
            <a:ext cx="4267200" cy="3757613"/>
          </a:xfrm>
          <a:prstGeom prst="rect">
            <a:avLst/>
          </a:prstGeom>
          <a:noFill/>
          <a:ln w="9525">
            <a:noFill/>
            <a:miter lim="800000"/>
            <a:headEnd/>
            <a:tailEnd/>
          </a:ln>
        </p:spPr>
      </p:pic>
      <p:pic>
        <p:nvPicPr>
          <p:cNvPr id="24579" name="Picture 10" descr="Number = 35,314.&#10;Less than 13: Less than 1%&#10;Between 13 and 24: 15%&#10;Between 25 and 34: 26%&#10;Between 35 and 44: 32%&#10;Between 45 and 54: 20%&#10;Between 55 and 64: 6%&#10;65 and over: 2%"/>
          <p:cNvPicPr>
            <a:picLocks noChangeAspect="1" noChangeArrowheads="1"/>
          </p:cNvPicPr>
          <p:nvPr/>
        </p:nvPicPr>
        <p:blipFill>
          <a:blip r:embed="rId3" cstate="print"/>
          <a:srcRect/>
          <a:stretch>
            <a:fillRect/>
          </a:stretch>
        </p:blipFill>
        <p:spPr bwMode="auto">
          <a:xfrm>
            <a:off x="4876800" y="2057400"/>
            <a:ext cx="4094163" cy="4114800"/>
          </a:xfrm>
          <a:prstGeom prst="rect">
            <a:avLst/>
          </a:prstGeom>
          <a:noFill/>
          <a:ln w="9525">
            <a:noFill/>
            <a:miter lim="800000"/>
            <a:headEnd/>
            <a:tailEnd/>
          </a:ln>
        </p:spPr>
      </p:pic>
      <p:sp>
        <p:nvSpPr>
          <p:cNvPr id="24580" name="Rectangle 11"/>
          <p:cNvSpPr>
            <a:spLocks noChangeArrowheads="1"/>
          </p:cNvSpPr>
          <p:nvPr/>
        </p:nvSpPr>
        <p:spPr bwMode="auto">
          <a:xfrm>
            <a:off x="5638800" y="914400"/>
            <a:ext cx="2667000" cy="823913"/>
          </a:xfrm>
          <a:prstGeom prst="rect">
            <a:avLst/>
          </a:prstGeom>
          <a:noFill/>
          <a:ln w="9525">
            <a:noFill/>
            <a:miter lim="800000"/>
            <a:headEnd/>
            <a:tailEnd/>
          </a:ln>
        </p:spPr>
        <p:txBody>
          <a:bodyPr lIns="0" tIns="0" rIns="0" bIns="0" anchor="ctr">
            <a:spAutoFit/>
          </a:bodyPr>
          <a:lstStyle/>
          <a:p>
            <a:pPr eaLnBrk="1" hangingPunct="1"/>
            <a:r>
              <a:rPr lang="en-US" b="1"/>
              <a:t>Age of persons with HIV/AIDS diagnosed during 2006</a:t>
            </a:r>
          </a:p>
        </p:txBody>
      </p:sp>
      <p:sp>
        <p:nvSpPr>
          <p:cNvPr id="24581" name="Rectangle 12"/>
          <p:cNvSpPr>
            <a:spLocks noChangeArrowheads="1"/>
          </p:cNvSpPr>
          <p:nvPr/>
        </p:nvSpPr>
        <p:spPr bwMode="auto">
          <a:xfrm>
            <a:off x="228600" y="914400"/>
            <a:ext cx="4114800" cy="823913"/>
          </a:xfrm>
          <a:prstGeom prst="rect">
            <a:avLst/>
          </a:prstGeom>
          <a:noFill/>
          <a:ln w="9525">
            <a:noFill/>
            <a:miter lim="800000"/>
            <a:headEnd/>
            <a:tailEnd/>
          </a:ln>
        </p:spPr>
        <p:txBody>
          <a:bodyPr lIns="0" tIns="0" rIns="0" bIns="0" anchor="ctr">
            <a:spAutoFit/>
          </a:bodyPr>
          <a:lstStyle/>
          <a:p>
            <a:pPr eaLnBrk="1" hangingPunct="1"/>
            <a:r>
              <a:rPr lang="en-US" b="1"/>
              <a:t>Race/ethnicity of persons </a:t>
            </a:r>
          </a:p>
          <a:p>
            <a:pPr eaLnBrk="1" hangingPunct="1"/>
            <a:r>
              <a:rPr lang="en-US" b="1"/>
              <a:t>(including children) with </a:t>
            </a:r>
            <a:br>
              <a:rPr lang="en-US" b="1"/>
            </a:br>
            <a:r>
              <a:rPr lang="en-US" b="1"/>
              <a:t>HIV/AIDS diagnosed during 2006</a:t>
            </a:r>
            <a:r>
              <a:rPr lang="en-US"/>
              <a:t> </a:t>
            </a:r>
          </a:p>
        </p:txBody>
      </p:sp>
      <p:sp>
        <p:nvSpPr>
          <p:cNvPr id="24582" name="Text Box 13"/>
          <p:cNvSpPr txBox="1">
            <a:spLocks noChangeArrowheads="1"/>
          </p:cNvSpPr>
          <p:nvPr/>
        </p:nvSpPr>
        <p:spPr bwMode="auto">
          <a:xfrm>
            <a:off x="3810000" y="6248400"/>
            <a:ext cx="1593850" cy="366713"/>
          </a:xfrm>
          <a:prstGeom prst="rect">
            <a:avLst/>
          </a:prstGeom>
          <a:noFill/>
          <a:ln w="9525">
            <a:noFill/>
            <a:miter lim="800000"/>
            <a:headEnd/>
            <a:tailEnd/>
          </a:ln>
        </p:spPr>
        <p:txBody>
          <a:bodyPr wrap="none">
            <a:spAutoFit/>
          </a:bodyPr>
          <a:lstStyle/>
          <a:p>
            <a:r>
              <a:rPr lang="en-US">
                <a:hlinkClick r:id="rId4"/>
              </a:rPr>
              <a:t>www.cdc.gov</a:t>
            </a:r>
            <a:r>
              <a:rPr lang="en-US"/>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87"/>
          <p:cNvSpPr>
            <a:spLocks noChangeArrowheads="1"/>
          </p:cNvSpPr>
          <p:nvPr/>
        </p:nvSpPr>
        <p:spPr bwMode="auto">
          <a:xfrm>
            <a:off x="1371600" y="471488"/>
            <a:ext cx="6388100" cy="3657600"/>
          </a:xfrm>
          <a:prstGeom prst="rect">
            <a:avLst/>
          </a:prstGeom>
          <a:noFill/>
          <a:ln w="9525">
            <a:noFill/>
            <a:miter lim="800000"/>
            <a:headEnd/>
            <a:tailEnd/>
          </a:ln>
        </p:spPr>
        <p:txBody>
          <a:bodyPr lIns="0" tIns="0" rIns="0" bIns="0" anchor="ctr">
            <a:spAutoFit/>
          </a:bodyPr>
          <a:lstStyle/>
          <a:p>
            <a:pPr eaLnBrk="1" hangingPunct="1"/>
            <a:r>
              <a:rPr lang="en-US" sz="2800">
                <a:solidFill>
                  <a:srgbClr val="000000"/>
                </a:solidFill>
                <a:cs typeface="Arial" charset="0"/>
              </a:rPr>
              <a:t>Sex of adults and adolescents with HIV/AIDS diagnosed during 2006</a:t>
            </a:r>
          </a:p>
          <a:p>
            <a:r>
              <a:rPr lang="en-US" sz="1000">
                <a:solidFill>
                  <a:srgbClr val="000000"/>
                </a:solidFill>
                <a:cs typeface="Arial" charset="0"/>
              </a:rPr>
              <a:t>  </a:t>
            </a:r>
            <a:r>
              <a:rPr lang="en-US" sz="17400">
                <a:solidFill>
                  <a:srgbClr val="000000"/>
                </a:solidFill>
                <a:cs typeface="Arial" charset="0"/>
              </a:rPr>
              <a:t> </a:t>
            </a:r>
            <a:r>
              <a:rPr lang="en-US" sz="1000">
                <a:solidFill>
                  <a:srgbClr val="000000"/>
                </a:solidFill>
                <a:cs typeface="Arial" charset="0"/>
              </a:rPr>
              <a:t>                                                                                                                                                                                                   </a:t>
            </a:r>
          </a:p>
        </p:txBody>
      </p:sp>
      <p:pic>
        <p:nvPicPr>
          <p:cNvPr id="25603" name="Picture 488" descr="Sex of adults and adolescents with HIV/AIDS diagnosed during 2006&#10;         &#10;Females 26%&#10;Males 73%&#10;No. 35,180"/>
          <p:cNvPicPr>
            <a:picLocks noChangeAspect="1" noChangeArrowheads="1"/>
          </p:cNvPicPr>
          <p:nvPr/>
        </p:nvPicPr>
        <p:blipFill>
          <a:blip r:embed="rId2" cstate="print"/>
          <a:srcRect/>
          <a:stretch>
            <a:fillRect/>
          </a:stretch>
        </p:blipFill>
        <p:spPr bwMode="auto">
          <a:xfrm>
            <a:off x="1981200" y="1752600"/>
            <a:ext cx="5791200" cy="4191000"/>
          </a:xfrm>
          <a:prstGeom prst="rect">
            <a:avLst/>
          </a:prstGeom>
          <a:noFill/>
          <a:ln w="9525">
            <a:noFill/>
            <a:miter lim="800000"/>
            <a:headEnd/>
            <a:tailEnd/>
          </a:ln>
        </p:spPr>
      </p:pic>
      <p:sp>
        <p:nvSpPr>
          <p:cNvPr id="25604" name="Text Box 489"/>
          <p:cNvSpPr txBox="1">
            <a:spLocks noChangeArrowheads="1"/>
          </p:cNvSpPr>
          <p:nvPr/>
        </p:nvSpPr>
        <p:spPr bwMode="auto">
          <a:xfrm>
            <a:off x="3733800" y="6096000"/>
            <a:ext cx="1905000" cy="366713"/>
          </a:xfrm>
          <a:prstGeom prst="rect">
            <a:avLst/>
          </a:prstGeom>
          <a:noFill/>
          <a:ln w="9525">
            <a:noFill/>
            <a:miter lim="800000"/>
            <a:headEnd/>
            <a:tailEnd/>
          </a:ln>
        </p:spPr>
        <p:txBody>
          <a:bodyPr>
            <a:spAutoFit/>
          </a:bodyPr>
          <a:lstStyle/>
          <a:p>
            <a:pPr>
              <a:spcBef>
                <a:spcPct val="50000"/>
              </a:spcBef>
            </a:pPr>
            <a:r>
              <a:rPr lang="en-US">
                <a:hlinkClick r:id="rId3"/>
              </a:rPr>
              <a:t>www.cdc.gov</a:t>
            </a:r>
            <a:r>
              <a:rPr lang="en-US"/>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 descr="Transmission category for persons with a new HIV diagnosis in 2006&#10;  &#10;All Adults and Adolescents&#10;Male-to-male sexual contact and injection drug use 3%&#10;Injection drug use 13%&#10;Male-to-male sexual contact 50%&#10;High-risk heterosexual contact 33%&#10;other 1%&#10;no. = 35,180"/>
          <p:cNvPicPr>
            <a:picLocks noChangeAspect="1" noChangeArrowheads="1"/>
          </p:cNvPicPr>
          <p:nvPr/>
        </p:nvPicPr>
        <p:blipFill>
          <a:blip r:embed="rId2" cstate="print"/>
          <a:srcRect/>
          <a:stretch>
            <a:fillRect/>
          </a:stretch>
        </p:blipFill>
        <p:spPr bwMode="auto">
          <a:xfrm>
            <a:off x="304800" y="1143000"/>
            <a:ext cx="3733800" cy="3702050"/>
          </a:xfrm>
          <a:prstGeom prst="rect">
            <a:avLst/>
          </a:prstGeom>
          <a:noFill/>
          <a:ln w="9525">
            <a:noFill/>
            <a:miter lim="800000"/>
            <a:headEnd/>
            <a:tailEnd/>
          </a:ln>
        </p:spPr>
      </p:pic>
      <p:pic>
        <p:nvPicPr>
          <p:cNvPr id="26627" name="Picture 9" descr="Transmission category for persons with a new HIV diagnosis in 2006&#10;  &#10;Males&#10;Male-to-male sexual contact and injection drug use 5%&#10;Injection drug use 12%&#10;Male-to-male sexual contact 67%&#10;High-risk heterosexual contact 16%&#10;other &lt;1%&#10;no. = 25,928"/>
          <p:cNvPicPr>
            <a:picLocks noChangeAspect="1" noChangeArrowheads="1"/>
          </p:cNvPicPr>
          <p:nvPr/>
        </p:nvPicPr>
        <p:blipFill>
          <a:blip r:embed="rId3" cstate="print"/>
          <a:srcRect/>
          <a:stretch>
            <a:fillRect/>
          </a:stretch>
        </p:blipFill>
        <p:spPr bwMode="auto">
          <a:xfrm>
            <a:off x="5486400" y="914400"/>
            <a:ext cx="3657600" cy="3454400"/>
          </a:xfrm>
          <a:prstGeom prst="rect">
            <a:avLst/>
          </a:prstGeom>
          <a:noFill/>
          <a:ln w="9525">
            <a:noFill/>
            <a:miter lim="800000"/>
            <a:headEnd/>
            <a:tailEnd/>
          </a:ln>
        </p:spPr>
      </p:pic>
      <p:pic>
        <p:nvPicPr>
          <p:cNvPr id="26628" name="Picture 11" descr="Transmission category for persons with a new HIV diagnosis in 2006&#10;  &#10;Females&#10;Injection drug use 19%&#10;High-risk heterosexual contact 80%&#10;other 1%&#10;no. = 9,252"/>
          <p:cNvPicPr>
            <a:picLocks noChangeAspect="1" noChangeArrowheads="1"/>
          </p:cNvPicPr>
          <p:nvPr/>
        </p:nvPicPr>
        <p:blipFill>
          <a:blip r:embed="rId4" cstate="print"/>
          <a:srcRect/>
          <a:stretch>
            <a:fillRect/>
          </a:stretch>
        </p:blipFill>
        <p:spPr bwMode="auto">
          <a:xfrm>
            <a:off x="3276600" y="3503613"/>
            <a:ext cx="3048000" cy="2971800"/>
          </a:xfrm>
          <a:prstGeom prst="rect">
            <a:avLst/>
          </a:prstGeom>
          <a:noFill/>
          <a:ln w="9525">
            <a:noFill/>
            <a:miter lim="800000"/>
            <a:headEnd/>
            <a:tailEnd/>
          </a:ln>
        </p:spPr>
      </p:pic>
      <p:sp>
        <p:nvSpPr>
          <p:cNvPr id="26629" name="Text Box 12"/>
          <p:cNvSpPr txBox="1">
            <a:spLocks noChangeArrowheads="1"/>
          </p:cNvSpPr>
          <p:nvPr/>
        </p:nvSpPr>
        <p:spPr bwMode="auto">
          <a:xfrm>
            <a:off x="3505200" y="6491288"/>
            <a:ext cx="1981200" cy="366712"/>
          </a:xfrm>
          <a:prstGeom prst="rect">
            <a:avLst/>
          </a:prstGeom>
          <a:noFill/>
          <a:ln w="9525">
            <a:noFill/>
            <a:miter lim="800000"/>
            <a:headEnd/>
            <a:tailEnd/>
          </a:ln>
        </p:spPr>
        <p:txBody>
          <a:bodyPr>
            <a:spAutoFit/>
          </a:bodyPr>
          <a:lstStyle/>
          <a:p>
            <a:pPr>
              <a:spcBef>
                <a:spcPct val="50000"/>
              </a:spcBef>
            </a:pPr>
            <a:r>
              <a:rPr lang="en-US">
                <a:hlinkClick r:id="rId5"/>
              </a:rPr>
              <a:t>www.cdc.gov</a:t>
            </a:r>
            <a:r>
              <a:rPr lang="en-US"/>
              <a:t> </a:t>
            </a:r>
          </a:p>
        </p:txBody>
      </p:sp>
      <p:sp>
        <p:nvSpPr>
          <p:cNvPr id="26630" name="Rectangle 13"/>
          <p:cNvSpPr>
            <a:spLocks noChangeArrowheads="1"/>
          </p:cNvSpPr>
          <p:nvPr/>
        </p:nvSpPr>
        <p:spPr bwMode="auto">
          <a:xfrm>
            <a:off x="1981200" y="533400"/>
            <a:ext cx="5626100" cy="549275"/>
          </a:xfrm>
          <a:prstGeom prst="rect">
            <a:avLst/>
          </a:prstGeom>
          <a:noFill/>
          <a:ln w="9525">
            <a:noFill/>
            <a:miter lim="800000"/>
            <a:headEnd/>
            <a:tailEnd/>
          </a:ln>
        </p:spPr>
        <p:txBody>
          <a:bodyPr wrap="none" lIns="0" tIns="0" rIns="0" bIns="0" anchor="ctr">
            <a:spAutoFit/>
          </a:bodyPr>
          <a:lstStyle/>
          <a:p>
            <a:pPr algn="l" eaLnBrk="1" hangingPunct="1"/>
            <a:r>
              <a:rPr lang="en-US" b="1"/>
              <a:t>Transmission categories of adults and adolescents </a:t>
            </a:r>
            <a:br>
              <a:rPr lang="en-US" b="1"/>
            </a:br>
            <a:r>
              <a:rPr lang="en-US" b="1"/>
              <a:t>with HIV/AIDS diagnosed during 2006</a:t>
            </a:r>
            <a:r>
              <a:rPr lang="en-US"/>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z="4000" smtClean="0"/>
              <a:t>Adults and Children Estimated Living with HIV (2007)</a:t>
            </a:r>
          </a:p>
        </p:txBody>
      </p:sp>
      <p:pic>
        <p:nvPicPr>
          <p:cNvPr id="27651" name="Picture 5" descr="AIDS 2007 Statistics Facts and Figures"/>
          <p:cNvPicPr>
            <a:picLocks noChangeAspect="1" noChangeArrowheads="1"/>
          </p:cNvPicPr>
          <p:nvPr/>
        </p:nvPicPr>
        <p:blipFill>
          <a:blip r:embed="rId2" cstate="print"/>
          <a:srcRect/>
          <a:stretch>
            <a:fillRect/>
          </a:stretch>
        </p:blipFill>
        <p:spPr bwMode="auto">
          <a:xfrm>
            <a:off x="685800" y="1828800"/>
            <a:ext cx="7848600" cy="444976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2438400" y="457200"/>
            <a:ext cx="14309725" cy="3582988"/>
          </a:xfrm>
          <a:prstGeom prst="rect">
            <a:avLst/>
          </a:prstGeom>
          <a:noFill/>
          <a:ln w="9525">
            <a:noFill/>
            <a:miter lim="800000"/>
            <a:headEnd/>
            <a:tailEnd/>
          </a:ln>
        </p:spPr>
        <p:txBody>
          <a:bodyPr wrap="none" anchor="ctr">
            <a:spAutoFit/>
          </a:bodyPr>
          <a:lstStyle/>
          <a:p>
            <a:pPr eaLnBrk="1" hangingPunct="1"/>
            <a:r>
              <a:rPr lang="en-US" sz="2000">
                <a:solidFill>
                  <a:srgbClr val="000080"/>
                </a:solidFill>
                <a:cs typeface="Arial" charset="0"/>
              </a:rPr>
              <a:t>AIDS</a:t>
            </a:r>
            <a:r>
              <a:rPr lang="en-US" sz="1100"/>
              <a:t>   </a:t>
            </a:r>
            <a:r>
              <a:rPr lang="en-US" sz="2000">
                <a:solidFill>
                  <a:srgbClr val="000080"/>
                </a:solidFill>
                <a:cs typeface="Arial" charset="0"/>
              </a:rPr>
              <a:t>2007 Statistics Facts and Figures</a:t>
            </a:r>
            <a:endParaRPr lang="en-US" sz="1100"/>
          </a:p>
          <a:p>
            <a:r>
              <a:rPr lang="en-US"/>
              <a:t> </a:t>
            </a:r>
          </a:p>
          <a:p>
            <a:r>
              <a:rPr lang="en-US"/>
              <a:t>  </a:t>
            </a:r>
            <a:r>
              <a:rPr lang="en-US" sz="2100"/>
              <a:t> </a:t>
            </a:r>
            <a:r>
              <a:rPr lang="en-US"/>
              <a:t>                                                                                                                                                                                                              </a:t>
            </a:r>
          </a:p>
          <a:p>
            <a:r>
              <a:rPr lang="en-US"/>
              <a:t>  </a:t>
            </a:r>
            <a:r>
              <a:rPr lang="en-US" sz="17000"/>
              <a:t> </a:t>
            </a:r>
            <a:r>
              <a:rPr lang="en-US"/>
              <a:t>                                                                                                                                                                                                                   </a:t>
            </a:r>
          </a:p>
        </p:txBody>
      </p:sp>
      <p:pic>
        <p:nvPicPr>
          <p:cNvPr id="28675" name="Picture 5" descr="gl2007"/>
          <p:cNvPicPr>
            <a:picLocks noChangeAspect="1" noChangeArrowheads="1"/>
          </p:cNvPicPr>
          <p:nvPr/>
        </p:nvPicPr>
        <p:blipFill>
          <a:blip r:embed="rId2" cstate="print"/>
          <a:srcRect/>
          <a:stretch>
            <a:fillRect/>
          </a:stretch>
        </p:blipFill>
        <p:spPr bwMode="auto">
          <a:xfrm>
            <a:off x="1066800" y="914400"/>
            <a:ext cx="6581775" cy="333375"/>
          </a:xfrm>
          <a:prstGeom prst="rect">
            <a:avLst/>
          </a:prstGeom>
          <a:noFill/>
          <a:ln w="9525">
            <a:noFill/>
            <a:miter lim="800000"/>
            <a:headEnd/>
            <a:tailEnd/>
          </a:ln>
        </p:spPr>
      </p:pic>
      <p:pic>
        <p:nvPicPr>
          <p:cNvPr id="28676" name="Picture 6" descr="AIDS   2007 Statistics Facts and Figures"/>
          <p:cNvPicPr>
            <a:picLocks noChangeAspect="1" noChangeArrowheads="1"/>
          </p:cNvPicPr>
          <p:nvPr/>
        </p:nvPicPr>
        <p:blipFill>
          <a:blip r:embed="rId3" cstate="print"/>
          <a:srcRect/>
          <a:stretch>
            <a:fillRect/>
          </a:stretch>
        </p:blipFill>
        <p:spPr bwMode="auto">
          <a:xfrm>
            <a:off x="457200" y="1600200"/>
            <a:ext cx="8229600" cy="4416425"/>
          </a:xfrm>
          <a:prstGeom prst="rect">
            <a:avLst/>
          </a:prstGeom>
          <a:noFill/>
          <a:ln w="9525">
            <a:noFill/>
            <a:miter lim="800000"/>
            <a:headEnd/>
            <a:tailEnd/>
          </a:ln>
        </p:spPr>
      </p:pic>
      <p:sp>
        <p:nvSpPr>
          <p:cNvPr id="28677" name="Text Box 7"/>
          <p:cNvSpPr txBox="1">
            <a:spLocks noChangeArrowheads="1"/>
          </p:cNvSpPr>
          <p:nvPr/>
        </p:nvSpPr>
        <p:spPr bwMode="auto">
          <a:xfrm>
            <a:off x="2743200" y="6248400"/>
            <a:ext cx="4038600" cy="366713"/>
          </a:xfrm>
          <a:prstGeom prst="rect">
            <a:avLst/>
          </a:prstGeom>
          <a:noFill/>
          <a:ln w="9525">
            <a:noFill/>
            <a:miter lim="800000"/>
            <a:headEnd/>
            <a:tailEnd/>
          </a:ln>
        </p:spPr>
        <p:txBody>
          <a:bodyPr>
            <a:spAutoFit/>
          </a:bodyPr>
          <a:lstStyle/>
          <a:p>
            <a:pPr>
              <a:spcBef>
                <a:spcPct val="50000"/>
              </a:spcBef>
            </a:pPr>
            <a:r>
              <a:rPr lang="en-US">
                <a:hlinkClick r:id="rId4"/>
              </a:rPr>
              <a:t>www.kff.org</a:t>
            </a:r>
            <a:r>
              <a:rPr lang="en-US"/>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smtClean="0"/>
              <a:t>HIV/AIDS Timeline</a:t>
            </a:r>
          </a:p>
        </p:txBody>
      </p:sp>
      <p:sp>
        <p:nvSpPr>
          <p:cNvPr id="29699" name="Rectangle 6"/>
          <p:cNvSpPr>
            <a:spLocks noChangeArrowheads="1"/>
          </p:cNvSpPr>
          <p:nvPr/>
        </p:nvSpPr>
        <p:spPr bwMode="auto">
          <a:xfrm>
            <a:off x="228600" y="2590800"/>
            <a:ext cx="5213350" cy="366713"/>
          </a:xfrm>
          <a:prstGeom prst="rect">
            <a:avLst/>
          </a:prstGeom>
          <a:noFill/>
          <a:ln w="9525">
            <a:noFill/>
            <a:miter lim="800000"/>
            <a:headEnd/>
            <a:tailEnd/>
          </a:ln>
        </p:spPr>
        <p:txBody>
          <a:bodyPr wrap="none">
            <a:spAutoFit/>
          </a:bodyPr>
          <a:lstStyle/>
          <a:p>
            <a:pPr algn="l"/>
            <a:r>
              <a:rPr lang="en-US">
                <a:hlinkClick r:id="rId2"/>
              </a:rPr>
              <a:t>http://www.kff.org/hivaids/timeline/hivtimeline.cfm</a:t>
            </a:r>
            <a:r>
              <a:rPr lang="en-US"/>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4000" smtClean="0"/>
              <a:t>The AIDS Memorial Quilt:</a:t>
            </a:r>
            <a:br>
              <a:rPr lang="en-US" sz="4000" smtClean="0"/>
            </a:br>
            <a:r>
              <a:rPr lang="en-US" sz="4000" smtClean="0"/>
              <a:t>Represents lives taken from AIDS</a:t>
            </a:r>
          </a:p>
        </p:txBody>
      </p:sp>
      <p:pic>
        <p:nvPicPr>
          <p:cNvPr id="30723" name="Picture 5" descr="250px-Aids_Quilt"/>
          <p:cNvPicPr>
            <a:picLocks noChangeAspect="1" noChangeArrowheads="1"/>
          </p:cNvPicPr>
          <p:nvPr/>
        </p:nvPicPr>
        <p:blipFill>
          <a:blip r:embed="rId2" cstate="print"/>
          <a:srcRect/>
          <a:stretch>
            <a:fillRect/>
          </a:stretch>
        </p:blipFill>
        <p:spPr bwMode="auto">
          <a:xfrm>
            <a:off x="609600" y="1905000"/>
            <a:ext cx="4191000" cy="4594225"/>
          </a:xfrm>
          <a:prstGeom prst="rect">
            <a:avLst/>
          </a:prstGeom>
          <a:noFill/>
          <a:ln w="9525">
            <a:noFill/>
            <a:miter lim="800000"/>
            <a:headEnd/>
            <a:tailEnd/>
          </a:ln>
        </p:spPr>
      </p:pic>
      <p:pic>
        <p:nvPicPr>
          <p:cNvPr id="30724" name="Picture 7" descr="aids_quilt_ap_2"/>
          <p:cNvPicPr>
            <a:picLocks noChangeAspect="1" noChangeArrowheads="1"/>
          </p:cNvPicPr>
          <p:nvPr/>
        </p:nvPicPr>
        <p:blipFill>
          <a:blip r:embed="rId3" cstate="print"/>
          <a:srcRect/>
          <a:stretch>
            <a:fillRect/>
          </a:stretch>
        </p:blipFill>
        <p:spPr bwMode="auto">
          <a:xfrm>
            <a:off x="4991100" y="1905000"/>
            <a:ext cx="3771900" cy="4648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smtClean="0"/>
              <a:t>What causes HIV/AIDS?</a:t>
            </a:r>
          </a:p>
        </p:txBody>
      </p:sp>
      <p:sp>
        <p:nvSpPr>
          <p:cNvPr id="5123" name="Rectangle 3"/>
          <p:cNvSpPr>
            <a:spLocks noGrp="1" noChangeArrowheads="1"/>
          </p:cNvSpPr>
          <p:nvPr>
            <p:ph type="body" idx="1"/>
          </p:nvPr>
        </p:nvSpPr>
        <p:spPr>
          <a:xfrm>
            <a:off x="381000" y="1600200"/>
            <a:ext cx="8229600" cy="3886200"/>
          </a:xfrm>
        </p:spPr>
        <p:txBody>
          <a:bodyPr/>
          <a:lstStyle/>
          <a:p>
            <a:pPr eaLnBrk="1" hangingPunct="1"/>
            <a:r>
              <a:rPr lang="en-US" sz="2800" smtClean="0"/>
              <a:t>The human immunodeficiency virus causes HIV infection and AIDS. People who are infected with this virus may not have any symptoms and may not realize they have become infected.</a:t>
            </a:r>
            <a:r>
              <a:rPr lang="en-US" smtClean="0"/>
              <a:t> </a:t>
            </a:r>
          </a:p>
        </p:txBody>
      </p:sp>
      <p:pic>
        <p:nvPicPr>
          <p:cNvPr id="5124" name="Picture 5" descr="hivstructurefigure1"/>
          <p:cNvPicPr>
            <a:picLocks noChangeAspect="1" noChangeArrowheads="1"/>
          </p:cNvPicPr>
          <p:nvPr/>
        </p:nvPicPr>
        <p:blipFill>
          <a:blip r:embed="rId2" cstate="print"/>
          <a:srcRect/>
          <a:stretch>
            <a:fillRect/>
          </a:stretch>
        </p:blipFill>
        <p:spPr bwMode="auto">
          <a:xfrm>
            <a:off x="2590800" y="3581400"/>
            <a:ext cx="3590925" cy="3062288"/>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smtClean="0"/>
              <a:t>Celebrities that died from AIDS</a:t>
            </a:r>
          </a:p>
        </p:txBody>
      </p:sp>
      <p:pic>
        <p:nvPicPr>
          <p:cNvPr id="31747" name="Picture 5" descr="rockhudson">
            <a:hlinkClick r:id="rId2"/>
          </p:cNvPr>
          <p:cNvPicPr>
            <a:picLocks noChangeAspect="1" noChangeArrowheads="1"/>
          </p:cNvPicPr>
          <p:nvPr/>
        </p:nvPicPr>
        <p:blipFill>
          <a:blip r:embed="rId3" cstate="print"/>
          <a:srcRect/>
          <a:stretch>
            <a:fillRect/>
          </a:stretch>
        </p:blipFill>
        <p:spPr bwMode="auto">
          <a:xfrm>
            <a:off x="457200" y="2438400"/>
            <a:ext cx="3657600" cy="3065463"/>
          </a:xfrm>
          <a:prstGeom prst="rect">
            <a:avLst/>
          </a:prstGeom>
          <a:noFill/>
          <a:ln w="9525">
            <a:noFill/>
            <a:miter lim="800000"/>
            <a:headEnd/>
            <a:tailEnd/>
          </a:ln>
        </p:spPr>
      </p:pic>
      <p:pic>
        <p:nvPicPr>
          <p:cNvPr id="31748" name="Picture 7" descr="295662997_60e6d21d8a_m%5B5%5D"/>
          <p:cNvPicPr>
            <a:picLocks noChangeAspect="1" noChangeArrowheads="1"/>
          </p:cNvPicPr>
          <p:nvPr/>
        </p:nvPicPr>
        <p:blipFill>
          <a:blip r:embed="rId4" cstate="print"/>
          <a:srcRect/>
          <a:stretch>
            <a:fillRect/>
          </a:stretch>
        </p:blipFill>
        <p:spPr bwMode="auto">
          <a:xfrm>
            <a:off x="5181600" y="2438400"/>
            <a:ext cx="3549650" cy="31273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mtClean="0"/>
              <a:t>Celebrities Living with HIV</a:t>
            </a:r>
          </a:p>
        </p:txBody>
      </p:sp>
      <p:pic>
        <p:nvPicPr>
          <p:cNvPr id="32771" name="Picture 5" descr="newaidsreview-PA281690">
            <a:hlinkClick r:id="rId2"/>
          </p:cNvPr>
          <p:cNvPicPr>
            <a:picLocks noChangeAspect="1" noChangeArrowheads="1"/>
          </p:cNvPicPr>
          <p:nvPr/>
        </p:nvPicPr>
        <p:blipFill>
          <a:blip r:embed="rId3" cstate="print"/>
          <a:srcRect/>
          <a:stretch>
            <a:fillRect/>
          </a:stretch>
        </p:blipFill>
        <p:spPr bwMode="auto">
          <a:xfrm>
            <a:off x="2286000" y="2133600"/>
            <a:ext cx="4648200" cy="3500438"/>
          </a:xfrm>
          <a:prstGeom prst="rect">
            <a:avLst/>
          </a:prstGeom>
          <a:noFill/>
          <a:ln w="9525">
            <a:noFill/>
            <a:miter lim="800000"/>
            <a:headEnd/>
            <a:tailEnd/>
          </a:ln>
        </p:spPr>
      </p:pic>
      <p:sp>
        <p:nvSpPr>
          <p:cNvPr id="32772" name="Text Box 6"/>
          <p:cNvSpPr txBox="1">
            <a:spLocks noChangeArrowheads="1"/>
          </p:cNvSpPr>
          <p:nvPr/>
        </p:nvSpPr>
        <p:spPr bwMode="auto">
          <a:xfrm>
            <a:off x="2590800" y="1524000"/>
            <a:ext cx="3810000" cy="366713"/>
          </a:xfrm>
          <a:prstGeom prst="rect">
            <a:avLst/>
          </a:prstGeom>
          <a:noFill/>
          <a:ln w="9525">
            <a:noFill/>
            <a:miter lim="800000"/>
            <a:headEnd/>
            <a:tailEnd/>
          </a:ln>
        </p:spPr>
        <p:txBody>
          <a:bodyPr>
            <a:spAutoFit/>
          </a:bodyPr>
          <a:lstStyle/>
          <a:p>
            <a:pPr>
              <a:spcBef>
                <a:spcPct val="50000"/>
              </a:spcBef>
            </a:pPr>
            <a:r>
              <a:rPr lang="en-US"/>
              <a:t>Magic Johnson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sz="4000" smtClean="0"/>
              <a:t>Where to go for information or testing</a:t>
            </a:r>
          </a:p>
        </p:txBody>
      </p:sp>
      <p:sp>
        <p:nvSpPr>
          <p:cNvPr id="33795" name="Rectangle 3"/>
          <p:cNvSpPr>
            <a:spLocks noGrp="1" noChangeArrowheads="1"/>
          </p:cNvSpPr>
          <p:nvPr>
            <p:ph type="body" idx="1"/>
          </p:nvPr>
        </p:nvSpPr>
        <p:spPr/>
        <p:txBody>
          <a:bodyPr/>
          <a:lstStyle/>
          <a:p>
            <a:pPr eaLnBrk="1" hangingPunct="1"/>
            <a:r>
              <a:rPr lang="en-US" smtClean="0"/>
              <a:t>Jacobus Center</a:t>
            </a:r>
          </a:p>
          <a:p>
            <a:pPr eaLnBrk="1" hangingPunct="1"/>
            <a:r>
              <a:rPr lang="en-US" smtClean="0"/>
              <a:t>Planned Parenthood</a:t>
            </a:r>
          </a:p>
          <a:p>
            <a:pPr eaLnBrk="1" hangingPunct="1"/>
            <a:r>
              <a:rPr lang="en-US" smtClean="0"/>
              <a:t>Gynecologist</a:t>
            </a:r>
          </a:p>
          <a:p>
            <a:pPr eaLnBrk="1" hangingPunct="1"/>
            <a:r>
              <a:rPr lang="en-US" smtClean="0"/>
              <a:t>Urologist</a:t>
            </a:r>
          </a:p>
          <a:p>
            <a:pPr eaLnBrk="1" hangingPunct="1"/>
            <a:r>
              <a:rPr lang="en-US" smtClean="0"/>
              <a:t>Regular Physician  </a:t>
            </a:r>
          </a:p>
        </p:txBody>
      </p:sp>
      <p:pic>
        <p:nvPicPr>
          <p:cNvPr id="33796" name="Picture 5" descr="DoctorHandshakeImage">
            <a:hlinkClick r:id="rId2"/>
          </p:cNvPr>
          <p:cNvPicPr>
            <a:picLocks noChangeAspect="1" noChangeArrowheads="1"/>
          </p:cNvPicPr>
          <p:nvPr/>
        </p:nvPicPr>
        <p:blipFill>
          <a:blip r:embed="rId3" cstate="print"/>
          <a:srcRect/>
          <a:stretch>
            <a:fillRect/>
          </a:stretch>
        </p:blipFill>
        <p:spPr bwMode="auto">
          <a:xfrm>
            <a:off x="6248400" y="1752600"/>
            <a:ext cx="2235200" cy="3352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Definition of HIV</a:t>
            </a:r>
          </a:p>
        </p:txBody>
      </p:sp>
      <p:sp>
        <p:nvSpPr>
          <p:cNvPr id="6147" name="Rectangle 3"/>
          <p:cNvSpPr>
            <a:spLocks noGrp="1" noChangeArrowheads="1"/>
          </p:cNvSpPr>
          <p:nvPr>
            <p:ph type="body" idx="1"/>
          </p:nvPr>
        </p:nvSpPr>
        <p:spPr>
          <a:xfrm>
            <a:off x="457200" y="1981200"/>
            <a:ext cx="8229600" cy="4648200"/>
          </a:xfrm>
        </p:spPr>
        <p:txBody>
          <a:bodyPr/>
          <a:lstStyle/>
          <a:p>
            <a:pPr eaLnBrk="1" hangingPunct="1"/>
            <a:r>
              <a:rPr lang="en-US" smtClean="0"/>
              <a:t>HIV is a retrovirus that infects and kills the CD4+ T cells of the human immune system. As CD4+ T cells are destroyed, the immune system fails, leading to AIDS.</a:t>
            </a:r>
          </a:p>
          <a:p>
            <a:pPr eaLnBrk="1" hangingPunct="1">
              <a:buFont typeface="Wingdings" pitchFamily="2" charset="2"/>
              <a:buNone/>
            </a:pPr>
            <a:endParaRPr lang="en-US" smtClean="0"/>
          </a:p>
          <a:p>
            <a:pPr lvl="2" eaLnBrk="1" hangingPunct="1"/>
            <a:r>
              <a:rPr lang="en-US" smtClean="0"/>
              <a:t>CD4+ cells are a type of white blood cell that help our bodies fight infection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mtClean="0"/>
              <a:t>Definition of AIDS</a:t>
            </a:r>
          </a:p>
        </p:txBody>
      </p:sp>
      <p:sp>
        <p:nvSpPr>
          <p:cNvPr id="7171" name="Rectangle 3"/>
          <p:cNvSpPr>
            <a:spLocks noGrp="1" noChangeArrowheads="1"/>
          </p:cNvSpPr>
          <p:nvPr>
            <p:ph type="body" idx="1"/>
          </p:nvPr>
        </p:nvSpPr>
        <p:spPr/>
        <p:txBody>
          <a:bodyPr/>
          <a:lstStyle/>
          <a:p>
            <a:pPr eaLnBrk="1" hangingPunct="1"/>
            <a:r>
              <a:rPr lang="en-US" smtClean="0"/>
              <a:t>People with HIV with a CD4+ T cell count below 200 mL of blood or 14% of all lymphocytes.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smtClean="0"/>
              <a:t>HIV Statistics</a:t>
            </a:r>
          </a:p>
        </p:txBody>
      </p:sp>
      <p:sp>
        <p:nvSpPr>
          <p:cNvPr id="8195" name="Rectangle 3"/>
          <p:cNvSpPr>
            <a:spLocks noGrp="1" noChangeArrowheads="1"/>
          </p:cNvSpPr>
          <p:nvPr>
            <p:ph type="body" idx="1"/>
          </p:nvPr>
        </p:nvSpPr>
        <p:spPr>
          <a:xfrm>
            <a:off x="0" y="1143000"/>
            <a:ext cx="8839200" cy="4530725"/>
          </a:xfrm>
        </p:spPr>
        <p:txBody>
          <a:bodyPr/>
          <a:lstStyle/>
          <a:p>
            <a:pPr eaLnBrk="1" hangingPunct="1">
              <a:lnSpc>
                <a:spcPct val="80000"/>
              </a:lnSpc>
            </a:pPr>
            <a:r>
              <a:rPr lang="en-US" sz="2400" smtClean="0"/>
              <a:t>CDC estimates between 800,000 and 900,000 U.S. residents are living with HIV. </a:t>
            </a:r>
          </a:p>
          <a:p>
            <a:pPr eaLnBrk="1" hangingPunct="1">
              <a:lnSpc>
                <a:spcPct val="80000"/>
              </a:lnSpc>
            </a:pPr>
            <a:r>
              <a:rPr lang="en-US" sz="2400" smtClean="0"/>
              <a:t>Of those people, approximately one-third of them are unaware of their infection. </a:t>
            </a:r>
          </a:p>
          <a:p>
            <a:pPr eaLnBrk="1" hangingPunct="1">
              <a:lnSpc>
                <a:spcPct val="80000"/>
              </a:lnSpc>
            </a:pPr>
            <a:r>
              <a:rPr lang="en-US" sz="2400" smtClean="0"/>
              <a:t>40,000 new HIV infections occur every day worldwide, with half occurring in people under the age of 25.</a:t>
            </a:r>
          </a:p>
          <a:p>
            <a:pPr eaLnBrk="1" hangingPunct="1">
              <a:lnSpc>
                <a:spcPct val="80000"/>
              </a:lnSpc>
            </a:pPr>
            <a:r>
              <a:rPr lang="en-US" sz="2400" smtClean="0"/>
              <a:t>AIDS is the 6</a:t>
            </a:r>
            <a:r>
              <a:rPr lang="en-US" sz="2400" baseline="30000" smtClean="0"/>
              <a:t>th</a:t>
            </a:r>
            <a:r>
              <a:rPr lang="en-US" sz="2400" smtClean="0"/>
              <a:t> leading cause of death among 15-24 year olds and their infection is usually the result of sexual behavior.</a:t>
            </a:r>
          </a:p>
          <a:p>
            <a:pPr eaLnBrk="1" hangingPunct="1">
              <a:lnSpc>
                <a:spcPct val="80000"/>
              </a:lnSpc>
            </a:pPr>
            <a:r>
              <a:rPr lang="en-US" sz="2400" smtClean="0"/>
              <a:t>Two teenagers an hour become infected with HIV in the United States.</a:t>
            </a:r>
          </a:p>
          <a:p>
            <a:pPr eaLnBrk="1" hangingPunct="1">
              <a:lnSpc>
                <a:spcPct val="80000"/>
              </a:lnSpc>
            </a:pPr>
            <a:r>
              <a:rPr lang="en-US" sz="2400" smtClean="0"/>
              <a:t>New York State has the greatest number of AIDS cases with 194,341</a:t>
            </a:r>
          </a:p>
          <a:p>
            <a:pPr eaLnBrk="1" hangingPunct="1">
              <a:lnSpc>
                <a:spcPct val="80000"/>
              </a:lnSpc>
            </a:pPr>
            <a:r>
              <a:rPr lang="en-US" sz="2400" smtClean="0"/>
              <a:t>Even without NYC, New York ranks in the top 7 states.</a:t>
            </a:r>
          </a:p>
          <a:p>
            <a:pPr eaLnBrk="1" hangingPunct="1">
              <a:lnSpc>
                <a:spcPct val="80000"/>
              </a:lnSpc>
            </a:pPr>
            <a:r>
              <a:rPr lang="en-US" sz="2400" smtClean="0"/>
              <a:t>There are 23 AIDS cases in Cortland County.</a:t>
            </a:r>
          </a:p>
          <a:p>
            <a:pPr eaLnBrk="1" hangingPunct="1">
              <a:lnSpc>
                <a:spcPct val="80000"/>
              </a:lnSpc>
            </a:pPr>
            <a:r>
              <a:rPr lang="en-US" sz="2400" smtClean="0"/>
              <a:t>Only 10% of people infected with HIV tell their partners about it.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Body Fluids Which Transmit </a:t>
            </a:r>
            <a:r>
              <a:rPr lang="en-US" dirty="0" smtClean="0"/>
              <a:t>HIV</a:t>
            </a:r>
            <a:br>
              <a:rPr lang="en-US" dirty="0" smtClean="0"/>
            </a:br>
            <a:r>
              <a:rPr lang="en-US" dirty="0" smtClean="0"/>
              <a:t>1+1=2</a:t>
            </a:r>
            <a:endParaRPr lang="en-US" dirty="0"/>
          </a:p>
        </p:txBody>
      </p:sp>
      <p:sp>
        <p:nvSpPr>
          <p:cNvPr id="9219" name="Rectangle 3"/>
          <p:cNvSpPr>
            <a:spLocks noGrp="1" noChangeArrowheads="1"/>
          </p:cNvSpPr>
          <p:nvPr>
            <p:ph type="body" idx="1"/>
          </p:nvPr>
        </p:nvSpPr>
        <p:spPr/>
        <p:txBody>
          <a:bodyPr/>
          <a:lstStyle/>
          <a:p>
            <a:pPr>
              <a:buFont typeface="Wingdings" pitchFamily="2" charset="2"/>
              <a:buNone/>
            </a:pPr>
            <a:r>
              <a:rPr lang="en-US" sz="3600" u="sng" dirty="0"/>
              <a:t>YES</a:t>
            </a:r>
            <a:r>
              <a:rPr lang="en-US" u="sng" dirty="0"/>
              <a:t> </a:t>
            </a:r>
            <a:r>
              <a:rPr lang="en-US" dirty="0"/>
              <a:t>						</a:t>
            </a:r>
            <a:r>
              <a:rPr lang="en-US" sz="3600" u="sng" dirty="0"/>
              <a:t>NO</a:t>
            </a:r>
          </a:p>
          <a:p>
            <a:pPr>
              <a:buFont typeface="Wingdings" pitchFamily="2" charset="2"/>
              <a:buNone/>
            </a:pPr>
            <a:r>
              <a:rPr lang="en-US" dirty="0"/>
              <a:t>Blood 					       Urine</a:t>
            </a:r>
          </a:p>
          <a:p>
            <a:pPr>
              <a:buFont typeface="Wingdings" pitchFamily="2" charset="2"/>
              <a:buNone/>
            </a:pPr>
            <a:r>
              <a:rPr lang="en-US" dirty="0"/>
              <a:t>Semen					       Feces</a:t>
            </a:r>
          </a:p>
          <a:p>
            <a:pPr>
              <a:buFont typeface="Wingdings" pitchFamily="2" charset="2"/>
              <a:buNone/>
            </a:pPr>
            <a:r>
              <a:rPr lang="en-US" dirty="0"/>
              <a:t>Vaginal Fluids				       Vomit</a:t>
            </a:r>
          </a:p>
          <a:p>
            <a:pPr>
              <a:buFont typeface="Wingdings" pitchFamily="2" charset="2"/>
              <a:buNone/>
            </a:pPr>
            <a:r>
              <a:rPr lang="en-US" dirty="0"/>
              <a:t>Breast milk				       Saliva</a:t>
            </a:r>
          </a:p>
          <a:p>
            <a:pPr>
              <a:buFont typeface="Wingdings" pitchFamily="2" charset="2"/>
              <a:buNone/>
            </a:pPr>
            <a:r>
              <a:rPr lang="en-US" dirty="0"/>
              <a:t>							       Tears</a:t>
            </a:r>
          </a:p>
          <a:p>
            <a:pPr>
              <a:buFont typeface="Wingdings" pitchFamily="2" charset="2"/>
              <a:buNone/>
            </a:pPr>
            <a:r>
              <a:rPr lang="en-US" dirty="0"/>
              <a:t>							       Sweat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smtClean="0"/>
              <a:t>How is HIV/AIDS Contracted?</a:t>
            </a:r>
          </a:p>
        </p:txBody>
      </p:sp>
      <p:sp>
        <p:nvSpPr>
          <p:cNvPr id="9219" name="Rectangle 3"/>
          <p:cNvSpPr>
            <a:spLocks noGrp="1" noChangeArrowheads="1"/>
          </p:cNvSpPr>
          <p:nvPr>
            <p:ph type="body" idx="1"/>
          </p:nvPr>
        </p:nvSpPr>
        <p:spPr/>
        <p:txBody>
          <a:bodyPr/>
          <a:lstStyle/>
          <a:p>
            <a:pPr eaLnBrk="1" hangingPunct="1">
              <a:lnSpc>
                <a:spcPct val="90000"/>
              </a:lnSpc>
            </a:pPr>
            <a:r>
              <a:rPr lang="en-US" sz="2800" smtClean="0"/>
              <a:t>Vaginal and anal secretions</a:t>
            </a:r>
          </a:p>
          <a:p>
            <a:pPr eaLnBrk="1" hangingPunct="1">
              <a:lnSpc>
                <a:spcPct val="90000"/>
              </a:lnSpc>
              <a:buFont typeface="Wingdings" pitchFamily="2" charset="2"/>
              <a:buNone/>
            </a:pPr>
            <a:endParaRPr lang="en-US" sz="2800" smtClean="0"/>
          </a:p>
          <a:p>
            <a:pPr eaLnBrk="1" hangingPunct="1">
              <a:lnSpc>
                <a:spcPct val="90000"/>
              </a:lnSpc>
            </a:pPr>
            <a:r>
              <a:rPr lang="en-US" sz="2800" smtClean="0"/>
              <a:t>Semen</a:t>
            </a:r>
          </a:p>
          <a:p>
            <a:pPr eaLnBrk="1" hangingPunct="1">
              <a:lnSpc>
                <a:spcPct val="90000"/>
              </a:lnSpc>
              <a:buFont typeface="Wingdings" pitchFamily="2" charset="2"/>
              <a:buNone/>
            </a:pPr>
            <a:endParaRPr lang="en-US" sz="2800" smtClean="0"/>
          </a:p>
          <a:p>
            <a:pPr eaLnBrk="1" hangingPunct="1">
              <a:lnSpc>
                <a:spcPct val="90000"/>
              </a:lnSpc>
            </a:pPr>
            <a:r>
              <a:rPr lang="en-US" sz="2800" smtClean="0"/>
              <a:t>Blood (IV drug use/blood transfusion) </a:t>
            </a:r>
          </a:p>
          <a:p>
            <a:pPr lvl="1" eaLnBrk="1" hangingPunct="1">
              <a:lnSpc>
                <a:spcPct val="90000"/>
              </a:lnSpc>
            </a:pPr>
            <a:r>
              <a:rPr lang="en-US" sz="2400" smtClean="0"/>
              <a:t>Do we need to worry about blood transfusions today? </a:t>
            </a:r>
          </a:p>
          <a:p>
            <a:pPr eaLnBrk="1" hangingPunct="1">
              <a:lnSpc>
                <a:spcPct val="90000"/>
              </a:lnSpc>
              <a:buFont typeface="Wingdings" pitchFamily="2" charset="2"/>
              <a:buNone/>
            </a:pPr>
            <a:endParaRPr lang="en-US" sz="2800" smtClean="0"/>
          </a:p>
          <a:p>
            <a:pPr eaLnBrk="1" hangingPunct="1">
              <a:lnSpc>
                <a:spcPct val="90000"/>
              </a:lnSpc>
            </a:pPr>
            <a:r>
              <a:rPr lang="en-US" sz="2800" smtClean="0"/>
              <a:t>Mother to child (breast milk/labor)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You Can Not Get HIV From…</a:t>
            </a:r>
          </a:p>
        </p:txBody>
      </p:sp>
      <p:sp>
        <p:nvSpPr>
          <p:cNvPr id="10243" name="Rectangle 3"/>
          <p:cNvSpPr>
            <a:spLocks noGrp="1" noChangeArrowheads="1"/>
          </p:cNvSpPr>
          <p:nvPr>
            <p:ph type="body" idx="1"/>
          </p:nvPr>
        </p:nvSpPr>
        <p:spPr/>
        <p:txBody>
          <a:bodyPr/>
          <a:lstStyle/>
          <a:p>
            <a:pPr eaLnBrk="1" hangingPunct="1"/>
            <a:r>
              <a:rPr lang="en-US" sz="2800" smtClean="0"/>
              <a:t>Closed-mouth kissing</a:t>
            </a:r>
          </a:p>
          <a:p>
            <a:pPr eaLnBrk="1" hangingPunct="1"/>
            <a:r>
              <a:rPr lang="en-US" sz="2800" smtClean="0"/>
              <a:t>Hugging</a:t>
            </a:r>
          </a:p>
          <a:p>
            <a:pPr eaLnBrk="1" hangingPunct="1"/>
            <a:r>
              <a:rPr lang="en-US" sz="2800" smtClean="0"/>
              <a:t>Touching, holding, or shaking hands</a:t>
            </a:r>
          </a:p>
          <a:p>
            <a:pPr eaLnBrk="1" hangingPunct="1"/>
            <a:r>
              <a:rPr lang="en-US" sz="2800" smtClean="0"/>
              <a:t>Coughing or sneezing</a:t>
            </a:r>
          </a:p>
          <a:p>
            <a:pPr eaLnBrk="1" hangingPunct="1"/>
            <a:r>
              <a:rPr lang="en-US" sz="2800" smtClean="0"/>
              <a:t>Sharing food or eating utensils</a:t>
            </a:r>
          </a:p>
          <a:p>
            <a:pPr eaLnBrk="1" hangingPunct="1"/>
            <a:r>
              <a:rPr lang="en-US" sz="2800" smtClean="0"/>
              <a:t>Sharing towels or combs</a:t>
            </a:r>
          </a:p>
          <a:p>
            <a:pPr eaLnBrk="1" hangingPunct="1"/>
            <a:r>
              <a:rPr lang="en-US" sz="2800" smtClean="0"/>
              <a:t>Sharing bathroom facilities or water fountains</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556</TotalTime>
  <Words>1037</Words>
  <Application>Microsoft Office PowerPoint</Application>
  <PresentationFormat>On-screen Show (4:3)</PresentationFormat>
  <Paragraphs>162</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Wingdings</vt:lpstr>
      <vt:lpstr>Calibri</vt:lpstr>
      <vt:lpstr>Arial Black</vt:lpstr>
      <vt:lpstr>Times New Roman</vt:lpstr>
      <vt:lpstr>Pixel</vt:lpstr>
      <vt:lpstr>HIV/AIDS</vt:lpstr>
      <vt:lpstr>What does HIV/AIDS stand for?</vt:lpstr>
      <vt:lpstr>What causes HIV/AIDS?</vt:lpstr>
      <vt:lpstr>Definition of HIV</vt:lpstr>
      <vt:lpstr>Definition of AIDS</vt:lpstr>
      <vt:lpstr>HIV Statistics</vt:lpstr>
      <vt:lpstr>Body Fluids Which Transmit HIV 1+1=2</vt:lpstr>
      <vt:lpstr>How is HIV/AIDS Contracted?</vt:lpstr>
      <vt:lpstr>You Can Not Get HIV From…</vt:lpstr>
      <vt:lpstr>How HIV progresses into AIDS:</vt:lpstr>
      <vt:lpstr>STAGE 1:  WINDOW PERIOD</vt:lpstr>
      <vt:lpstr>Stage 2:  ASYMPTOMATIC</vt:lpstr>
      <vt:lpstr>Stage 3:  SYMPTOMATIC</vt:lpstr>
      <vt:lpstr>People who have HIV symptoms experience one or more of the following: </vt:lpstr>
      <vt:lpstr>Stage 4:  AIDS</vt:lpstr>
      <vt:lpstr>What is an opportunistic infection?</vt:lpstr>
      <vt:lpstr>HIV Testing</vt:lpstr>
      <vt:lpstr>Types of HIV tests</vt:lpstr>
      <vt:lpstr>Treatment</vt:lpstr>
      <vt:lpstr>Treatment Continued…</vt:lpstr>
      <vt:lpstr>Protection</vt:lpstr>
      <vt:lpstr>How To Reduce Your Risk…</vt:lpstr>
      <vt:lpstr>Slide 23</vt:lpstr>
      <vt:lpstr>Slide 24</vt:lpstr>
      <vt:lpstr>Slide 25</vt:lpstr>
      <vt:lpstr>Adults and Children Estimated Living with HIV (2007)</vt:lpstr>
      <vt:lpstr>Slide 27</vt:lpstr>
      <vt:lpstr>HIV/AIDS Timeline</vt:lpstr>
      <vt:lpstr>The AIDS Memorial Quilt: Represents lives taken from AIDS</vt:lpstr>
      <vt:lpstr>Celebrities that died from AIDS</vt:lpstr>
      <vt:lpstr>Celebrities Living with HIV</vt:lpstr>
      <vt:lpstr>Where to go for information or testing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dc:title>
  <dc:creator>owner</dc:creator>
  <cp:lastModifiedBy>Cortland City School District</cp:lastModifiedBy>
  <cp:revision>33</cp:revision>
  <dcterms:created xsi:type="dcterms:W3CDTF">2009-03-23T01:21:52Z</dcterms:created>
  <dcterms:modified xsi:type="dcterms:W3CDTF">2010-04-01T12:33:12Z</dcterms:modified>
</cp:coreProperties>
</file>