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56923D5-F508-40E1-AA87-A736E68D2131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F94857D-AAB8-4572-81A5-095D3C3A9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Breast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14400"/>
          </a:xfrm>
        </p:spPr>
        <p:txBody>
          <a:bodyPr/>
          <a:lstStyle/>
          <a:p>
            <a:r>
              <a:rPr lang="en-US" dirty="0" smtClean="0"/>
              <a:t>Other signs of breast cancer: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7912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5000" dirty="0" smtClean="0"/>
              <a:t>Swelling of part of the breast</a:t>
            </a:r>
          </a:p>
          <a:p>
            <a:pPr lvl="0"/>
            <a:endParaRPr lang="en-US" sz="1000" dirty="0" smtClean="0"/>
          </a:p>
          <a:p>
            <a:pPr lvl="0"/>
            <a:r>
              <a:rPr lang="en-US" sz="5000" dirty="0" smtClean="0"/>
              <a:t>Skin irritation or dimpling</a:t>
            </a:r>
          </a:p>
          <a:p>
            <a:pPr lvl="0"/>
            <a:endParaRPr lang="en-US" sz="1000" dirty="0" smtClean="0"/>
          </a:p>
          <a:p>
            <a:pPr lvl="0"/>
            <a:r>
              <a:rPr lang="en-US" sz="5000" dirty="0" smtClean="0"/>
              <a:t>Nipple pain or nipple turning inward</a:t>
            </a:r>
          </a:p>
          <a:p>
            <a:pPr lvl="0"/>
            <a:endParaRPr lang="en-US" sz="1000" dirty="0" smtClean="0"/>
          </a:p>
          <a:p>
            <a:pPr lvl="0"/>
            <a:r>
              <a:rPr lang="en-US" sz="5000" dirty="0" smtClean="0"/>
              <a:t>Redness or </a:t>
            </a:r>
            <a:r>
              <a:rPr lang="en-US" sz="5000" dirty="0" err="1" smtClean="0"/>
              <a:t>scaliness</a:t>
            </a:r>
            <a:r>
              <a:rPr lang="en-US" sz="5000" dirty="0" smtClean="0"/>
              <a:t> of the nipple or breast skin</a:t>
            </a:r>
          </a:p>
          <a:p>
            <a:pPr lvl="0"/>
            <a:endParaRPr lang="en-US" sz="1000" dirty="0" smtClean="0"/>
          </a:p>
          <a:p>
            <a:pPr lvl="0"/>
            <a:r>
              <a:rPr lang="en-US" sz="5000" dirty="0" smtClean="0"/>
              <a:t>Nipple discharge other than breast milk</a:t>
            </a:r>
          </a:p>
          <a:p>
            <a:pPr lvl="0"/>
            <a:endParaRPr lang="en-US" sz="1000" dirty="0" smtClean="0"/>
          </a:p>
          <a:p>
            <a:pPr lvl="0"/>
            <a:r>
              <a:rPr lang="en-US" sz="5000" dirty="0" smtClean="0"/>
              <a:t>Lump in the underarm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r>
              <a:rPr lang="en-US" sz="5000" dirty="0" smtClean="0"/>
              <a:t>BSE Skill Practice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Teacher demonstration of proper breast self exam procedure</a:t>
            </a:r>
          </a:p>
          <a:p>
            <a:endParaRPr lang="en-US" sz="4000" dirty="0" smtClean="0"/>
          </a:p>
          <a:p>
            <a:r>
              <a:rPr lang="en-US" sz="4000" dirty="0" smtClean="0"/>
              <a:t>Student practice proper BSE procedure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z="5000" dirty="0" smtClean="0"/>
              <a:t>Exit Ticket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/>
              <a:t>True or False?</a:t>
            </a:r>
          </a:p>
          <a:p>
            <a:pPr>
              <a:buNone/>
            </a:pPr>
            <a:endParaRPr lang="en-US" sz="1300" dirty="0" smtClean="0"/>
          </a:p>
          <a:p>
            <a:pPr marL="514350" indent="-514350">
              <a:buAutoNum type="arabicPeriod"/>
            </a:pPr>
            <a:r>
              <a:rPr lang="en-US" sz="4000" dirty="0" smtClean="0"/>
              <a:t>Breast cancer risk increases with age.</a:t>
            </a:r>
          </a:p>
          <a:p>
            <a:pPr marL="514350" indent="-514350">
              <a:buAutoNum type="arabicPeriod"/>
            </a:pPr>
            <a:endParaRPr lang="en-US" sz="4000" dirty="0" smtClean="0"/>
          </a:p>
          <a:p>
            <a:pPr marL="514350" indent="-514350">
              <a:buAutoNum type="arabicPeriod"/>
            </a:pPr>
            <a:r>
              <a:rPr lang="en-US" sz="4000" dirty="0" smtClean="0"/>
              <a:t>There are two parts of the BSE: looking and feeling.</a:t>
            </a:r>
          </a:p>
          <a:p>
            <a:pPr marL="514350" indent="-514350">
              <a:buAutoNum type="arabicPeriod"/>
            </a:pPr>
            <a:endParaRPr lang="en-US" sz="4000" dirty="0" smtClean="0"/>
          </a:p>
          <a:p>
            <a:pPr marL="514350" indent="-514350">
              <a:buAutoNum type="arabicPeriod"/>
            </a:pPr>
            <a:r>
              <a:rPr lang="en-US" sz="4000" dirty="0" smtClean="0"/>
              <a:t>TSEs should be done just once a month, 7-10 days after one’s period.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426464"/>
          </a:xfrm>
        </p:spPr>
        <p:txBody>
          <a:bodyPr/>
          <a:lstStyle/>
          <a:p>
            <a:r>
              <a:rPr lang="en-US" b="1" dirty="0" smtClean="0"/>
              <a:t>10 </a:t>
            </a:r>
            <a:r>
              <a:rPr lang="en-US" b="1" dirty="0" smtClean="0"/>
              <a:t>things you can </a:t>
            </a:r>
            <a:r>
              <a:rPr lang="en-US" b="1" dirty="0" smtClean="0"/>
              <a:t>do to </a:t>
            </a:r>
            <a:r>
              <a:rPr lang="en-US" b="1" dirty="0" smtClean="0"/>
              <a:t>reduce </a:t>
            </a:r>
            <a:r>
              <a:rPr lang="en-US" b="1" u="sng" dirty="0" smtClean="0"/>
              <a:t>your risk of developing cancer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6096000"/>
          </a:xfrm>
        </p:spPr>
        <p:txBody>
          <a:bodyPr>
            <a:normAutofit fontScale="32500" lnSpcReduction="20000"/>
          </a:bodyPr>
          <a:lstStyle/>
          <a:p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sz="9800" dirty="0" smtClean="0"/>
              <a:t>1. Know the warning signs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2</a:t>
            </a:r>
            <a:r>
              <a:rPr lang="en-US" sz="9800" dirty="0" smtClean="0"/>
              <a:t>. Choose a tobacco free lifestyle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3</a:t>
            </a:r>
            <a:r>
              <a:rPr lang="en-US" sz="9800" dirty="0" smtClean="0"/>
              <a:t>. Protect yourself from the sun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4.Follow </a:t>
            </a:r>
            <a:r>
              <a:rPr lang="en-US" sz="9800" dirty="0" smtClean="0"/>
              <a:t>the dietary guidelines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5</a:t>
            </a:r>
            <a:r>
              <a:rPr lang="en-US" sz="9800" dirty="0" smtClean="0"/>
              <a:t>. Maintain a desirable weight and body composition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6</a:t>
            </a:r>
            <a:r>
              <a:rPr lang="en-US" sz="9800" dirty="0" smtClean="0"/>
              <a:t>. avoid alcohol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7</a:t>
            </a:r>
            <a:r>
              <a:rPr lang="en-US" sz="9800" dirty="0" smtClean="0"/>
              <a:t>. avoid chemical exposure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8</a:t>
            </a:r>
            <a:r>
              <a:rPr lang="en-US" sz="9800" dirty="0" smtClean="0"/>
              <a:t>. avoid pollution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9</a:t>
            </a:r>
            <a:r>
              <a:rPr lang="en-US" sz="9800" dirty="0" smtClean="0"/>
              <a:t>. </a:t>
            </a:r>
            <a:r>
              <a:rPr lang="en-US" sz="9800" dirty="0" smtClean="0"/>
              <a:t>avoid </a:t>
            </a:r>
            <a:r>
              <a:rPr lang="en-US" sz="9800" dirty="0" smtClean="0"/>
              <a:t>STDs</a:t>
            </a:r>
          </a:p>
          <a:p>
            <a:r>
              <a:rPr lang="en-US" sz="9800" dirty="0" smtClean="0"/>
              <a:t> </a:t>
            </a:r>
            <a:r>
              <a:rPr lang="en-US" sz="9800" dirty="0" smtClean="0"/>
              <a:t>10</a:t>
            </a:r>
            <a:r>
              <a:rPr lang="en-US" sz="9800" dirty="0" smtClean="0"/>
              <a:t>. know family history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752600"/>
          </a:xfrm>
        </p:spPr>
        <p:txBody>
          <a:bodyPr/>
          <a:lstStyle/>
          <a:p>
            <a:pPr marL="914400" lvl="0" indent="-914400">
              <a:buFont typeface="+mj-lt"/>
              <a:buAutoNum type="arabicPeriod"/>
            </a:pPr>
            <a:r>
              <a:rPr lang="en-US" sz="5000" dirty="0" smtClean="0"/>
              <a:t>Why is it important to learn to do a BSE as a teenager?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43200"/>
            <a:ext cx="7772400" cy="4572000"/>
          </a:xfrm>
        </p:spPr>
        <p:txBody>
          <a:bodyPr>
            <a:normAutofit/>
          </a:bodyPr>
          <a:lstStyle/>
          <a:p>
            <a:r>
              <a:rPr lang="en-US" sz="5000" dirty="0" smtClean="0"/>
              <a:t>So you know what your breasts feel like when they are healthy.  </a:t>
            </a:r>
          </a:p>
          <a:p>
            <a:r>
              <a:rPr lang="en-US" sz="5000" dirty="0" smtClean="0"/>
              <a:t>So you can recognize any changes early.</a:t>
            </a:r>
            <a:endParaRPr lang="en-US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breast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609600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sz="4000" dirty="0" smtClean="0"/>
              <a:t>Breasts are made up of:</a:t>
            </a:r>
          </a:p>
          <a:p>
            <a:pPr marL="582930" indent="-514350">
              <a:buNone/>
            </a:pPr>
            <a:r>
              <a:rPr lang="en-US" sz="4000" dirty="0" smtClean="0"/>
              <a:t>A) fatty tissue</a:t>
            </a:r>
          </a:p>
          <a:p>
            <a:pPr marL="582930" indent="-514350">
              <a:buNone/>
            </a:pPr>
            <a:endParaRPr lang="en-US" sz="2000" dirty="0" smtClean="0"/>
          </a:p>
          <a:p>
            <a:pPr marL="582930" indent="-514350">
              <a:buNone/>
            </a:pPr>
            <a:r>
              <a:rPr lang="en-US" sz="4000" dirty="0" smtClean="0"/>
              <a:t>B) fibrous  tissue</a:t>
            </a:r>
          </a:p>
          <a:p>
            <a:pPr marL="582930" indent="-514350">
              <a:buNone/>
            </a:pPr>
            <a:endParaRPr lang="en-US" sz="2000" dirty="0" smtClean="0"/>
          </a:p>
          <a:p>
            <a:pPr marL="582930" indent="-514350">
              <a:buNone/>
            </a:pPr>
            <a:r>
              <a:rPr lang="en-US" sz="4000" dirty="0" smtClean="0"/>
              <a:t>C) glands that produce  milk</a:t>
            </a:r>
          </a:p>
          <a:p>
            <a:pPr marL="582930" indent="-514350">
              <a:buNone/>
            </a:pPr>
            <a:endParaRPr lang="en-US" sz="2000" dirty="0" smtClean="0"/>
          </a:p>
          <a:p>
            <a:pPr marL="582930" lvl="0" indent="-514350">
              <a:buNone/>
            </a:pPr>
            <a:r>
              <a:rPr lang="en-US" sz="4000" dirty="0" smtClean="0"/>
              <a:t>D) tubes that carry milk to the nipple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/>
          <a:lstStyle/>
          <a:p>
            <a:r>
              <a:rPr lang="en-US" sz="5400" dirty="0" smtClean="0"/>
              <a:t>Breast changes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382000" cy="6172200"/>
          </a:xfrm>
        </p:spPr>
        <p:txBody>
          <a:bodyPr>
            <a:normAutofit/>
          </a:bodyPr>
          <a:lstStyle/>
          <a:p>
            <a:pPr marL="582930" lvl="0" indent="-514350">
              <a:buFont typeface="+mj-lt"/>
              <a:buAutoNum type="arabicPeriod" startAt="3"/>
            </a:pPr>
            <a:r>
              <a:rPr lang="en-US" sz="4000" dirty="0" smtClean="0"/>
              <a:t>What might be the cause of a lump?</a:t>
            </a:r>
          </a:p>
          <a:p>
            <a:pPr>
              <a:buNone/>
            </a:pPr>
            <a:r>
              <a:rPr lang="en-US" sz="4000" dirty="0" smtClean="0"/>
              <a:t> A)  cyst</a:t>
            </a:r>
          </a:p>
          <a:p>
            <a:pPr>
              <a:buNone/>
            </a:pPr>
            <a:r>
              <a:rPr lang="en-US" sz="4000" dirty="0" smtClean="0"/>
              <a:t> B)  non-cancerous fibrous cells</a:t>
            </a:r>
          </a:p>
          <a:p>
            <a:pPr>
              <a:buNone/>
            </a:pPr>
            <a:r>
              <a:rPr lang="en-US" sz="4000" dirty="0" smtClean="0"/>
              <a:t> C)  cancerous growth</a:t>
            </a:r>
          </a:p>
          <a:p>
            <a:pPr>
              <a:buNone/>
            </a:pPr>
            <a:endParaRPr lang="en-US" sz="4000" dirty="0" smtClean="0"/>
          </a:p>
          <a:p>
            <a:pPr marL="582930" indent="-514350">
              <a:buFont typeface="+mj-lt"/>
              <a:buAutoNum type="arabicPeriod" startAt="4"/>
            </a:pPr>
            <a:r>
              <a:rPr lang="en-US" sz="4000" dirty="0" smtClean="0"/>
              <a:t> Most changes found in the breast are benign.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r>
              <a:rPr lang="en-US" sz="5000" dirty="0" smtClean="0"/>
              <a:t>Breast surgeries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 fontScale="92500" lnSpcReduction="20000"/>
          </a:bodyPr>
          <a:lstStyle/>
          <a:p>
            <a:pPr marL="582930" lvl="0" indent="-514350">
              <a:buFont typeface="+mj-lt"/>
              <a:buAutoNum type="arabicPeriod" startAt="5"/>
            </a:pPr>
            <a:r>
              <a:rPr lang="en-US" sz="4000" dirty="0" smtClean="0"/>
              <a:t>A)The surgical procedure in which a small lump is removed is called a  lumpectomy.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 lvl="0">
              <a:buNone/>
            </a:pPr>
            <a:r>
              <a:rPr lang="en-US" sz="4000" dirty="0" smtClean="0"/>
              <a:t>     B) The surgical procedure where there is a larger lump and the whole breast needs to be removed  is called a mastectomy.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 marL="582930" lvl="0" indent="-514350">
              <a:buFont typeface="+mj-lt"/>
              <a:buAutoNum type="arabicPeriod" startAt="6"/>
            </a:pPr>
            <a:r>
              <a:rPr lang="en-US" sz="4000" dirty="0" smtClean="0"/>
              <a:t>If cancer spreads to other parts of the body it is called metastasis.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/>
              <a:t>Breast Self-Exams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922040"/>
          </a:xfrm>
        </p:spPr>
        <p:txBody>
          <a:bodyPr>
            <a:normAutofit fontScale="92500" lnSpcReduction="10000"/>
          </a:bodyPr>
          <a:lstStyle/>
          <a:p>
            <a:pPr marL="582930" lvl="0" indent="-514350">
              <a:buFont typeface="+mj-lt"/>
              <a:buAutoNum type="arabicPeriod" startAt="7"/>
            </a:pPr>
            <a:r>
              <a:rPr lang="en-US" sz="4000" dirty="0" smtClean="0"/>
              <a:t>The best time to do BSE is  7-10 days after your period.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 marL="582930" lvl="0" indent="-514350">
              <a:buFont typeface="+mj-lt"/>
              <a:buAutoNum type="arabicPeriod" startAt="8"/>
            </a:pPr>
            <a:r>
              <a:rPr lang="en-US" sz="4000" dirty="0" smtClean="0"/>
              <a:t>The 2 parts of BSE are: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>
              <a:buNone/>
            </a:pPr>
            <a:r>
              <a:rPr lang="en-US" sz="4000" dirty="0" smtClean="0"/>
              <a:t>A)  looking 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>
              <a:buNone/>
            </a:pPr>
            <a:r>
              <a:rPr lang="en-US" sz="4000" dirty="0" smtClean="0"/>
              <a:t>B)  feeling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14400"/>
          </a:xfrm>
        </p:spPr>
        <p:txBody>
          <a:bodyPr/>
          <a:lstStyle/>
          <a:p>
            <a:r>
              <a:rPr lang="en-US" sz="4500" dirty="0" smtClean="0"/>
              <a:t>Breast self exam: looking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 marL="582930" lvl="0" indent="-514350">
              <a:buFont typeface="+mj-lt"/>
              <a:buAutoNum type="arabicPeriod" startAt="9"/>
            </a:pPr>
            <a:r>
              <a:rPr lang="en-US" sz="4000" dirty="0" smtClean="0"/>
              <a:t>The 3 positions for looking for changes are:</a:t>
            </a:r>
          </a:p>
          <a:p>
            <a:pPr marL="582930" lvl="0" indent="-514350">
              <a:buFont typeface="+mj-lt"/>
              <a:buAutoNum type="arabicPeriod" startAt="9"/>
            </a:pPr>
            <a:endParaRPr lang="en-US" sz="1200" dirty="0" smtClean="0"/>
          </a:p>
          <a:p>
            <a:pPr>
              <a:buNone/>
            </a:pPr>
            <a:r>
              <a:rPr lang="en-US" sz="4000" dirty="0" smtClean="0"/>
              <a:t> A)   arms down, then arms up</a:t>
            </a:r>
          </a:p>
          <a:p>
            <a:pPr>
              <a:buNone/>
            </a:pPr>
            <a:r>
              <a:rPr lang="en-US" sz="4000" dirty="0" smtClean="0"/>
              <a:t> B)  pushing down on the hips</a:t>
            </a:r>
          </a:p>
          <a:p>
            <a:pPr>
              <a:buNone/>
            </a:pPr>
            <a:r>
              <a:rPr lang="en-US" sz="4000" dirty="0" smtClean="0"/>
              <a:t> C)  leaning forward</a:t>
            </a:r>
          </a:p>
          <a:p>
            <a:pPr>
              <a:buNone/>
            </a:pPr>
            <a:endParaRPr lang="en-US" sz="1200" dirty="0" smtClean="0"/>
          </a:p>
          <a:p>
            <a:pPr marL="811530" indent="-742950">
              <a:buFont typeface="+mj-lt"/>
              <a:buAutoNum type="arabicPeriod" startAt="10"/>
            </a:pPr>
            <a:r>
              <a:rPr lang="en-US" sz="4000" dirty="0" smtClean="0"/>
              <a:t> What specifically are you looking for?  Changes in the skin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914400"/>
          </a:xfrm>
        </p:spPr>
        <p:txBody>
          <a:bodyPr/>
          <a:lstStyle/>
          <a:p>
            <a:r>
              <a:rPr lang="en-US" dirty="0" smtClean="0"/>
              <a:t>Breast self exam: feeling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10600" cy="6019800"/>
          </a:xfrm>
        </p:spPr>
        <p:txBody>
          <a:bodyPr>
            <a:normAutofit lnSpcReduction="10000"/>
          </a:bodyPr>
          <a:lstStyle/>
          <a:p>
            <a:pPr marL="582930" lvl="0" indent="-514350">
              <a:buFont typeface="+mj-lt"/>
              <a:buAutoNum type="arabicPeriod" startAt="11"/>
            </a:pPr>
            <a:r>
              <a:rPr lang="en-US" dirty="0" smtClean="0"/>
              <a:t>Feeling is best done lying down.</a:t>
            </a:r>
          </a:p>
          <a:p>
            <a:pPr marL="582930" indent="-514350">
              <a:buFont typeface="+mj-lt"/>
              <a:buAutoNum type="arabicPeriod" startAt="11"/>
            </a:pPr>
            <a:endParaRPr lang="en-US" dirty="0" smtClean="0"/>
          </a:p>
          <a:p>
            <a:pPr marL="582930" lvl="0" indent="-514350">
              <a:buFont typeface="+mj-lt"/>
              <a:buAutoNum type="arabicPeriod" startAt="11"/>
            </a:pPr>
            <a:r>
              <a:rPr lang="en-US" dirty="0" smtClean="0"/>
              <a:t>Check the whole breast, including areas where there is breast tissue from the armpit to the breastbone and the collarbone to the bra line.</a:t>
            </a:r>
          </a:p>
          <a:p>
            <a:pPr marL="582930" indent="-514350">
              <a:buFont typeface="+mj-lt"/>
              <a:buAutoNum type="arabicPeriod" startAt="11"/>
            </a:pPr>
            <a:endParaRPr lang="en-US" dirty="0" smtClean="0"/>
          </a:p>
          <a:p>
            <a:pPr marL="582930" lvl="0" indent="-514350">
              <a:buFont typeface="+mj-lt"/>
              <a:buAutoNum type="arabicPeriod" startAt="11"/>
            </a:pPr>
            <a:r>
              <a:rPr lang="en-US" dirty="0" smtClean="0"/>
              <a:t>Using the pads of the 3 fingers (not thumb or pinky) make little circles the size of a dime.  One just lightly, one a little deeper and one deeper still.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Font typeface="+mj-lt"/>
              <a:buAutoNum type="arabicPeriod" startAt="14"/>
            </a:pPr>
            <a:r>
              <a:rPr lang="en-US" dirty="0" smtClean="0"/>
              <a:t>What pattern can be used?  Up and down in strips or spiral inside to out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914400"/>
          </a:xfrm>
        </p:spPr>
        <p:txBody>
          <a:bodyPr/>
          <a:lstStyle/>
          <a:p>
            <a:r>
              <a:rPr lang="en-US" sz="5000" dirty="0" smtClean="0"/>
              <a:t>Mammograms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88760"/>
          </a:xfrm>
        </p:spPr>
        <p:txBody>
          <a:bodyPr>
            <a:normAutofit fontScale="92500" lnSpcReduction="10000"/>
          </a:bodyPr>
          <a:lstStyle/>
          <a:p>
            <a:pPr marL="982980" lvl="0" indent="-914400">
              <a:buFont typeface="+mj-lt"/>
              <a:buAutoNum type="arabicPeriod" startAt="15"/>
            </a:pPr>
            <a:r>
              <a:rPr lang="en-US" sz="4500" dirty="0" smtClean="0"/>
              <a:t>A mammogram is a breast x-ray.</a:t>
            </a:r>
          </a:p>
          <a:p>
            <a:pPr marL="982980" indent="-914400">
              <a:buFont typeface="+mj-lt"/>
              <a:buAutoNum type="arabicPeriod" startAt="15"/>
            </a:pPr>
            <a:endParaRPr lang="en-US" sz="4500" dirty="0" smtClean="0"/>
          </a:p>
          <a:p>
            <a:pPr marL="982980" lvl="0" indent="-914400">
              <a:buFont typeface="+mj-lt"/>
              <a:buAutoNum type="arabicPeriod" startAt="15"/>
            </a:pPr>
            <a:r>
              <a:rPr lang="en-US" sz="4500" dirty="0" smtClean="0"/>
              <a:t>A mammogram detects changes at the earliest possible stage.</a:t>
            </a:r>
          </a:p>
          <a:p>
            <a:pPr marL="982980" indent="-914400">
              <a:buFont typeface="+mj-lt"/>
              <a:buAutoNum type="arabicPeriod" startAt="15"/>
            </a:pPr>
            <a:endParaRPr lang="en-US" sz="4500" dirty="0" smtClean="0"/>
          </a:p>
          <a:p>
            <a:pPr marL="982980" indent="-914400">
              <a:buFont typeface="+mj-lt"/>
              <a:buAutoNum type="arabicPeriod" startAt="15"/>
            </a:pPr>
            <a:r>
              <a:rPr lang="en-US" sz="4500" dirty="0" smtClean="0"/>
              <a:t>  At what age is a mammogram recommended?  40 or earlier if family history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719</TotalTime>
  <Words>336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Breast Cancer</vt:lpstr>
      <vt:lpstr>Why is it important to learn to do a BSE as a teenager? </vt:lpstr>
      <vt:lpstr>Normal breast tissue</vt:lpstr>
      <vt:lpstr>Breast changes</vt:lpstr>
      <vt:lpstr>Breast surgeries</vt:lpstr>
      <vt:lpstr>Breast Self-Exams</vt:lpstr>
      <vt:lpstr>Breast self exam: looking</vt:lpstr>
      <vt:lpstr>Breast self exam: feeling</vt:lpstr>
      <vt:lpstr>Mammograms</vt:lpstr>
      <vt:lpstr>Other signs of breast cancer:</vt:lpstr>
      <vt:lpstr>BSE Skill Practice</vt:lpstr>
      <vt:lpstr>Exit Ticket</vt:lpstr>
      <vt:lpstr>10 things you can do to reduce your risk of developing cancer </vt:lpstr>
    </vt:vector>
  </TitlesOfParts>
  <Company>Cortland City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Breast Cancer</dc:title>
  <dc:creator>Cortland City School District</dc:creator>
  <cp:lastModifiedBy>Cortland City School District</cp:lastModifiedBy>
  <cp:revision>133</cp:revision>
  <dcterms:created xsi:type="dcterms:W3CDTF">2011-03-21T06:19:29Z</dcterms:created>
  <dcterms:modified xsi:type="dcterms:W3CDTF">2012-10-23T18:52:00Z</dcterms:modified>
</cp:coreProperties>
</file>