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68" r:id="rId2"/>
    <p:sldId id="256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B978A1-C80D-4453-A935-9618D5E3686A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7DA11B-80DB-4BB6-B117-4076AD14B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227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9812-067F-4620-996C-12D8F25BDD33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892B8-C730-4E31-B8FF-427AB4837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E0B88-03B5-4AF7-BC9B-AFFFF3B0BBBE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8A932-1DB2-4BA2-A5FB-5ED45B61C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DE37-84C3-4B93-8ADE-DBF03449B50E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DEBD6-B4AA-4466-8D3D-E4107D3D0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3845-2385-4824-B215-AEC6A85F0B38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37A7-CEF2-4D9D-95C1-F100EE24C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764B-392D-487F-9F69-46B209B8DBD3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44E4-3598-4312-9564-DB6E9D87C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8E3E-12DE-4080-AF21-38D400B4F558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4B31A-A149-4701-AE0B-3A8F2AA70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5458-7875-446D-9B74-BD202C00FCB7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19EF-85C5-41B7-9941-49F8A9672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7D79-642F-4F42-B47E-1135E8575E84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DBC8A-58BC-47F2-BB70-B8CD33E8F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121A2-5738-472B-A0BC-8CDDF8EE99AB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B1E7-7D81-45F2-BD70-52BF7A686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025D8-26FC-4C42-8137-A6945B9233D4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ED501-0D73-47CC-A317-AAE00337F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A8616-40FC-49C8-AABC-575644589C9B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014A-4D83-4512-B72A-E172DE4AB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03B740-FA0E-4C78-B3CE-C110AE6697F7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366B57-7DA8-4746-8360-45C106F29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15, 2011</a:t>
            </a:r>
            <a:br>
              <a:rPr lang="en-US" dirty="0" smtClean="0"/>
            </a:br>
            <a:r>
              <a:rPr lang="en-US" dirty="0" smtClean="0"/>
              <a:t>J.E. #2:  Wellness Wheel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dimensions of health did you score highest in?</a:t>
            </a:r>
          </a:p>
          <a:p>
            <a:r>
              <a:rPr lang="en-US" dirty="0" smtClean="0"/>
              <a:t>What dimensions of health do you need improvement in?</a:t>
            </a:r>
          </a:p>
          <a:p>
            <a:r>
              <a:rPr lang="en-US" dirty="0"/>
              <a:t>Are you balanced in all dimensions of health?</a:t>
            </a:r>
          </a:p>
          <a:p>
            <a:r>
              <a:rPr lang="en-US" dirty="0" smtClean="0"/>
              <a:t>Describe the relationship between the shape of your wellness wheel (perfect circle, jagged uneven spokes of the wheel, </a:t>
            </a:r>
            <a:r>
              <a:rPr lang="en-US" dirty="0" err="1" smtClean="0"/>
              <a:t>etc</a:t>
            </a:r>
            <a:r>
              <a:rPr lang="en-US" dirty="0" smtClean="0"/>
              <a:t>) and the “shape” of your wellness</a:t>
            </a:r>
          </a:p>
        </p:txBody>
      </p:sp>
    </p:spTree>
    <p:extLst>
      <p:ext uri="{BB962C8B-B14F-4D97-AF65-F5344CB8AC3E}">
        <p14:creationId xmlns:p14="http://schemas.microsoft.com/office/powerpoint/2010/main" xmlns="" val="124466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7. Decisions </a:t>
            </a:r>
            <a:r>
              <a:rPr lang="en-US" b="1" dirty="0"/>
              <a:t>You Make</a:t>
            </a:r>
            <a:br>
              <a:rPr lang="en-US" b="1" dirty="0"/>
            </a:b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choice you make </a:t>
            </a:r>
          </a:p>
          <a:p>
            <a:pPr lvl="1" eaLnBrk="1" hangingPunct="1"/>
            <a:r>
              <a:rPr lang="en-US" dirty="0" smtClean="0"/>
              <a:t>Inactive decision- failure to make a decision</a:t>
            </a:r>
          </a:p>
          <a:p>
            <a:pPr lvl="1" eaLnBrk="1" hangingPunct="1"/>
            <a:r>
              <a:rPr lang="en-US" dirty="0" smtClean="0"/>
              <a:t>Reactive decision- letting others choose for you</a:t>
            </a:r>
          </a:p>
          <a:p>
            <a:pPr lvl="1" eaLnBrk="1" hangingPunct="1"/>
            <a:r>
              <a:rPr lang="en-US" dirty="0" smtClean="0"/>
              <a:t>Proactive decision- measuring pros and cons, evaluating consequences, owning the outcome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8. Ability </a:t>
            </a:r>
            <a:r>
              <a:rPr lang="en-US" b="1" dirty="0"/>
              <a:t>to use Resistance Skills</a:t>
            </a:r>
            <a:br>
              <a:rPr lang="en-US" b="1" dirty="0"/>
            </a:b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Skills that help a person say “no”</a:t>
            </a:r>
          </a:p>
          <a:p>
            <a:pPr lvl="1" eaLnBrk="1" hangingPunct="1"/>
            <a:r>
              <a:rPr lang="en-US" dirty="0" smtClean="0"/>
              <a:t>Say no with confidence</a:t>
            </a:r>
          </a:p>
          <a:p>
            <a:pPr lvl="1" eaLnBrk="1" hangingPunct="1"/>
            <a:r>
              <a:rPr lang="en-US" dirty="0" smtClean="0"/>
              <a:t>Give Reasons</a:t>
            </a:r>
          </a:p>
          <a:p>
            <a:pPr lvl="1" eaLnBrk="1" hangingPunct="1"/>
            <a:r>
              <a:rPr lang="en-US" dirty="0" smtClean="0"/>
              <a:t>Broken-Record</a:t>
            </a:r>
          </a:p>
          <a:p>
            <a:pPr lvl="1" eaLnBrk="1" hangingPunct="1"/>
            <a:r>
              <a:rPr lang="en-US" dirty="0" smtClean="0"/>
              <a:t>Non-verbal (body language)</a:t>
            </a:r>
          </a:p>
          <a:p>
            <a:pPr lvl="1" eaLnBrk="1" hangingPunct="1"/>
            <a:r>
              <a:rPr lang="en-US" dirty="0" smtClean="0"/>
              <a:t>Avoid pressure situations</a:t>
            </a:r>
          </a:p>
          <a:p>
            <a:pPr eaLnBrk="1" hangingPunct="1"/>
            <a:r>
              <a:rPr lang="en-US" dirty="0" smtClean="0"/>
              <a:t>Peer pressure- influence that people of similar age or status place on others to behave in a certain way.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9. Risks </a:t>
            </a:r>
            <a:r>
              <a:rPr lang="en-US" b="1" dirty="0"/>
              <a:t>You Take</a:t>
            </a:r>
            <a:br>
              <a:rPr lang="en-US" b="1" dirty="0"/>
            </a:b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chance that a person takes that has an unknown outcome</a:t>
            </a:r>
          </a:p>
          <a:p>
            <a:pPr lvl="1" eaLnBrk="1" hangingPunct="1"/>
            <a:r>
              <a:rPr lang="en-US" dirty="0" smtClean="0"/>
              <a:t>Calculated Risk-a chance that a person takes after careful consideration</a:t>
            </a:r>
          </a:p>
          <a:p>
            <a:pPr lvl="1" eaLnBrk="1" hangingPunct="1"/>
            <a:r>
              <a:rPr lang="en-US" dirty="0" smtClean="0"/>
              <a:t>Unnecessary Risk- a chance that is not worth taking after the possible outcomes are considered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10. Your </a:t>
            </a:r>
            <a:r>
              <a:rPr lang="en-US" b="1" dirty="0"/>
              <a:t>Resilience </a:t>
            </a:r>
            <a:br>
              <a:rPr lang="en-US" b="1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Ability to adjust, recover, bounce back and learn from difficult times</a:t>
            </a:r>
          </a:p>
          <a:p>
            <a:pPr lvl="1" eaLnBrk="1" hangingPunct="1"/>
            <a:r>
              <a:rPr lang="en-US" dirty="0" smtClean="0"/>
              <a:t>Getting help and support from others</a:t>
            </a:r>
          </a:p>
          <a:p>
            <a:pPr lvl="1" eaLnBrk="1" hangingPunct="1"/>
            <a:r>
              <a:rPr lang="en-US" dirty="0" smtClean="0"/>
              <a:t>Staying optimistic</a:t>
            </a:r>
          </a:p>
          <a:p>
            <a:pPr lvl="1" eaLnBrk="1" hangingPunct="1"/>
            <a:r>
              <a:rPr lang="en-US" dirty="0" smtClean="0"/>
              <a:t>Learn and grow 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Exit Ticket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5 controllable factors that affect a person’s health status.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Ten Factors that </a:t>
            </a:r>
            <a:br>
              <a:rPr lang="en-US" dirty="0" smtClean="0"/>
            </a:br>
            <a:r>
              <a:rPr lang="en-US" dirty="0" smtClean="0"/>
              <a:t>Affect </a:t>
            </a:r>
            <a:br>
              <a:rPr lang="en-US" dirty="0" smtClean="0"/>
            </a:br>
            <a:r>
              <a:rPr lang="en-US" dirty="0" smtClean="0"/>
              <a:t>Your Health Status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Uncontrollable vs. Controllable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groups, make two columns:</a:t>
            </a:r>
          </a:p>
          <a:p>
            <a:pPr marL="0" indent="0">
              <a:buNone/>
            </a:pPr>
            <a:r>
              <a:rPr lang="en-US" dirty="0" smtClean="0"/>
              <a:t>                   Uncontrollable          Controllable</a:t>
            </a:r>
          </a:p>
          <a:p>
            <a:r>
              <a:rPr lang="en-US" dirty="0" smtClean="0"/>
              <a:t>Categorize each of the factors into a column</a:t>
            </a:r>
          </a:p>
          <a:p>
            <a:r>
              <a:rPr lang="en-US" dirty="0" smtClean="0"/>
              <a:t>Group should come to a consensus</a:t>
            </a:r>
          </a:p>
          <a:p>
            <a:r>
              <a:rPr lang="en-US" dirty="0" smtClean="0"/>
              <a:t>Be prepared to explain </a:t>
            </a:r>
            <a:r>
              <a:rPr lang="en-US" smtClean="0"/>
              <a:t>your reasoning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559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1. Heredity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passing of characteristics from biological parents to their children</a:t>
            </a:r>
          </a:p>
          <a:p>
            <a:pPr eaLnBrk="1" hangingPunct="1"/>
            <a:r>
              <a:rPr lang="en-US" dirty="0" smtClean="0"/>
              <a:t>Things that you inherit</a:t>
            </a:r>
          </a:p>
          <a:p>
            <a:pPr lvl="1" eaLnBrk="1" hangingPunct="1"/>
            <a:r>
              <a:rPr lang="en-US" dirty="0" smtClean="0"/>
              <a:t>Eye Color</a:t>
            </a:r>
          </a:p>
          <a:p>
            <a:pPr lvl="1" eaLnBrk="1" hangingPunct="1"/>
            <a:r>
              <a:rPr lang="en-US" dirty="0" smtClean="0"/>
              <a:t>Hair color</a:t>
            </a:r>
          </a:p>
          <a:p>
            <a:pPr lvl="1" eaLnBrk="1" hangingPunct="1"/>
            <a:r>
              <a:rPr lang="en-US" dirty="0" smtClean="0"/>
              <a:t>Height</a:t>
            </a:r>
          </a:p>
          <a:p>
            <a:pPr lvl="1" eaLnBrk="1" hangingPunct="1"/>
            <a:r>
              <a:rPr lang="en-US" dirty="0" smtClean="0"/>
              <a:t>Diseases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2. Quality </a:t>
            </a:r>
            <a:r>
              <a:rPr lang="en-US" b="1" dirty="0"/>
              <a:t>of the Environment</a:t>
            </a:r>
            <a:br>
              <a:rPr lang="en-US" b="1" dirty="0"/>
            </a:b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Everything around a person</a:t>
            </a:r>
          </a:p>
          <a:p>
            <a:pPr eaLnBrk="1" hangingPunct="1"/>
            <a:r>
              <a:rPr lang="en-US" dirty="0" smtClean="0"/>
              <a:t>This includes:</a:t>
            </a:r>
          </a:p>
          <a:p>
            <a:pPr lvl="1" eaLnBrk="1" hangingPunct="1"/>
            <a:r>
              <a:rPr lang="en-US" dirty="0" smtClean="0"/>
              <a:t>The air you breathe</a:t>
            </a:r>
          </a:p>
          <a:p>
            <a:pPr lvl="1" eaLnBrk="1" hangingPunct="1"/>
            <a:r>
              <a:rPr lang="en-US" dirty="0" smtClean="0"/>
              <a:t>The water you drink</a:t>
            </a:r>
          </a:p>
          <a:p>
            <a:pPr lvl="1" eaLnBrk="1" hangingPunct="1"/>
            <a:r>
              <a:rPr lang="en-US" dirty="0" smtClean="0"/>
              <a:t>The place you live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3. Random </a:t>
            </a:r>
            <a:r>
              <a:rPr lang="en-US" b="1" dirty="0"/>
              <a:t>Events</a:t>
            </a:r>
            <a:br>
              <a:rPr lang="en-US" b="1" dirty="0"/>
            </a:b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event over which a person has little or no control</a:t>
            </a:r>
          </a:p>
          <a:p>
            <a:pPr lvl="1" eaLnBrk="1" hangingPunct="1"/>
            <a:r>
              <a:rPr lang="en-US" dirty="0" smtClean="0"/>
              <a:t>Unexpected occurrences</a:t>
            </a:r>
          </a:p>
          <a:p>
            <a:pPr lvl="1" eaLnBrk="1" hangingPunct="1"/>
            <a:r>
              <a:rPr lang="en-US" dirty="0" smtClean="0"/>
              <a:t>Accidents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4. Health </a:t>
            </a:r>
            <a:r>
              <a:rPr lang="en-US" b="1" dirty="0"/>
              <a:t>Care</a:t>
            </a:r>
            <a:br>
              <a:rPr lang="en-US" b="1" dirty="0"/>
            </a:b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professional medical and dental care that promotes a person’s health</a:t>
            </a:r>
          </a:p>
          <a:p>
            <a:pPr eaLnBrk="1" hangingPunct="1"/>
            <a:r>
              <a:rPr lang="en-US" dirty="0" smtClean="0"/>
              <a:t>Availability to:</a:t>
            </a:r>
          </a:p>
          <a:p>
            <a:pPr lvl="1" eaLnBrk="1" hangingPunct="1"/>
            <a:r>
              <a:rPr lang="en-US" dirty="0" smtClean="0"/>
              <a:t>Doctor/Hospital visits</a:t>
            </a:r>
          </a:p>
          <a:p>
            <a:pPr lvl="1" eaLnBrk="1" hangingPunct="1"/>
            <a:r>
              <a:rPr lang="en-US" dirty="0" smtClean="0"/>
              <a:t>Health Insurance</a:t>
            </a:r>
          </a:p>
          <a:p>
            <a:pPr lvl="1" eaLnBrk="1" hangingPunct="1"/>
            <a:r>
              <a:rPr lang="en-US" dirty="0" smtClean="0"/>
              <a:t>Medications-OTC and Prescription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5. Behaviors </a:t>
            </a:r>
            <a:r>
              <a:rPr lang="en-US" b="1" dirty="0"/>
              <a:t>You Choose</a:t>
            </a:r>
            <a:br>
              <a:rPr lang="en-US" b="1" dirty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Healthful Behavior</a:t>
            </a:r>
          </a:p>
          <a:p>
            <a:pPr eaLnBrk="1" hangingPunct="1"/>
            <a:r>
              <a:rPr lang="en-US" dirty="0" smtClean="0"/>
              <a:t>Risk Behavior- an action a person chooses that threaten health; can cause injury, illness, and premature death; and destroys the environment.</a:t>
            </a:r>
          </a:p>
          <a:p>
            <a:pPr eaLnBrk="1" hangingPunct="1"/>
            <a:r>
              <a:rPr lang="en-US" dirty="0" smtClean="0"/>
              <a:t>Based on what you have learned:</a:t>
            </a:r>
          </a:p>
          <a:p>
            <a:pPr lvl="1" eaLnBrk="1" hangingPunct="1"/>
            <a:r>
              <a:rPr lang="en-US" dirty="0" smtClean="0"/>
              <a:t>The actions you take</a:t>
            </a:r>
          </a:p>
          <a:p>
            <a:pPr lvl="1" eaLnBrk="1" hangingPunct="1"/>
            <a:r>
              <a:rPr lang="en-US" dirty="0" smtClean="0"/>
              <a:t>How you respond to things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6. Quality </a:t>
            </a:r>
            <a:r>
              <a:rPr lang="en-US" b="1" dirty="0"/>
              <a:t>of your Relationships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 connection a person has with another person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Healthful relationship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Harmful </a:t>
            </a:r>
            <a:r>
              <a:rPr lang="en-US" dirty="0" smtClean="0"/>
              <a:t>relationship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This could be: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Family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Friends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Peers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Co-workers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Teacher/Coach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Significant Other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441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September 15, 2011 J.E. #2:  Wellness Wheel</vt:lpstr>
      <vt:lpstr>Ten Factors that  Affect  Your Health Status</vt:lpstr>
      <vt:lpstr>Uncontrollable vs. Controllable Factors</vt:lpstr>
      <vt:lpstr>1. Heredity </vt:lpstr>
      <vt:lpstr>2. Quality of the Environment </vt:lpstr>
      <vt:lpstr>3. Random Events </vt:lpstr>
      <vt:lpstr>4. Health Care </vt:lpstr>
      <vt:lpstr>5. Behaviors You Choose </vt:lpstr>
      <vt:lpstr>6. Quality of your Relationships </vt:lpstr>
      <vt:lpstr>7. Decisions You Make </vt:lpstr>
      <vt:lpstr>8. Ability to use Resistance Skills </vt:lpstr>
      <vt:lpstr>9. Risks You Take </vt:lpstr>
      <vt:lpstr>10. Your Resilience  </vt:lpstr>
      <vt:lpstr>Exit Ticket</vt:lpstr>
    </vt:vector>
  </TitlesOfParts>
  <Company>Cortland City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that affect health status</dc:title>
  <dc:creator>Cortland City School District</dc:creator>
  <cp:lastModifiedBy>Cortland City School District</cp:lastModifiedBy>
  <cp:revision>13</cp:revision>
  <dcterms:created xsi:type="dcterms:W3CDTF">2011-01-31T19:32:58Z</dcterms:created>
  <dcterms:modified xsi:type="dcterms:W3CDTF">2011-09-15T12:34:25Z</dcterms:modified>
</cp:coreProperties>
</file>