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handoutMasterIdLst>
    <p:handoutMasterId r:id="rId39"/>
  </p:handoutMasterIdLst>
  <p:sldIdLst>
    <p:sldId id="285" r:id="rId2"/>
    <p:sldId id="289" r:id="rId3"/>
    <p:sldId id="288" r:id="rId4"/>
    <p:sldId id="295" r:id="rId5"/>
    <p:sldId id="259" r:id="rId6"/>
    <p:sldId id="280" r:id="rId7"/>
    <p:sldId id="260" r:id="rId8"/>
    <p:sldId id="261" r:id="rId9"/>
    <p:sldId id="262" r:id="rId10"/>
    <p:sldId id="290" r:id="rId11"/>
    <p:sldId id="263" r:id="rId12"/>
    <p:sldId id="264" r:id="rId13"/>
    <p:sldId id="283" r:id="rId14"/>
    <p:sldId id="265" r:id="rId15"/>
    <p:sldId id="284" r:id="rId16"/>
    <p:sldId id="281" r:id="rId17"/>
    <p:sldId id="256" r:id="rId18"/>
    <p:sldId id="257" r:id="rId19"/>
    <p:sldId id="258" r:id="rId20"/>
    <p:sldId id="297" r:id="rId21"/>
    <p:sldId id="296" r:id="rId22"/>
    <p:sldId id="266" r:id="rId23"/>
    <p:sldId id="271" r:id="rId24"/>
    <p:sldId id="272" r:id="rId25"/>
    <p:sldId id="273" r:id="rId26"/>
    <p:sldId id="267" r:id="rId27"/>
    <p:sldId id="291" r:id="rId28"/>
    <p:sldId id="274" r:id="rId29"/>
    <p:sldId id="275" r:id="rId30"/>
    <p:sldId id="268" r:id="rId31"/>
    <p:sldId id="276" r:id="rId32"/>
    <p:sldId id="277" r:id="rId33"/>
    <p:sldId id="298" r:id="rId34"/>
    <p:sldId id="278" r:id="rId35"/>
    <p:sldId id="279" r:id="rId36"/>
    <p:sldId id="269" r:id="rId37"/>
    <p:sldId id="270" r:id="rId3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1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32A19CB1-5682-4D18-8CCF-990731E508C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Freeform 6"/>
          <p:cNvSpPr>
            <a:spLocks/>
          </p:cNvSpPr>
          <p:nvPr/>
        </p:nvSpPr>
        <p:spPr bwMode="hidden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Freeform 8"/>
          <p:cNvSpPr>
            <a:spLocks/>
          </p:cNvSpPr>
          <p:nvPr/>
        </p:nvSpPr>
        <p:spPr bwMode="invGray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en-US"/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fld id="{A6E2BB8D-F66A-41DF-9518-8EDB753F9D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1EF81-93A5-4DD4-9F20-18EBF723C2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0F432-E4F4-4D22-AA9A-55E82796F3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85D3B-ED14-4306-85D7-75ADC9F97E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EF915-FB4D-4A96-840F-865CA5A05F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494F82-A87B-4E5B-9E88-B69D5DBA9B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BB997-9DC0-4C7B-ADC4-304244E555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058D8-6B18-440E-B91A-8442EA006A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DFE0AF-C1F2-42AF-BB8A-870439A411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94F3D-9E72-48EA-BB44-CA8172FA58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16338-3096-4E55-AEEB-8DE9B9813A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Freeform 6"/>
          <p:cNvSpPr>
            <a:spLocks/>
          </p:cNvSpPr>
          <p:nvPr/>
        </p:nvSpPr>
        <p:spPr bwMode="invGray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Freeform 8"/>
          <p:cNvSpPr>
            <a:spLocks/>
          </p:cNvSpPr>
          <p:nvPr/>
        </p:nvSpPr>
        <p:spPr bwMode="white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		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4941A7FE-713E-4199-A91B-5B5A51EEFB9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althcentral.com/heart-disease/animation-44721-71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health.howstuffworks.com/adam-200079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lthcentral.com/heart-disease/animation-44728-71.html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lthcentral.com/heart-disease/animation-44729-71.html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lthcentral.com/heart-disease/animation-44730-71.html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health.howstuffworks.com/adam-200034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althcentral.com/animation/408/13/Heart_Attack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CVD statistics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10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dirty="0"/>
              <a:t>Cardiovascular disease (CVD) is the leading cause of death in the U.S</a:t>
            </a:r>
            <a:r>
              <a:rPr lang="en-US" sz="4000" dirty="0" smtClean="0"/>
              <a:t>.</a:t>
            </a:r>
          </a:p>
          <a:p>
            <a:pPr>
              <a:lnSpc>
                <a:spcPct val="90000"/>
              </a:lnSpc>
            </a:pPr>
            <a:endParaRPr lang="en-US" sz="1200" dirty="0"/>
          </a:p>
          <a:p>
            <a:pPr>
              <a:lnSpc>
                <a:spcPct val="90000"/>
              </a:lnSpc>
            </a:pPr>
            <a:r>
              <a:rPr lang="en-US" sz="4000" dirty="0" smtClean="0"/>
              <a:t>CVD is the </a:t>
            </a:r>
            <a:r>
              <a:rPr lang="en-US" sz="4000" dirty="0"/>
              <a:t>number one killer in the U.S. </a:t>
            </a:r>
            <a:endParaRPr lang="en-US" sz="1200" dirty="0" smtClean="0"/>
          </a:p>
          <a:p>
            <a:pPr>
              <a:lnSpc>
                <a:spcPct val="90000"/>
              </a:lnSpc>
            </a:pPr>
            <a:endParaRPr lang="en-US" sz="1200" dirty="0"/>
          </a:p>
          <a:p>
            <a:pPr>
              <a:lnSpc>
                <a:spcPct val="90000"/>
              </a:lnSpc>
            </a:pPr>
            <a:r>
              <a:rPr lang="en-US" sz="4000" dirty="0"/>
              <a:t>More that 2,500 Americans die from CVD each </a:t>
            </a:r>
            <a:r>
              <a:rPr lang="en-US" sz="4000" dirty="0" smtClean="0"/>
              <a:t>day</a:t>
            </a:r>
          </a:p>
          <a:p>
            <a:pPr>
              <a:lnSpc>
                <a:spcPct val="90000"/>
              </a:lnSpc>
            </a:pPr>
            <a:endParaRPr lang="en-US" sz="1200" dirty="0"/>
          </a:p>
          <a:p>
            <a:pPr>
              <a:lnSpc>
                <a:spcPct val="90000"/>
              </a:lnSpc>
            </a:pPr>
            <a:r>
              <a:rPr lang="en-US" sz="4000" dirty="0"/>
              <a:t>Among women, 1 in 2.6 deaths from CVD</a:t>
            </a:r>
          </a:p>
          <a:p>
            <a:pPr>
              <a:lnSpc>
                <a:spcPct val="90000"/>
              </a:lnSpc>
            </a:pPr>
            <a:endParaRPr 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Angina Pectoris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/>
              <a:t>Ischemia – reduction of the heart’s blood and oxygen supply</a:t>
            </a:r>
          </a:p>
          <a:p>
            <a:r>
              <a:rPr lang="en-US" sz="4000"/>
              <a:t>The more serious the oxygen deprivation the more severe the pain</a:t>
            </a:r>
          </a:p>
          <a:p>
            <a:endParaRPr lang="en-US" sz="4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5400"/>
              <a:t>Stroke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5400"/>
              <a:t>	a sudden disruption of blood flow to a section of the brain</a:t>
            </a:r>
          </a:p>
          <a:p>
            <a:pPr>
              <a:buFontTx/>
              <a:buNone/>
            </a:pPr>
            <a:r>
              <a:rPr lang="en-US" sz="5400"/>
              <a:t>	</a:t>
            </a:r>
            <a:r>
              <a:rPr lang="en-US" sz="2000">
                <a:hlinkClick r:id="rId2"/>
              </a:rPr>
              <a:t>Effects of Stroke</a:t>
            </a:r>
            <a:endParaRPr lang="en-US" sz="200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5400"/>
              <a:t>Stroke cont’d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5257800"/>
          </a:xfrm>
        </p:spPr>
        <p:txBody>
          <a:bodyPr/>
          <a:lstStyle/>
          <a:p>
            <a:r>
              <a:rPr lang="en-US" sz="3600"/>
              <a:t>Occurs when the blood supply to the brain is interrupted</a:t>
            </a:r>
          </a:p>
          <a:p>
            <a:r>
              <a:rPr lang="en-US" sz="3600"/>
              <a:t>Thrombus – blood clot</a:t>
            </a:r>
          </a:p>
          <a:p>
            <a:r>
              <a:rPr lang="en-US" sz="3600"/>
              <a:t>Embolus – free flowing clot</a:t>
            </a:r>
          </a:p>
          <a:p>
            <a:r>
              <a:rPr lang="en-US" sz="3600"/>
              <a:t>Aneurysm – bulging or burst blood vessel</a:t>
            </a:r>
          </a:p>
          <a:p>
            <a:r>
              <a:rPr lang="en-US" sz="3600"/>
              <a:t>Transient ischemic attack (TIA) – brief interruptions that cause temporary impairment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15_06figure-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28600"/>
            <a:ext cx="6096000" cy="640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7696200" y="6369050"/>
            <a:ext cx="1260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600">
                <a:latin typeface="Arial" charset="0"/>
              </a:rPr>
              <a:t>Figure 15.6</a:t>
            </a: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5400"/>
              <a:t>Stroke cont’d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5400"/>
              <a:t>Warning signs:</a:t>
            </a:r>
          </a:p>
          <a:p>
            <a:r>
              <a:rPr lang="en-US" sz="5400"/>
              <a:t>weakness, numbness in face, arm, leg</a:t>
            </a:r>
          </a:p>
          <a:p>
            <a:r>
              <a:rPr lang="en-US" sz="5400"/>
              <a:t>trouble with speech</a:t>
            </a:r>
          </a:p>
          <a:p>
            <a:r>
              <a:rPr lang="en-US" sz="5400"/>
              <a:t>vision impairment/loss</a:t>
            </a:r>
          </a:p>
          <a:p>
            <a:r>
              <a:rPr lang="en-US" sz="5400"/>
              <a:t>dizziness, nausea, unsteadiness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Stroke assessment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/>
              <a:t>Face weakness</a:t>
            </a:r>
          </a:p>
          <a:p>
            <a:r>
              <a:rPr lang="en-US" sz="4400"/>
              <a:t>Arm weakness</a:t>
            </a:r>
          </a:p>
          <a:p>
            <a:r>
              <a:rPr lang="en-US" sz="4400"/>
              <a:t>Speech problems</a:t>
            </a:r>
          </a:p>
          <a:p>
            <a:r>
              <a:rPr lang="en-US" sz="4400"/>
              <a:t>Time symptoms started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sz="5400"/>
              <a:t>Arrhythmia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34400" cy="5105400"/>
          </a:xfrm>
        </p:spPr>
        <p:txBody>
          <a:bodyPr/>
          <a:lstStyle/>
          <a:p>
            <a:r>
              <a:rPr lang="en-US" sz="4000" dirty="0"/>
              <a:t>A heart condition in which the heartbeat is abnormal and irregular.</a:t>
            </a:r>
          </a:p>
          <a:p>
            <a:endParaRPr lang="en-US" sz="4000" dirty="0" smtClean="0"/>
          </a:p>
          <a:p>
            <a:r>
              <a:rPr lang="en-US" sz="4000" dirty="0" smtClean="0"/>
              <a:t>The </a:t>
            </a:r>
            <a:r>
              <a:rPr lang="en-US" sz="4000" dirty="0"/>
              <a:t>heart may beat very slowly or very fast for no apparent reason.</a:t>
            </a:r>
          </a:p>
          <a:p>
            <a:endParaRPr lang="en-US" sz="4000" dirty="0" smtClean="0"/>
          </a:p>
          <a:p>
            <a:r>
              <a:rPr lang="en-US" sz="4000" dirty="0" smtClean="0"/>
              <a:t>Fibrillation </a:t>
            </a:r>
            <a:r>
              <a:rPr lang="en-US" sz="4000" dirty="0"/>
              <a:t>– heart beat is sporadic, quivering pattern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839200" cy="1371600"/>
          </a:xfrm>
        </p:spPr>
        <p:txBody>
          <a:bodyPr/>
          <a:lstStyle/>
          <a:p>
            <a:r>
              <a:rPr lang="en-US" sz="6000"/>
              <a:t>hypertension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8915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4400"/>
              <a:t>High blood pressure</a:t>
            </a:r>
          </a:p>
          <a:p>
            <a:pPr lvl="1"/>
            <a:r>
              <a:rPr lang="en-US" sz="4400"/>
              <a:t>blood pressure- the force of blood pushing against the walls of blood vessels</a:t>
            </a:r>
          </a:p>
          <a:p>
            <a:pPr lvl="1">
              <a:buFontTx/>
              <a:buNone/>
            </a:pPr>
            <a:r>
              <a:rPr lang="en-US" sz="2400">
                <a:hlinkClick r:id="rId2"/>
              </a:rPr>
              <a:t>http://health.howstuffworks.com/adam-200079.htm</a:t>
            </a:r>
            <a:endParaRPr lang="en-US" sz="2400"/>
          </a:p>
          <a:p>
            <a:pPr lvl="1"/>
            <a:endParaRPr lang="en-US" sz="240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143000"/>
          </a:xfrm>
        </p:spPr>
        <p:txBody>
          <a:bodyPr/>
          <a:lstStyle/>
          <a:p>
            <a:r>
              <a:rPr lang="en-US" sz="5400"/>
              <a:t>Hypertension cont’d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lvl="1"/>
            <a:r>
              <a:rPr lang="en-US" sz="5400"/>
              <a:t>systolic pressure- heart contracts, sound</a:t>
            </a:r>
          </a:p>
          <a:p>
            <a:pPr lvl="1"/>
            <a:r>
              <a:rPr lang="en-US" sz="5400"/>
              <a:t>diastolic pressure- heart relaxes, no sound</a:t>
            </a:r>
          </a:p>
          <a:p>
            <a:pPr lvl="1"/>
            <a:r>
              <a:rPr lang="en-US" sz="5400"/>
              <a:t>safe range: 120/80 to 130-85; 140/90 = high</a:t>
            </a:r>
          </a:p>
          <a:p>
            <a:endParaRPr lang="en-US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Hypertension cont’d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5400"/>
              <a:t>Called the “silent killer” because there are no symptoms and it often goes undetected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/>
              <a:t>Anatomy of the Heart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7696200" y="6477000"/>
            <a:ext cx="121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200"/>
              <a:t>Figure 15.4</a:t>
            </a:r>
          </a:p>
        </p:txBody>
      </p:sp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2" cstate="print"/>
          <a:srcRect b="4999"/>
          <a:stretch>
            <a:fillRect/>
          </a:stretch>
        </p:blipFill>
        <p:spPr bwMode="auto">
          <a:xfrm>
            <a:off x="0" y="855663"/>
            <a:ext cx="9144000" cy="5573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dirty="0" smtClean="0"/>
              <a:t>Student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500" dirty="0" smtClean="0"/>
              <a:t>Complete Personal Assessment #5 questions 4 and 5</a:t>
            </a:r>
          </a:p>
          <a:p>
            <a:endParaRPr lang="en-US" sz="4500" dirty="0" smtClean="0"/>
          </a:p>
          <a:p>
            <a:r>
              <a:rPr lang="en-US" sz="4500" dirty="0" smtClean="0"/>
              <a:t>Hand in for a grade!</a:t>
            </a:r>
            <a:endParaRPr lang="en-US" sz="45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Exit ticket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990600"/>
            <a:ext cx="5562600" cy="5867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 blockage of the coronary artery leading to the </a:t>
            </a:r>
            <a:r>
              <a:rPr lang="en-US" dirty="0" smtClean="0"/>
              <a:t>heart</a:t>
            </a:r>
          </a:p>
          <a:p>
            <a:pPr>
              <a:buFont typeface="+mj-lt"/>
              <a:buAutoNum type="arabicPeriod"/>
            </a:pPr>
            <a:endParaRPr lang="en-US" sz="1600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high blood pressure (140/90 or higher</a:t>
            </a:r>
            <a:r>
              <a:rPr lang="en-US" dirty="0" smtClean="0"/>
              <a:t>)</a:t>
            </a:r>
          </a:p>
          <a:p>
            <a:pPr>
              <a:buFont typeface="+mj-lt"/>
              <a:buAutoNum type="arabicPeriod"/>
            </a:pPr>
            <a:endParaRPr lang="en-US" sz="1600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fatty deposits build up in arteries </a:t>
            </a:r>
            <a:endParaRPr lang="en-US" dirty="0" smtClean="0"/>
          </a:p>
          <a:p>
            <a:pPr>
              <a:buFont typeface="+mj-lt"/>
              <a:buAutoNum type="arabicPeriod"/>
            </a:pPr>
            <a:endParaRPr lang="en-US" sz="1600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blockage of the coronary artery </a:t>
            </a:r>
            <a:r>
              <a:rPr lang="en-US" dirty="0" smtClean="0"/>
              <a:t>leading </a:t>
            </a:r>
            <a:r>
              <a:rPr lang="en-US" dirty="0"/>
              <a:t>to the </a:t>
            </a:r>
            <a:r>
              <a:rPr lang="en-US" dirty="0" smtClean="0"/>
              <a:t>brain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chest pains due to narrowed arteries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715000" y="1447800"/>
            <a:ext cx="3810000" cy="41148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 smtClean="0"/>
              <a:t>stroke</a:t>
            </a:r>
          </a:p>
          <a:p>
            <a:pPr marL="514350" indent="-514350">
              <a:buAutoNum type="alphaUcPeriod"/>
            </a:pPr>
            <a:endParaRPr lang="en-US" dirty="0"/>
          </a:p>
          <a:p>
            <a:pPr marL="514350" indent="-514350">
              <a:buAutoNum type="alphaUcPeriod"/>
            </a:pPr>
            <a:r>
              <a:rPr lang="en-US" dirty="0" smtClean="0"/>
              <a:t>hypertension</a:t>
            </a:r>
          </a:p>
          <a:p>
            <a:pPr marL="514350" indent="-514350">
              <a:buAutoNum type="alphaUcPeriod"/>
            </a:pPr>
            <a:endParaRPr lang="en-US" dirty="0"/>
          </a:p>
          <a:p>
            <a:pPr marL="514350" indent="-514350">
              <a:buAutoNum type="alphaUcPeriod"/>
            </a:pPr>
            <a:r>
              <a:rPr lang="en-US" dirty="0" smtClean="0"/>
              <a:t>heart attack</a:t>
            </a:r>
          </a:p>
          <a:p>
            <a:pPr marL="514350" indent="-514350">
              <a:buAutoNum type="alphaUcPeriod"/>
            </a:pPr>
            <a:endParaRPr lang="en-US" dirty="0"/>
          </a:p>
          <a:p>
            <a:pPr marL="514350" indent="-514350">
              <a:buAutoNum type="alphaUcPeriod"/>
            </a:pPr>
            <a:r>
              <a:rPr lang="en-US" dirty="0"/>
              <a:t>a</a:t>
            </a:r>
            <a:r>
              <a:rPr lang="en-US" dirty="0" smtClean="0"/>
              <a:t>ngina</a:t>
            </a:r>
          </a:p>
          <a:p>
            <a:pPr marL="514350" indent="-514350">
              <a:buAutoNum type="alphaUcPeriod"/>
            </a:pPr>
            <a:endParaRPr lang="en-US" dirty="0"/>
          </a:p>
          <a:p>
            <a:pPr marL="514350" indent="-514350">
              <a:buAutoNum type="alphaUcPeriod"/>
            </a:pPr>
            <a:r>
              <a:rPr lang="en-US" dirty="0" smtClean="0"/>
              <a:t>atherosclerosis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r>
              <a:rPr lang="en-US" sz="5400"/>
              <a:t>Detecting CVD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endParaRPr lang="en-US" sz="5400"/>
          </a:p>
          <a:p>
            <a:pPr>
              <a:buFontTx/>
              <a:buNone/>
            </a:pPr>
            <a:r>
              <a:rPr lang="en-US" sz="5400"/>
              <a:t>electrocardiogram-		</a:t>
            </a:r>
          </a:p>
          <a:p>
            <a:pPr lvl="1">
              <a:buFontTx/>
              <a:buNone/>
            </a:pPr>
            <a:r>
              <a:rPr lang="en-US" sz="5400"/>
              <a:t>	graph of heart’s electrical activity that can show abnormalities</a:t>
            </a:r>
          </a:p>
          <a:p>
            <a:pPr>
              <a:buFontTx/>
              <a:buNone/>
            </a:pPr>
            <a:endParaRPr lang="en-US" sz="4400"/>
          </a:p>
          <a:p>
            <a:pPr lvl="1">
              <a:buFontTx/>
              <a:buNone/>
            </a:pPr>
            <a:endParaRPr lang="en-US" sz="4400"/>
          </a:p>
          <a:p>
            <a:pPr lvl="1">
              <a:buFontTx/>
              <a:buNone/>
            </a:pPr>
            <a:endParaRPr lang="en-US" sz="4400"/>
          </a:p>
          <a:p>
            <a:pPr lvl="1">
              <a:buFontTx/>
              <a:buNone/>
            </a:pPr>
            <a:endParaRPr lang="en-US" sz="480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electrocardiogram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43000" y="381000"/>
            <a:ext cx="6859588" cy="61690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z="5400"/>
              <a:t>Detection of CVD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5400"/>
              <a:t>heart catheterization- injects dye to track blood flow and finds the blockage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catheteriz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3050" y="228600"/>
            <a:ext cx="6273800" cy="662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5400"/>
              <a:t>Treating CVD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91440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4000" dirty="0"/>
              <a:t>Drugs:</a:t>
            </a:r>
          </a:p>
          <a:p>
            <a:pPr>
              <a:lnSpc>
                <a:spcPct val="90000"/>
              </a:lnSpc>
            </a:pPr>
            <a:r>
              <a:rPr lang="en-US" sz="4000" dirty="0"/>
              <a:t>Nitroglycerin – drug used to relax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4000" dirty="0"/>
              <a:t>   (dilate) the veins</a:t>
            </a:r>
          </a:p>
          <a:p>
            <a:pPr>
              <a:lnSpc>
                <a:spcPct val="90000"/>
              </a:lnSpc>
            </a:pPr>
            <a:r>
              <a:rPr lang="en-US" sz="4000" dirty="0"/>
              <a:t>Beta blockers control potential </a:t>
            </a:r>
            <a:r>
              <a:rPr lang="en-US" sz="4000" dirty="0" err="1"/>
              <a:t>overactivity</a:t>
            </a:r>
            <a:r>
              <a:rPr lang="en-US" sz="4000" dirty="0"/>
              <a:t> of the heart </a:t>
            </a:r>
            <a:r>
              <a:rPr lang="en-US" sz="4000" dirty="0" smtClean="0"/>
              <a:t>muscle</a:t>
            </a:r>
          </a:p>
          <a:p>
            <a:pPr>
              <a:lnSpc>
                <a:spcPct val="90000"/>
              </a:lnSpc>
            </a:pPr>
            <a:r>
              <a:rPr lang="en-US" sz="4000" dirty="0" smtClean="0"/>
              <a:t>Aspirin therapy</a:t>
            </a:r>
          </a:p>
          <a:p>
            <a:pPr>
              <a:lnSpc>
                <a:spcPct val="90000"/>
              </a:lnSpc>
            </a:pPr>
            <a:r>
              <a:rPr lang="en-US" sz="4000" dirty="0" err="1" smtClean="0"/>
              <a:t>Thrombolysis</a:t>
            </a:r>
            <a:endParaRPr lang="en-US" sz="4000" dirty="0"/>
          </a:p>
          <a:p>
            <a:pPr>
              <a:lnSpc>
                <a:spcPct val="90000"/>
              </a:lnSpc>
              <a:buFontTx/>
              <a:buNone/>
            </a:pPr>
            <a:endParaRPr lang="en-US" sz="4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Treating CVD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400"/>
              <a:t>angioplasty- balloon or laser</a:t>
            </a:r>
          </a:p>
          <a:p>
            <a:r>
              <a:rPr lang="en-US" sz="4400"/>
              <a:t>balloon compresses plaque against artery wall</a:t>
            </a:r>
          </a:p>
          <a:p>
            <a:r>
              <a:rPr lang="en-US" sz="4400"/>
              <a:t>laser dissolves plaque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balloon_angi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162800" cy="6821488"/>
          </a:xfrm>
          <a:prstGeom prst="rect">
            <a:avLst/>
          </a:prstGeom>
          <a:noFill/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7470775" y="1600200"/>
            <a:ext cx="167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hlinkClick r:id="rId3"/>
              </a:rPr>
              <a:t>Angioplasty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sz="5400"/>
              <a:t>Treating CVD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10600" cy="4114800"/>
          </a:xfrm>
        </p:spPr>
        <p:txBody>
          <a:bodyPr/>
          <a:lstStyle/>
          <a:p>
            <a:pPr algn="ctr"/>
            <a:r>
              <a:rPr lang="en-US" sz="4800"/>
              <a:t>atherectomy- drill like catheter removes plaque</a:t>
            </a:r>
          </a:p>
        </p:txBody>
      </p:sp>
      <p:pic>
        <p:nvPicPr>
          <p:cNvPr id="23556" name="Picture 4" descr="atherectom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532063"/>
            <a:ext cx="5889625" cy="43259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Common Types of Cardiovascular Disease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Hypertension</a:t>
            </a:r>
          </a:p>
          <a:p>
            <a:r>
              <a:rPr lang="en-US" sz="2800" dirty="0" smtClean="0"/>
              <a:t>Atherosclerosis</a:t>
            </a:r>
          </a:p>
          <a:p>
            <a:r>
              <a:rPr lang="en-US" sz="2800" dirty="0" smtClean="0"/>
              <a:t>Arteriosclerosis </a:t>
            </a:r>
            <a:endParaRPr lang="en-US" sz="2800" dirty="0"/>
          </a:p>
          <a:p>
            <a:r>
              <a:rPr lang="en-US" sz="2800" dirty="0"/>
              <a:t>Coronary heart disease (CHD)</a:t>
            </a:r>
          </a:p>
          <a:p>
            <a:r>
              <a:rPr lang="en-US" sz="2800" dirty="0"/>
              <a:t>Chest pain (angina pectoris)</a:t>
            </a:r>
          </a:p>
          <a:p>
            <a:r>
              <a:rPr lang="en-US" sz="2800" dirty="0"/>
              <a:t>Irregular heartbeat (arrhythmia)</a:t>
            </a:r>
          </a:p>
          <a:p>
            <a:r>
              <a:rPr lang="en-US" sz="2800" dirty="0"/>
              <a:t>Stroke </a:t>
            </a:r>
          </a:p>
          <a:p>
            <a:r>
              <a:rPr lang="en-US" sz="2800" dirty="0"/>
              <a:t>Congestive heart failure (CHF)</a:t>
            </a:r>
          </a:p>
          <a:p>
            <a:r>
              <a:rPr lang="en-US" sz="2800" dirty="0"/>
              <a:t>Congenital and rheumatic heart disease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5400"/>
              <a:t>Treating CVD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534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800"/>
              <a:t>Stent- wire mesh tube keeps artery wall open </a:t>
            </a:r>
          </a:p>
        </p:txBody>
      </p:sp>
      <p:pic>
        <p:nvPicPr>
          <p:cNvPr id="16388" name="Picture 4" descr="st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652713"/>
            <a:ext cx="5924550" cy="4205287"/>
          </a:xfrm>
          <a:prstGeom prst="rect">
            <a:avLst/>
          </a:prstGeom>
          <a:noFill/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81000" y="3505200"/>
            <a:ext cx="1828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hlinkClick r:id="rId3"/>
              </a:rPr>
              <a:t>Stent Angioplasty</a:t>
            </a:r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sz="5400"/>
              <a:t>Treating CVD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28600" y="914400"/>
            <a:ext cx="86868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kumimoji="1" lang="en-US" sz="4400"/>
              <a:t>coronary bypass surgery- use of a vein to construct a detour around the blocked artery</a:t>
            </a:r>
          </a:p>
        </p:txBody>
      </p:sp>
      <p:pic>
        <p:nvPicPr>
          <p:cNvPr id="24582" name="Picture 6" descr="coronary_bypass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2333625"/>
            <a:ext cx="4197350" cy="4524375"/>
          </a:xfrm>
          <a:prstGeom prst="rect">
            <a:avLst/>
          </a:prstGeom>
          <a:noFill/>
        </p:spPr>
      </p:pic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533400" y="38100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hlinkClick r:id="rId3"/>
              </a:rPr>
              <a:t>Bypass Surgery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z="5400"/>
              <a:t>Treating CVD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762000" y="1831975"/>
            <a:ext cx="754380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kumimoji="1" lang="en-US" sz="5400"/>
              <a:t>pacemaker-produces electrical impulses for the heart; prevents fibrillation (uneven rhythm)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Coronary Care Game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Discover your life expectancy based on your cardiovascular disease risk factors</a:t>
            </a:r>
            <a:endParaRPr lang="en-US" sz="4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4800"/>
              <a:t>Uncontrollable Risk Factors for CVD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5400"/>
              <a:t>Increasing age</a:t>
            </a:r>
          </a:p>
          <a:p>
            <a:r>
              <a:rPr lang="en-US" sz="5400"/>
              <a:t>Gender</a:t>
            </a:r>
          </a:p>
          <a:p>
            <a:r>
              <a:rPr lang="en-US" sz="5400"/>
              <a:t>Heredity</a:t>
            </a:r>
          </a:p>
          <a:p>
            <a:r>
              <a:rPr lang="en-US" sz="5400"/>
              <a:t>Race</a:t>
            </a:r>
          </a:p>
          <a:p>
            <a:pPr>
              <a:buFontTx/>
              <a:buNone/>
            </a:pPr>
            <a:endParaRPr lang="en-US" sz="5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sz="4800"/>
              <a:t>Controllable Risk Factors for CVD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38100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800"/>
              <a:t>Smoking</a:t>
            </a:r>
          </a:p>
          <a:p>
            <a:pPr>
              <a:lnSpc>
                <a:spcPct val="80000"/>
              </a:lnSpc>
            </a:pPr>
            <a:r>
              <a:rPr lang="en-US" sz="4800"/>
              <a:t>High blood cholesterol</a:t>
            </a:r>
          </a:p>
          <a:p>
            <a:pPr>
              <a:lnSpc>
                <a:spcPct val="80000"/>
              </a:lnSpc>
            </a:pPr>
            <a:r>
              <a:rPr lang="en-US" sz="4800"/>
              <a:t>Hypertension (high blood pressure)</a:t>
            </a:r>
          </a:p>
          <a:p>
            <a:pPr>
              <a:lnSpc>
                <a:spcPct val="80000"/>
              </a:lnSpc>
            </a:pPr>
            <a:r>
              <a:rPr lang="en-US" sz="4800"/>
              <a:t>Physical inactivity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447800"/>
            <a:ext cx="4191000" cy="4114800"/>
          </a:xfrm>
        </p:spPr>
        <p:txBody>
          <a:bodyPr/>
          <a:lstStyle/>
          <a:p>
            <a:r>
              <a:rPr lang="en-US" sz="4800"/>
              <a:t>Obesity/</a:t>
            </a:r>
          </a:p>
          <a:p>
            <a:pPr>
              <a:buFontTx/>
              <a:buNone/>
            </a:pPr>
            <a:r>
              <a:rPr lang="en-US" sz="4800"/>
              <a:t>overweight</a:t>
            </a:r>
          </a:p>
          <a:p>
            <a:r>
              <a:rPr lang="en-US" sz="4800"/>
              <a:t>Diabetes</a:t>
            </a:r>
          </a:p>
          <a:p>
            <a:r>
              <a:rPr lang="en-US" sz="4800"/>
              <a:t>High stress levels</a:t>
            </a:r>
          </a:p>
          <a:p>
            <a:r>
              <a:rPr lang="en-US" sz="4800"/>
              <a:t>Alcohol use</a:t>
            </a:r>
          </a:p>
          <a:p>
            <a:pPr>
              <a:buFontTx/>
              <a:buNone/>
            </a:pPr>
            <a:endParaRPr lang="en-US" sz="4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Prevention of CVD</a:t>
            </a:r>
            <a:br>
              <a:rPr lang="en-US" sz="5400"/>
            </a:br>
            <a:endParaRPr lang="en-US" sz="54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114800"/>
          </a:xfrm>
        </p:spPr>
        <p:txBody>
          <a:bodyPr/>
          <a:lstStyle/>
          <a:p>
            <a:r>
              <a:rPr lang="en-US" sz="5400"/>
              <a:t>do not smoke</a:t>
            </a:r>
          </a:p>
          <a:p>
            <a:r>
              <a:rPr lang="en-US" sz="5400"/>
              <a:t>if you smoke, quit</a:t>
            </a:r>
          </a:p>
          <a:p>
            <a:r>
              <a:rPr lang="en-US" sz="5400"/>
              <a:t>check blood pressure regularly</a:t>
            </a:r>
          </a:p>
          <a:p>
            <a:r>
              <a:rPr lang="en-US" sz="5400"/>
              <a:t>reduce cholesterol</a:t>
            </a:r>
          </a:p>
          <a:p>
            <a:r>
              <a:rPr lang="en-US" sz="5400"/>
              <a:t>reduce salt</a:t>
            </a:r>
          </a:p>
          <a:p>
            <a:pPr>
              <a:buFontTx/>
              <a:buNone/>
            </a:pPr>
            <a:endParaRPr lang="en-US" sz="5400"/>
          </a:p>
          <a:p>
            <a:endParaRPr lang="en-US" sz="540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Prevention of CVD cont’d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5400"/>
              <a:t>exercise regularly</a:t>
            </a:r>
          </a:p>
          <a:p>
            <a:r>
              <a:rPr lang="en-US" sz="5400"/>
              <a:t>avoid obesity</a:t>
            </a:r>
          </a:p>
          <a:p>
            <a:r>
              <a:rPr lang="en-US" sz="5400"/>
              <a:t>manage stress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Object description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486400"/>
          </a:xfrm>
        </p:spPr>
        <p:txBody>
          <a:bodyPr/>
          <a:lstStyle/>
          <a:p>
            <a:r>
              <a:rPr lang="en-US" sz="4000" dirty="0" smtClean="0"/>
              <a:t>Each group assigned a type of cardiovascular disease</a:t>
            </a:r>
          </a:p>
          <a:p>
            <a:r>
              <a:rPr lang="en-US" sz="4000" dirty="0" smtClean="0"/>
              <a:t>Read description in lesson 65</a:t>
            </a:r>
          </a:p>
          <a:p>
            <a:r>
              <a:rPr lang="en-US" sz="4000" dirty="0" smtClean="0"/>
              <a:t>Create an object description definition</a:t>
            </a:r>
          </a:p>
          <a:p>
            <a:r>
              <a:rPr lang="en-US" sz="4000" dirty="0" smtClean="0"/>
              <a:t>Share with the class</a:t>
            </a:r>
          </a:p>
          <a:p>
            <a:r>
              <a:rPr lang="en-US" sz="4000" dirty="0" smtClean="0"/>
              <a:t>Record other groups’ definitions on your worksheet</a:t>
            </a: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5400"/>
              <a:t>atherosclerosis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610600" cy="5181600"/>
          </a:xfrm>
        </p:spPr>
        <p:txBody>
          <a:bodyPr/>
          <a:lstStyle/>
          <a:p>
            <a:pPr>
              <a:buFontTx/>
              <a:buNone/>
            </a:pPr>
            <a:r>
              <a:rPr lang="en-US" sz="4000" dirty="0"/>
              <a:t>arteriosclerosis- </a:t>
            </a:r>
          </a:p>
          <a:p>
            <a:pPr>
              <a:buFontTx/>
              <a:buNone/>
            </a:pPr>
            <a:r>
              <a:rPr lang="en-US" sz="4000" dirty="0"/>
              <a:t>		hardening of the arteries </a:t>
            </a:r>
          </a:p>
          <a:p>
            <a:pPr>
              <a:buFontTx/>
              <a:buNone/>
            </a:pPr>
            <a:r>
              <a:rPr lang="en-US" sz="4000" dirty="0"/>
              <a:t>atherosclerosis-</a:t>
            </a:r>
          </a:p>
          <a:p>
            <a:pPr>
              <a:buFontTx/>
              <a:buNone/>
            </a:pPr>
            <a:r>
              <a:rPr lang="en-US" sz="4000" dirty="0"/>
              <a:t>		fatty deposits narrow the arteries</a:t>
            </a:r>
          </a:p>
          <a:p>
            <a:pPr>
              <a:buFontTx/>
              <a:buNone/>
            </a:pPr>
            <a:r>
              <a:rPr lang="en-US" sz="4000" dirty="0" smtClean="0"/>
              <a:t>Plaque </a:t>
            </a:r>
            <a:r>
              <a:rPr lang="en-US" sz="4000" dirty="0"/>
              <a:t>– the buildup of deposits in the arteries</a:t>
            </a:r>
          </a:p>
          <a:p>
            <a:pPr>
              <a:buFontTx/>
              <a:buNone/>
            </a:pPr>
            <a:endParaRPr lang="en-US" sz="4000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atherosclerosi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19063"/>
            <a:ext cx="5097463" cy="6738937"/>
          </a:xfrm>
          <a:prstGeom prst="rect">
            <a:avLst/>
          </a:prstGeom>
          <a:noFill/>
        </p:spPr>
      </p:pic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6019800" y="1752600"/>
            <a:ext cx="2971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hlinkClick r:id="rId2"/>
              </a:rPr>
              <a:t>http://health.howstuffworks.com/adam-200034.htm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sz="5400" dirty="0"/>
              <a:t>Heart </a:t>
            </a:r>
            <a:r>
              <a:rPr lang="en-US" sz="5400" dirty="0" smtClean="0"/>
              <a:t>attack</a:t>
            </a:r>
            <a:endParaRPr lang="en-US" sz="54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4114800"/>
          </a:xfrm>
        </p:spPr>
        <p:txBody>
          <a:bodyPr/>
          <a:lstStyle/>
          <a:p>
            <a:r>
              <a:rPr lang="en-US" sz="3600"/>
              <a:t>Myocardial infarction (MI) or heart attack – blood supplying the heart is disrupted</a:t>
            </a:r>
          </a:p>
          <a:p>
            <a:r>
              <a:rPr lang="en-US" sz="3600"/>
              <a:t>Coronary thrombosis – blood clot in the artery</a:t>
            </a:r>
          </a:p>
          <a:p>
            <a:r>
              <a:rPr lang="en-US" sz="3600"/>
              <a:t>Embolus – when the blood clot is dislodged and moves through the circulatory system</a:t>
            </a:r>
          </a:p>
          <a:p>
            <a:pPr>
              <a:buFontTx/>
              <a:buNone/>
            </a:pPr>
            <a:endParaRPr lang="en-US" sz="3600"/>
          </a:p>
          <a:p>
            <a:pPr>
              <a:buFontTx/>
              <a:buNone/>
            </a:pPr>
            <a:r>
              <a:rPr lang="en-US" sz="2400">
                <a:hlinkClick r:id="rId2"/>
              </a:rPr>
              <a:t>http://www.healthcentral.com/animation/408/13/Heart_Attack.html</a:t>
            </a:r>
            <a:endParaRPr lang="en-US" sz="240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5400" dirty="0"/>
              <a:t>Heart </a:t>
            </a:r>
            <a:r>
              <a:rPr lang="en-US" sz="5400" dirty="0" smtClean="0"/>
              <a:t>attack </a:t>
            </a:r>
            <a:r>
              <a:rPr lang="en-US" sz="5400" dirty="0"/>
              <a:t>cont’d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114800"/>
          </a:xfrm>
        </p:spPr>
        <p:txBody>
          <a:bodyPr/>
          <a:lstStyle/>
          <a:p>
            <a:pPr lvl="1">
              <a:buFontTx/>
              <a:buNone/>
            </a:pPr>
            <a:r>
              <a:rPr lang="en-US" sz="4800"/>
              <a:t>cardiac arrest- heart stops completely</a:t>
            </a:r>
          </a:p>
          <a:p>
            <a:pPr lvl="1"/>
            <a:r>
              <a:rPr lang="en-US" sz="4800"/>
              <a:t>CPR- combo. of mouth to mouth breathing and chest compressions</a:t>
            </a:r>
          </a:p>
          <a:p>
            <a:pPr lvl="1"/>
            <a:r>
              <a:rPr lang="en-US" sz="4800"/>
              <a:t>AED- automated external defibrillator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5400"/>
              <a:t>Heart attack cont’d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4800"/>
              <a:t>Warning signs:</a:t>
            </a:r>
            <a:endParaRPr lang="en-US" sz="5400"/>
          </a:p>
          <a:p>
            <a:r>
              <a:rPr lang="en-US" sz="4800"/>
              <a:t>uncomfortable pressure/pain for two minutes or more</a:t>
            </a:r>
          </a:p>
          <a:p>
            <a:r>
              <a:rPr lang="en-US" sz="4800"/>
              <a:t>spreading to shoulder, neck, arms</a:t>
            </a:r>
          </a:p>
          <a:p>
            <a:r>
              <a:rPr lang="en-US" sz="4800"/>
              <a:t>dizziness, fainting, sweating, </a:t>
            </a:r>
          </a:p>
          <a:p>
            <a:pPr>
              <a:buFontTx/>
              <a:buNone/>
            </a:pPr>
            <a:r>
              <a:rPr lang="en-US" sz="4800"/>
              <a:t>	shortness of breath</a:t>
            </a:r>
          </a:p>
          <a:p>
            <a:pPr>
              <a:buFontTx/>
              <a:buNone/>
            </a:pPr>
            <a:r>
              <a:rPr lang="en-US" sz="5400"/>
              <a:t>	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IMAGE_TITLE" val="c:\my documents\gtk_ppt\mm_jpeg_access10\mm_jpeg_access10_ch15\15_06figure-l.jpg"/>
</p:tagLst>
</file>

<file path=ppt/theme/theme1.xml><?xml version="1.0" encoding="utf-8"?>
<a:theme xmlns:a="http://schemas.openxmlformats.org/drawingml/2006/main" name="Ribbons.pot">
  <a:themeElements>
    <a:clrScheme name="Ribbons.pot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Ribbons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ibbons.pot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.pot 2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.pot 3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.pot 4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.pot 5">
        <a:dk1>
          <a:srgbClr val="663300"/>
        </a:dk1>
        <a:lt1>
          <a:srgbClr val="FFFFFF"/>
        </a:lt1>
        <a:dk2>
          <a:srgbClr val="000000"/>
        </a:dk2>
        <a:lt2>
          <a:srgbClr val="FFFF99"/>
        </a:lt2>
        <a:accent1>
          <a:srgbClr val="FFCC66"/>
        </a:accent1>
        <a:accent2>
          <a:srgbClr val="FFFFCC"/>
        </a:accent2>
        <a:accent3>
          <a:srgbClr val="FFFFFF"/>
        </a:accent3>
        <a:accent4>
          <a:srgbClr val="562A00"/>
        </a:accent4>
        <a:accent5>
          <a:srgbClr val="FFE2B8"/>
        </a:accent5>
        <a:accent6>
          <a:srgbClr val="E7E7B9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.pot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Designs\RIBBONS.POT</Template>
  <TotalTime>473</TotalTime>
  <Words>677</Words>
  <Application>Microsoft Office PowerPoint</Application>
  <PresentationFormat>On-screen Show (4:3)</PresentationFormat>
  <Paragraphs>170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Ribbons.pot</vt:lpstr>
      <vt:lpstr>CVD statistics</vt:lpstr>
      <vt:lpstr>Anatomy of the Heart</vt:lpstr>
      <vt:lpstr>Common Types of Cardiovascular Disease</vt:lpstr>
      <vt:lpstr>Object description </vt:lpstr>
      <vt:lpstr>atherosclerosis</vt:lpstr>
      <vt:lpstr>Slide 6</vt:lpstr>
      <vt:lpstr>Heart attack</vt:lpstr>
      <vt:lpstr>Heart attack cont’d</vt:lpstr>
      <vt:lpstr>Heart attack cont’d</vt:lpstr>
      <vt:lpstr>Angina Pectoris</vt:lpstr>
      <vt:lpstr>Stroke</vt:lpstr>
      <vt:lpstr>Stroke cont’d</vt:lpstr>
      <vt:lpstr>Slide 13</vt:lpstr>
      <vt:lpstr>Stroke cont’d</vt:lpstr>
      <vt:lpstr>Stroke assessment</vt:lpstr>
      <vt:lpstr>Arrhythmia</vt:lpstr>
      <vt:lpstr>hypertension</vt:lpstr>
      <vt:lpstr>Hypertension cont’d</vt:lpstr>
      <vt:lpstr>Hypertension cont’d</vt:lpstr>
      <vt:lpstr>Student Reflection</vt:lpstr>
      <vt:lpstr>Exit ticket</vt:lpstr>
      <vt:lpstr>Detecting CVD</vt:lpstr>
      <vt:lpstr>Slide 23</vt:lpstr>
      <vt:lpstr>Detection of CVD</vt:lpstr>
      <vt:lpstr>Slide 25</vt:lpstr>
      <vt:lpstr>Treating CVD</vt:lpstr>
      <vt:lpstr>Treating CVD</vt:lpstr>
      <vt:lpstr>Slide 28</vt:lpstr>
      <vt:lpstr>Treating CVD</vt:lpstr>
      <vt:lpstr>Treating CVD</vt:lpstr>
      <vt:lpstr>Treating CVD</vt:lpstr>
      <vt:lpstr>Treating CVD</vt:lpstr>
      <vt:lpstr>Coronary Care Game</vt:lpstr>
      <vt:lpstr>Uncontrollable Risk Factors for CVD</vt:lpstr>
      <vt:lpstr>Controllable Risk Factors for CVD</vt:lpstr>
      <vt:lpstr>Prevention of CVD </vt:lpstr>
      <vt:lpstr>Prevention of CVD cont’d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cardiovascular disease</dc:title>
  <dc:creator>x</dc:creator>
  <cp:lastModifiedBy>Cortland City School District</cp:lastModifiedBy>
  <cp:revision>19</cp:revision>
  <dcterms:created xsi:type="dcterms:W3CDTF">2002-10-21T12:00:17Z</dcterms:created>
  <dcterms:modified xsi:type="dcterms:W3CDTF">2011-03-31T19:10:08Z</dcterms:modified>
</cp:coreProperties>
</file>