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80" r:id="rId2"/>
    <p:sldMasterId id="2147483692" r:id="rId3"/>
  </p:sldMasterIdLst>
  <p:notesMasterIdLst>
    <p:notesMasterId r:id="rId39"/>
  </p:notesMasterIdLst>
  <p:handoutMasterIdLst>
    <p:handoutMasterId r:id="rId40"/>
  </p:handoutMasterIdLst>
  <p:sldIdLst>
    <p:sldId id="760" r:id="rId4"/>
    <p:sldId id="742" r:id="rId5"/>
    <p:sldId id="743" r:id="rId6"/>
    <p:sldId id="744" r:id="rId7"/>
    <p:sldId id="746" r:id="rId8"/>
    <p:sldId id="747" r:id="rId9"/>
    <p:sldId id="748" r:id="rId10"/>
    <p:sldId id="749" r:id="rId11"/>
    <p:sldId id="750" r:id="rId12"/>
    <p:sldId id="752" r:id="rId13"/>
    <p:sldId id="753" r:id="rId14"/>
    <p:sldId id="754" r:id="rId15"/>
    <p:sldId id="756" r:id="rId16"/>
    <p:sldId id="757" r:id="rId17"/>
    <p:sldId id="758" r:id="rId18"/>
    <p:sldId id="759" r:id="rId19"/>
    <p:sldId id="699" r:id="rId20"/>
    <p:sldId id="692" r:id="rId21"/>
    <p:sldId id="710" r:id="rId22"/>
    <p:sldId id="722" r:id="rId23"/>
    <p:sldId id="711" r:id="rId24"/>
    <p:sldId id="704" r:id="rId25"/>
    <p:sldId id="712" r:id="rId26"/>
    <p:sldId id="713" r:id="rId27"/>
    <p:sldId id="614" r:id="rId28"/>
    <p:sldId id="660" r:id="rId29"/>
    <p:sldId id="714" r:id="rId30"/>
    <p:sldId id="715" r:id="rId31"/>
    <p:sldId id="623" r:id="rId32"/>
    <p:sldId id="716" r:id="rId33"/>
    <p:sldId id="649" r:id="rId34"/>
    <p:sldId id="717" r:id="rId35"/>
    <p:sldId id="626" r:id="rId36"/>
    <p:sldId id="718" r:id="rId37"/>
    <p:sldId id="705" r:id="rId3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2205"/>
    <a:srgbClr val="00CC00"/>
    <a:srgbClr val="006600"/>
    <a:srgbClr val="0066FF"/>
    <a:srgbClr val="777777"/>
    <a:srgbClr val="C0C0C0"/>
    <a:srgbClr val="4D4D4D"/>
    <a:srgbClr val="003300"/>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040" autoAdjust="0"/>
    <p:restoredTop sz="48471" autoAdjust="0"/>
  </p:normalViewPr>
  <p:slideViewPr>
    <p:cSldViewPr>
      <p:cViewPr varScale="1">
        <p:scale>
          <a:sx n="43" d="100"/>
          <a:sy n="43" d="100"/>
        </p:scale>
        <p:origin x="-2502" y="-90"/>
      </p:cViewPr>
      <p:guideLst>
        <p:guide orient="horz" pos="2160"/>
        <p:guide pos="2880"/>
      </p:guideLst>
    </p:cSldViewPr>
  </p:slideViewPr>
  <p:outlineViewPr>
    <p:cViewPr>
      <p:scale>
        <a:sx n="33" d="100"/>
        <a:sy n="33" d="100"/>
      </p:scale>
      <p:origin x="0" y="8058"/>
    </p:cViewPr>
  </p:outlineViewPr>
  <p:notesTextViewPr>
    <p:cViewPr>
      <p:scale>
        <a:sx n="100" d="100"/>
        <a:sy n="100" d="100"/>
      </p:scale>
      <p:origin x="0" y="0"/>
    </p:cViewPr>
  </p:notesTextViewPr>
  <p:sorterViewPr>
    <p:cViewPr>
      <p:scale>
        <a:sx n="100" d="100"/>
        <a:sy n="100" d="100"/>
      </p:scale>
      <p:origin x="0" y="6228"/>
    </p:cViewPr>
  </p:sorterViewPr>
  <p:notesViewPr>
    <p:cSldViewPr>
      <p:cViewPr varScale="1">
        <p:scale>
          <a:sx n="59" d="100"/>
          <a:sy n="59" d="100"/>
        </p:scale>
        <p:origin x="-2484" y="-84"/>
      </p:cViewPr>
      <p:guideLst>
        <p:guide orient="horz" pos="2928"/>
        <p:guide pos="220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3" y="0"/>
            <a:ext cx="303784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endParaRPr lang="en-US"/>
          </a:p>
        </p:txBody>
      </p:sp>
      <p:sp>
        <p:nvSpPr>
          <p:cNvPr id="134147" name="Rectangle 3"/>
          <p:cNvSpPr>
            <a:spLocks noGrp="1" noChangeArrowheads="1"/>
          </p:cNvSpPr>
          <p:nvPr>
            <p:ph type="dt" sz="quarter" idx="1"/>
          </p:nvPr>
        </p:nvSpPr>
        <p:spPr bwMode="auto">
          <a:xfrm>
            <a:off x="3970941" y="0"/>
            <a:ext cx="303784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endParaRPr lang="en-US"/>
          </a:p>
        </p:txBody>
      </p:sp>
      <p:sp>
        <p:nvSpPr>
          <p:cNvPr id="134148" name="Rectangle 4"/>
          <p:cNvSpPr>
            <a:spLocks noGrp="1" noChangeArrowheads="1"/>
          </p:cNvSpPr>
          <p:nvPr>
            <p:ph type="ftr" sz="quarter" idx="2"/>
          </p:nvPr>
        </p:nvSpPr>
        <p:spPr bwMode="auto">
          <a:xfrm>
            <a:off x="3" y="8829675"/>
            <a:ext cx="303784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endParaRPr lang="en-US"/>
          </a:p>
        </p:txBody>
      </p:sp>
      <p:sp>
        <p:nvSpPr>
          <p:cNvPr id="134149" name="Rectangle 5"/>
          <p:cNvSpPr>
            <a:spLocks noGrp="1" noChangeArrowheads="1"/>
          </p:cNvSpPr>
          <p:nvPr>
            <p:ph type="sldNum" sz="quarter" idx="3"/>
          </p:nvPr>
        </p:nvSpPr>
        <p:spPr bwMode="auto">
          <a:xfrm>
            <a:off x="3970941" y="8829675"/>
            <a:ext cx="303784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fld id="{9CAB6B99-A6B0-4E4E-A689-7330BF7A78B1}"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3" y="0"/>
            <a:ext cx="303784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endParaRPr lang="en-US"/>
          </a:p>
        </p:txBody>
      </p:sp>
      <p:sp>
        <p:nvSpPr>
          <p:cNvPr id="17411" name="Rectangle 3"/>
          <p:cNvSpPr>
            <a:spLocks noGrp="1" noChangeArrowheads="1"/>
          </p:cNvSpPr>
          <p:nvPr>
            <p:ph type="dt" idx="1"/>
          </p:nvPr>
        </p:nvSpPr>
        <p:spPr bwMode="auto">
          <a:xfrm>
            <a:off x="3970941" y="0"/>
            <a:ext cx="303784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endParaRPr lang="en-US"/>
          </a:p>
        </p:txBody>
      </p:sp>
      <p:sp>
        <p:nvSpPr>
          <p:cNvPr id="174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701041" y="4416431"/>
            <a:ext cx="560832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3" y="8829675"/>
            <a:ext cx="303784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endParaRPr lang="en-US"/>
          </a:p>
        </p:txBody>
      </p:sp>
      <p:sp>
        <p:nvSpPr>
          <p:cNvPr id="17415" name="Rectangle 7"/>
          <p:cNvSpPr>
            <a:spLocks noGrp="1" noChangeArrowheads="1"/>
          </p:cNvSpPr>
          <p:nvPr>
            <p:ph type="sldNum" sz="quarter" idx="5"/>
          </p:nvPr>
        </p:nvSpPr>
        <p:spPr bwMode="auto">
          <a:xfrm>
            <a:off x="3970941" y="8829675"/>
            <a:ext cx="303784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fld id="{FB2E1D42-1E7B-4B13-AE65-E352C329D3B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riskfactor.cancer.gov/diet/foodsourc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defTabSz="914400" rtl="0" eaLnBrk="1" fontAlgn="base" latinLnBrk="0" hangingPunct="1">
              <a:lnSpc>
                <a:spcPct val="100000"/>
              </a:lnSpc>
              <a:spcBef>
                <a:spcPct val="30000"/>
              </a:spcBef>
              <a:spcAft>
                <a:spcPct val="0"/>
              </a:spcAft>
              <a:buClrTx/>
              <a:buSzTx/>
              <a:buFontTx/>
              <a:buNone/>
              <a:tabLst/>
              <a:defRPr/>
            </a:pPr>
            <a:r>
              <a:rPr lang="en-US" sz="1200" b="0" i="1" baseline="0" dirty="0" smtClean="0"/>
              <a:t>Note:  This slide deck was prepared by USDA’s Center for Nutrition Policy and </a:t>
            </a:r>
            <a:r>
              <a:rPr lang="en-US" sz="1200" b="0" i="1" baseline="0" smtClean="0"/>
              <a:t>Promotion and may </a:t>
            </a:r>
            <a:r>
              <a:rPr lang="en-US" sz="1200" b="0" i="1" baseline="0" dirty="0" smtClean="0"/>
              <a:t>be used by professionals, either in its entirety or as selected slides, in presentations about the Dietary Guidelines for Americans, 2010.  If you are on the same panel as Center for Nutrition Policy and Promotion staff, please be aware that these slides will be used by the staff and you should coordinate presentations appropriately to avoid duplication.  </a:t>
            </a:r>
          </a:p>
          <a:p>
            <a:endParaRPr lang="en-US" sz="1200" b="0" baseline="0" dirty="0" smtClean="0"/>
          </a:p>
          <a:p>
            <a:r>
              <a:rPr lang="en-US" sz="1200" b="0" dirty="0" smtClean="0"/>
              <a:t>Th</a:t>
            </a:r>
            <a:r>
              <a:rPr lang="en-US" sz="1200" b="0" baseline="0" dirty="0" smtClean="0"/>
              <a:t>e </a:t>
            </a:r>
            <a:r>
              <a:rPr lang="en-US" sz="1200" b="0" i="1" baseline="0" dirty="0" smtClean="0"/>
              <a:t>Dietary Guidelines for Americans, 2010</a:t>
            </a:r>
            <a:r>
              <a:rPr lang="en-US" sz="1200" b="0" baseline="0" dirty="0" smtClean="0"/>
              <a:t>, is the centerpiece of Federal nutrition policy and guidance.  This document sets the foundation for the work of policymakers and many nutrition educators, nutritionists, and dietitians.  This presentation covers the process of establishing the Dietary Guidelines and the highlights of the policy.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baseline="0" dirty="0" smtClean="0"/>
              <a:t>Questions about the policy can be sent to Dr. Robert Post, Deputy Director, Center for Nutrition Policy and Promotion, USDA --  </a:t>
            </a:r>
            <a:r>
              <a:rPr lang="en-US" sz="1200" b="1" u="sng" baseline="0" dirty="0" smtClean="0"/>
              <a:t>Robert.Post@cnpp.usda.gov.    </a:t>
            </a:r>
          </a:p>
          <a:p>
            <a:endParaRPr lang="en-US" sz="1200" b="0" baseline="0" dirty="0" smtClean="0"/>
          </a:p>
          <a:p>
            <a:endParaRPr lang="en-US" sz="1200" b="0" baseline="0" dirty="0" smtClean="0"/>
          </a:p>
        </p:txBody>
      </p:sp>
      <p:sp>
        <p:nvSpPr>
          <p:cNvPr id="4" name="Slide Number Placeholder 3"/>
          <p:cNvSpPr>
            <a:spLocks noGrp="1"/>
          </p:cNvSpPr>
          <p:nvPr>
            <p:ph type="sldNum" sz="quarter" idx="10"/>
          </p:nvPr>
        </p:nvSpPr>
        <p:spPr/>
        <p:txBody>
          <a:bodyPr/>
          <a:lstStyle/>
          <a:p>
            <a:fld id="{FB2E1D42-1E7B-4B13-AE65-E352C329D3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topics covered in this chapter</a:t>
            </a:r>
            <a:r>
              <a:rPr lang="en-US" sz="1200" baseline="0" dirty="0" smtClean="0"/>
              <a:t> are:</a:t>
            </a:r>
          </a:p>
          <a:p>
            <a:pPr>
              <a:buFont typeface="Arial" pitchFamily="34" charset="0"/>
              <a:buChar char="•"/>
            </a:pPr>
            <a:r>
              <a:rPr lang="en-US" sz="1200" baseline="0" dirty="0" smtClean="0"/>
              <a:t> Sodium;</a:t>
            </a:r>
          </a:p>
          <a:p>
            <a:pPr>
              <a:buFont typeface="Arial" pitchFamily="34" charset="0"/>
              <a:buChar char="•"/>
            </a:pPr>
            <a:r>
              <a:rPr lang="en-US" sz="1200" baseline="0" dirty="0" smtClean="0"/>
              <a:t> Fats, including saturated fatty acids, trans fatty acids, and cholesterol;</a:t>
            </a:r>
          </a:p>
          <a:p>
            <a:pPr>
              <a:buFont typeface="Arial" pitchFamily="34" charset="0"/>
              <a:buChar char="•"/>
            </a:pPr>
            <a:r>
              <a:rPr lang="en-US" sz="1200" baseline="0" dirty="0" smtClean="0"/>
              <a:t> Calories from solid fats and added sugars;</a:t>
            </a:r>
          </a:p>
          <a:p>
            <a:pPr>
              <a:buFont typeface="Arial" pitchFamily="34" charset="0"/>
              <a:buChar char="•"/>
            </a:pPr>
            <a:r>
              <a:rPr lang="en-US" sz="1200" baseline="0" dirty="0" smtClean="0"/>
              <a:t> Refined grains; and</a:t>
            </a:r>
          </a:p>
          <a:p>
            <a:pPr>
              <a:buFont typeface="Arial" pitchFamily="34" charset="0"/>
              <a:buChar char="•"/>
            </a:pPr>
            <a:r>
              <a:rPr lang="en-US" sz="1200" baseline="0" dirty="0" smtClean="0"/>
              <a:t> Alcohol.</a:t>
            </a:r>
            <a:endParaRPr lang="en-US" sz="1200"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The</a:t>
            </a:r>
            <a:r>
              <a:rPr lang="en-US" sz="1200" baseline="0" dirty="0" smtClean="0"/>
              <a:t> sodium key recommendation is geared toward blood pressure control.  Since there is no threshold for the effect of sodium on blood pressure, everyone should reduce their sodium intake to less than 2300 mg per day.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aseline="0" dirty="0" smtClean="0"/>
              <a:t>Because some subpopulations are more responsive to the blood-pressure raising effects of sodium than others, the Guideline for those groups is to reduce sodium to 1500 mg/day.  These groups comprise about half of the US population and include adults ages 51 and older, African Americans of all ages, and everyone who has high blood pressure, diabetes, or chronic kidney disease.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aseline="0" dirty="0" smtClean="0"/>
              <a:t>The recommendation for less than 2300 mg per day applies to children and adults up to the age of 50 who are not part of any of the subpopulation groups listed above.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aseline="0" dirty="0" smtClean="0"/>
              <a:t>In addition, the Guidelines note that “an immediate, deliberate reduction in the sodium content of foods is necessary to allow consumers to reduce sodium intake to less than 2,300 mg or 1,500 mg per day now.”</a:t>
            </a:r>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chart shows that average</a:t>
            </a:r>
            <a:r>
              <a:rPr lang="en-US" baseline="0" dirty="0" smtClean="0"/>
              <a:t> intakes of sodium are well above 2300 mg level for all ages under 50, except the very youngest children, and far above the 1500 mg for all age groups, including adults over the age 50 for whom 1500 mg is the recommendation.</a:t>
            </a:r>
            <a:endParaRPr lang="en-US" dirty="0" smtClean="0"/>
          </a:p>
          <a:p>
            <a:endParaRPr lang="en-US"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document</a:t>
            </a:r>
            <a:r>
              <a:rPr lang="en-US" baseline="0" dirty="0" smtClean="0"/>
              <a:t> includes specific advice for consumers on how to reduce sodium intake, including the suggestions listed on this slide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And, as noted on another slide, it also calls for a </a:t>
            </a:r>
            <a:r>
              <a:rPr lang="en-US" sz="1200" b="0" i="0" dirty="0" smtClean="0">
                <a:effectLst/>
              </a:rPr>
              <a:t>deliberate reduction in the sodium content of foods available in the marketplace. </a:t>
            </a:r>
            <a:endParaRPr lang="en-US" b="0" i="0" dirty="0" smtClean="0"/>
          </a:p>
          <a:p>
            <a:endParaRPr lang="en-US"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smtClean="0"/>
              <a:t>The recommendation</a:t>
            </a:r>
            <a:r>
              <a:rPr lang="en-US" sz="1200" b="0" baseline="0" dirty="0" smtClean="0"/>
              <a:t> for saturated fatty acids remains at less than 10% of calories.  Also noted is that 7% can further reduce risk of cardiovascular disease.  The key recommendation specifically notes that the percentage of calories from saturated fat should be lowered by replacing them with poly- and monounsaturated fatty acids because of the health benefits they convey and also to guard against increasing the intakes of added sugars and refined grains.</a:t>
            </a:r>
          </a:p>
          <a:p>
            <a:endParaRPr lang="en-US" sz="1200" b="0" baseline="0" dirty="0" smtClean="0"/>
          </a:p>
          <a:p>
            <a:r>
              <a:rPr lang="en-US" sz="1200" b="0" baseline="0" dirty="0" smtClean="0"/>
              <a:t>Trans fatty acid intake should be as low as possible, and cholesterol should be kept to under 300 mg/day.  The effect of dietary cholesterol on blood lipids is reduced when saturated fatty acid intake is low; and the potential negative effects of dietary cholesterol are small compared to those of saturated and </a:t>
            </a:r>
            <a:r>
              <a:rPr lang="en-US" sz="1200" b="0" i="1" baseline="0" dirty="0" smtClean="0"/>
              <a:t>trans</a:t>
            </a:r>
            <a:r>
              <a:rPr lang="en-US" sz="1200" b="0" baseline="0" dirty="0" smtClean="0"/>
              <a:t> fatty acids.  Furthermore, one egg yolk per day does not increase blood cholesterol levels nor the risk of cardiovascular disease.</a:t>
            </a:r>
            <a:endParaRPr lang="en-US" sz="1200" b="0" dirty="0" smtClean="0"/>
          </a:p>
        </p:txBody>
      </p:sp>
      <p:sp>
        <p:nvSpPr>
          <p:cNvPr id="4" name="Slide Number Placeholder 3"/>
          <p:cNvSpPr>
            <a:spLocks noGrp="1"/>
          </p:cNvSpPr>
          <p:nvPr>
            <p:ph type="sldNum" sz="quarter" idx="10"/>
          </p:nvPr>
        </p:nvSpPr>
        <p:spPr/>
        <p:txBody>
          <a:bodyPr/>
          <a:lstStyle/>
          <a:p>
            <a:fld id="{FB2E1D42-1E7B-4B13-AE65-E352C329D3B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smtClean="0"/>
              <a:t>This</a:t>
            </a:r>
            <a:r>
              <a:rPr lang="en-US" b="0" baseline="0" dirty="0" smtClean="0"/>
              <a:t> slide illustrates how food sources of fats and oils contain the three types of fatty acids in varying proportions .  It serves to clarify the rationale for use of the concepts of “solid fats” and “oils.”</a:t>
            </a:r>
            <a:endParaRPr lang="en-US" b="0" dirty="0" smtClean="0"/>
          </a:p>
          <a:p>
            <a:endParaRPr lang="en-US" b="1"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This chart illustrated the</a:t>
            </a:r>
            <a:r>
              <a:rPr lang="en-US" b="0" baseline="0" dirty="0" smtClean="0"/>
              <a:t> major food sources of saturated fatty acids in the American diet, and illustrates why the Guidelines emphasize fat-free and low fat dairy products and lean meats and poultry.</a:t>
            </a:r>
            <a:endParaRPr lang="en-US" b="0"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buClr>
                <a:srgbClr val="C00000"/>
              </a:buClr>
            </a:pPr>
            <a:r>
              <a:rPr lang="en-US" sz="1200" b="0" dirty="0" smtClean="0"/>
              <a:t>A new</a:t>
            </a:r>
            <a:r>
              <a:rPr lang="en-US" sz="1200" b="0" baseline="0" dirty="0" smtClean="0"/>
              <a:t> key recommendation is to reduce </a:t>
            </a:r>
            <a:r>
              <a:rPr lang="en-US" dirty="0" smtClean="0">
                <a:effectLst/>
              </a:rPr>
              <a:t>calories from solid fats and added sugars. </a:t>
            </a:r>
          </a:p>
          <a:p>
            <a:pPr marL="0">
              <a:buClr>
                <a:srgbClr val="C00000"/>
              </a:buClr>
            </a:pPr>
            <a:endParaRPr lang="en-US" dirty="0" smtClean="0">
              <a:effectLst/>
            </a:endParaRPr>
          </a:p>
          <a:p>
            <a:pPr marL="0">
              <a:buClr>
                <a:srgbClr val="C00000"/>
              </a:buClr>
            </a:pPr>
            <a:r>
              <a:rPr lang="en-US" dirty="0" smtClean="0">
                <a:effectLst/>
              </a:rPr>
              <a:t>These two</a:t>
            </a:r>
            <a:r>
              <a:rPr lang="en-US" baseline="0" dirty="0" smtClean="0">
                <a:effectLst/>
              </a:rPr>
              <a:t> </a:t>
            </a:r>
            <a:r>
              <a:rPr lang="en-US" dirty="0" smtClean="0">
                <a:effectLst/>
              </a:rPr>
              <a:t>food components together</a:t>
            </a:r>
            <a:r>
              <a:rPr lang="en-US" baseline="0" dirty="0" smtClean="0">
                <a:effectLst/>
              </a:rPr>
              <a:t> provide over a third of the calories in the diets of Americans, while contributing very little in the way of nutrients.  </a:t>
            </a:r>
            <a:r>
              <a:rPr lang="en-US" sz="1200" b="0" dirty="0" smtClean="0">
                <a:effectLst/>
              </a:rPr>
              <a:t>I</a:t>
            </a:r>
            <a:r>
              <a:rPr lang="en-US" sz="1200" b="0" dirty="0" smtClean="0"/>
              <a:t>ntake of </a:t>
            </a:r>
            <a:r>
              <a:rPr lang="en-US" sz="1200" b="0" baseline="0" dirty="0" smtClean="0"/>
              <a:t>these food components replaces nutrient-dense foods, and makes it very difficult to achieve recommended nutrient levels.  In fact, only </a:t>
            </a:r>
            <a:r>
              <a:rPr lang="en-US" sz="1200" dirty="0" smtClean="0"/>
              <a:t>5 to 15% of calories from SoFAS can be accommodated in diets that are nutritionally adequate and within calorie limits, so a dramatic reduction</a:t>
            </a:r>
            <a:r>
              <a:rPr lang="en-US" sz="1200" baseline="0" dirty="0" smtClean="0"/>
              <a:t> is called for.</a:t>
            </a:r>
            <a:endParaRPr lang="en-US" dirty="0" smtClean="0">
              <a:effectLst/>
            </a:endParaRPr>
          </a:p>
          <a:p>
            <a:pPr>
              <a:buClr>
                <a:srgbClr val="006600"/>
              </a:buClr>
            </a:pPr>
            <a:endParaRPr lang="en-US" sz="1200" b="0" dirty="0" smtClean="0"/>
          </a:p>
          <a:p>
            <a:pPr lvl="2"/>
            <a:endParaRPr lang="en-US" sz="1200" b="0" dirty="0" smtClean="0"/>
          </a:p>
          <a:p>
            <a:endParaRPr lang="en-US" sz="1200" b="0"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This chart shows the sources of solid fats in the diets of the US population.</a:t>
            </a:r>
          </a:p>
          <a:p>
            <a:endParaRPr lang="en-US" b="0" dirty="0" smtClean="0"/>
          </a:p>
          <a:p>
            <a:endParaRPr lang="en-US" sz="1200" b="0" dirty="0" smtClean="0"/>
          </a:p>
          <a:p>
            <a:endParaRPr lang="en-US" b="0" dirty="0" smtClean="0"/>
          </a:p>
          <a:p>
            <a:endParaRPr lang="en-US" b="1"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smtClean="0"/>
              <a:t>This chart </a:t>
            </a:r>
            <a:r>
              <a:rPr lang="en-US" b="0" baseline="0" dirty="0" smtClean="0"/>
              <a:t>shows the</a:t>
            </a:r>
            <a:r>
              <a:rPr lang="en-US" b="0" dirty="0" smtClean="0"/>
              <a:t> sources of added</a:t>
            </a:r>
            <a:r>
              <a:rPr lang="en-US" b="0" baseline="0" dirty="0" smtClean="0"/>
              <a:t> sugars in diets of the US population</a:t>
            </a:r>
            <a:r>
              <a:rPr lang="en-US" b="0" dirty="0" smtClean="0"/>
              <a:t>. It highlights</a:t>
            </a:r>
            <a:r>
              <a:rPr lang="en-US" b="0" baseline="0" dirty="0" smtClean="0"/>
              <a:t> the contribution of sodas and similar calorically-sweetened beverages as the</a:t>
            </a:r>
            <a:r>
              <a:rPr lang="en-US" b="0" dirty="0" smtClean="0"/>
              <a:t> major source of added</a:t>
            </a:r>
            <a:r>
              <a:rPr lang="en-US" b="0" baseline="0" dirty="0" smtClean="0"/>
              <a:t> sugars in the American diet</a:t>
            </a:r>
            <a:r>
              <a:rPr lang="en-US" b="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dirty="0" smtClean="0"/>
          </a:p>
          <a:p>
            <a:endParaRPr lang="en-US" b="1"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1" algn="l"/>
            <a:r>
              <a:rPr lang="en-US" sz="1200" b="0" dirty="0" smtClean="0"/>
              <a:t>The introduction describes</a:t>
            </a:r>
            <a:r>
              <a:rPr lang="en-US" sz="1200" b="0" baseline="0" dirty="0" smtClean="0"/>
              <a:t> the development process; </a:t>
            </a:r>
            <a:r>
              <a:rPr lang="en-US" sz="1200" b="0" baseline="0" dirty="0" smtClean="0">
                <a:effectLst/>
              </a:rPr>
              <a:t>i</a:t>
            </a:r>
            <a:r>
              <a:rPr lang="en-US" sz="1200" dirty="0" smtClean="0">
                <a:effectLst/>
              </a:rPr>
              <a:t>dentifies the</a:t>
            </a:r>
            <a:r>
              <a:rPr lang="en-US" sz="1200" baseline="0" dirty="0" smtClean="0">
                <a:effectLst/>
              </a:rPr>
              <a:t> various</a:t>
            </a:r>
            <a:r>
              <a:rPr lang="en-US" sz="1200" dirty="0" smtClean="0">
                <a:effectLst/>
              </a:rPr>
              <a:t> uses of the Guidelines; explains their importance for health promotion and disease prevention;</a:t>
            </a:r>
            <a:r>
              <a:rPr lang="en-US" sz="1200" baseline="0" dirty="0" smtClean="0">
                <a:effectLst/>
              </a:rPr>
              <a:t> and h</a:t>
            </a:r>
            <a:r>
              <a:rPr lang="en-US" sz="1200" dirty="0" smtClean="0">
                <a:effectLst/>
              </a:rPr>
              <a:t>ighlights the heavy toll of diet-related diseases.</a:t>
            </a:r>
          </a:p>
          <a:p>
            <a:pPr marL="342900" lvl="1" algn="l"/>
            <a:r>
              <a:rPr lang="en-US" sz="2400" dirty="0" smtClean="0">
                <a:effectLst/>
              </a:rPr>
              <a:t> </a:t>
            </a:r>
            <a:endParaRPr lang="en-US" sz="1200" b="0" baseline="0" dirty="0" smtClean="0"/>
          </a:p>
          <a:p>
            <a:endParaRPr lang="en-US" sz="1200" b="0" baseline="0" dirty="0" smtClean="0"/>
          </a:p>
          <a:p>
            <a:endParaRPr lang="en-US" sz="1200" b="0"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rgbClr val="006600"/>
              </a:buClr>
            </a:pPr>
            <a:r>
              <a:rPr lang="en-US" sz="1200" b="0" dirty="0" smtClean="0"/>
              <a:t>Another new</a:t>
            </a:r>
            <a:r>
              <a:rPr lang="en-US" sz="1200" b="0" baseline="0" dirty="0" smtClean="0"/>
              <a:t> key recommendation is </a:t>
            </a:r>
            <a:r>
              <a:rPr lang="en-US" baseline="0" dirty="0" smtClean="0">
                <a:effectLst/>
              </a:rPr>
              <a:t>to l</a:t>
            </a:r>
            <a:r>
              <a:rPr lang="en-US" dirty="0" smtClean="0">
                <a:effectLst/>
              </a:rPr>
              <a:t>imit refined grains</a:t>
            </a:r>
            <a:r>
              <a:rPr lang="en-US" sz="1200" dirty="0" smtClean="0">
                <a:effectLst/>
              </a:rPr>
              <a:t>, especially those that contain solid fats, added sugars, and/or sodium.</a:t>
            </a:r>
            <a:r>
              <a:rPr lang="en-US" baseline="0" dirty="0" smtClean="0">
                <a:effectLst/>
              </a:rPr>
              <a:t> </a:t>
            </a:r>
          </a:p>
          <a:p>
            <a:pPr>
              <a:buClr>
                <a:srgbClr val="006600"/>
              </a:buClr>
            </a:pPr>
            <a:endParaRPr lang="en-US" sz="1200" b="0" dirty="0" smtClean="0"/>
          </a:p>
        </p:txBody>
      </p:sp>
      <p:sp>
        <p:nvSpPr>
          <p:cNvPr id="4" name="Slide Number Placeholder 3"/>
          <p:cNvSpPr>
            <a:spLocks noGrp="1"/>
          </p:cNvSpPr>
          <p:nvPr>
            <p:ph type="sldNum" sz="quarter" idx="10"/>
          </p:nvPr>
        </p:nvSpPr>
        <p:spPr/>
        <p:txBody>
          <a:bodyPr/>
          <a:lstStyle/>
          <a:p>
            <a:fld id="{FB2E1D42-1E7B-4B13-AE65-E352C329D3B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smtClean="0"/>
              <a:t>This chart</a:t>
            </a:r>
            <a:r>
              <a:rPr lang="en-US" b="0" baseline="0" dirty="0" smtClean="0"/>
              <a:t> shows the sources of refined grains in the diets of the US population.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It illustrates the rationale for the recommendation to substitute whole grain products for refined grain products</a:t>
            </a:r>
            <a:r>
              <a:rPr lang="en-US" b="0" dirty="0" smtClean="0"/>
              <a:t>.  Over ¼ of all refined grains consumed are from yeast breads, rolls, and bagels.  These items and many other foods on the chart have whole grain counterparts</a:t>
            </a:r>
            <a:r>
              <a:rPr lang="en-US" b="0" baseline="0" dirty="0" smtClean="0"/>
              <a:t> in the marketplace that can readily be selected by consumers.</a:t>
            </a:r>
            <a:endParaRPr lang="en-US" b="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dirty="0" smtClean="0"/>
          </a:p>
          <a:p>
            <a:endParaRPr lang="en-US" b="1"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1200" b="0" kern="1200" dirty="0" smtClean="0">
                <a:solidFill>
                  <a:schemeClr val="tx1"/>
                </a:solidFill>
                <a:latin typeface="Arial" charset="0"/>
                <a:ea typeface="+mn-ea"/>
                <a:cs typeface="+mn-cs"/>
              </a:rPr>
              <a:t>The</a:t>
            </a:r>
            <a:r>
              <a:rPr lang="en-US" sz="1200" b="0" kern="1200" baseline="0" dirty="0" smtClean="0">
                <a:solidFill>
                  <a:schemeClr val="tx1"/>
                </a:solidFill>
                <a:latin typeface="Arial" charset="0"/>
                <a:ea typeface="+mn-ea"/>
                <a:cs typeface="+mn-cs"/>
              </a:rPr>
              <a:t> guideline for alcohol consumption remains unchanged from 2005. </a:t>
            </a:r>
            <a:r>
              <a:rPr lang="en-US" b="0" dirty="0" smtClean="0"/>
              <a:t>The definition</a:t>
            </a:r>
            <a:r>
              <a:rPr lang="en-US" b="0" baseline="0" dirty="0" smtClean="0"/>
              <a:t> of moderate alcohol consumption used in the recommendation is up to two drinks in any singe day for men, and up to one drink in a day for women. </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b="0" baseline="0" dirty="0" smtClean="0"/>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0" baseline="0" dirty="0" smtClean="0"/>
              <a:t>[Note: This is the only instance in the Guidelines where the amount specified “per day” refers to an amount consumed on any single day.  All other dietary recommendations are for daily </a:t>
            </a:r>
            <a:r>
              <a:rPr lang="en-US" b="0" i="1" baseline="0" dirty="0" smtClean="0"/>
              <a:t>averages</a:t>
            </a:r>
            <a:r>
              <a:rPr lang="en-US" b="0" baseline="0" dirty="0" smtClean="0"/>
              <a:t> over time.] </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b="0" dirty="0" smtClean="0"/>
          </a:p>
          <a:p>
            <a:pPr>
              <a:buFont typeface="Arial" pitchFamily="34" charset="0"/>
              <a:buNone/>
            </a:pPr>
            <a:r>
              <a:rPr lang="en-US" sz="1200" b="0" kern="1200" dirty="0" smtClean="0">
                <a:solidFill>
                  <a:schemeClr val="tx1"/>
                </a:solidFill>
                <a:latin typeface="Arial" charset="0"/>
                <a:ea typeface="+mn-ea"/>
                <a:cs typeface="+mn-cs"/>
              </a:rPr>
              <a:t>New</a:t>
            </a:r>
            <a:r>
              <a:rPr lang="en-US" sz="1200" b="0" kern="1200" baseline="0" dirty="0" smtClean="0">
                <a:solidFill>
                  <a:schemeClr val="tx1"/>
                </a:solidFill>
                <a:latin typeface="Arial" charset="0"/>
                <a:ea typeface="+mn-ea"/>
                <a:cs typeface="+mn-cs"/>
              </a:rPr>
              <a:t> </a:t>
            </a:r>
            <a:r>
              <a:rPr lang="en-US" sz="1200" b="0" kern="1200" dirty="0" smtClean="0">
                <a:solidFill>
                  <a:schemeClr val="tx1"/>
                </a:solidFill>
                <a:latin typeface="Arial" charset="0"/>
                <a:ea typeface="+mn-ea"/>
                <a:cs typeface="+mn-cs"/>
              </a:rPr>
              <a:t>is the guidance on how a breast-feeding woman can occasionally consume an alcoholic beverage without exposing her infant to alcohol.  The DGAC pursued</a:t>
            </a:r>
            <a:r>
              <a:rPr lang="en-US" sz="1200" b="0" kern="1200" baseline="0" dirty="0" smtClean="0">
                <a:solidFill>
                  <a:schemeClr val="tx1"/>
                </a:solidFill>
                <a:latin typeface="Arial" charset="0"/>
                <a:ea typeface="+mn-ea"/>
                <a:cs typeface="+mn-cs"/>
              </a:rPr>
              <a:t> the evidence on this topic because of the awareness that some women stop breast-feeding altogether because they want to have an occasional glass of wine.</a:t>
            </a:r>
            <a:endParaRPr lang="en-US" sz="1200" b="0" kern="1200" dirty="0" smtClean="0">
              <a:solidFill>
                <a:schemeClr val="tx1"/>
              </a:solidFill>
              <a:latin typeface="Arial" charset="0"/>
              <a:ea typeface="+mn-ea"/>
              <a:cs typeface="+mn-cs"/>
            </a:endParaRPr>
          </a:p>
          <a:p>
            <a:pPr>
              <a:buFont typeface="Arial" pitchFamily="34" charset="0"/>
              <a:buNone/>
            </a:pPr>
            <a:endParaRPr lang="en-US" sz="1200" b="0" kern="1200" baseline="0" dirty="0" smtClean="0">
              <a:solidFill>
                <a:schemeClr val="tx1"/>
              </a:solidFill>
              <a:latin typeface="Arial" charset="0"/>
              <a:ea typeface="+mn-ea"/>
              <a:cs typeface="+mn-cs"/>
            </a:endParaRPr>
          </a:p>
          <a:p>
            <a:pPr>
              <a:buFont typeface="Arial" pitchFamily="34" charset="0"/>
              <a:buNone/>
            </a:pPr>
            <a:r>
              <a:rPr lang="en-US" sz="1200" b="0" kern="1200" dirty="0" smtClean="0">
                <a:solidFill>
                  <a:schemeClr val="tx1"/>
                </a:solidFill>
                <a:latin typeface="Arial" charset="0"/>
                <a:ea typeface="+mn-ea"/>
                <a:cs typeface="+mn-cs"/>
              </a:rPr>
              <a:t>New to the long list of circumstances in which people should</a:t>
            </a:r>
            <a:r>
              <a:rPr lang="en-US" sz="1200" b="0" kern="1200" baseline="0" dirty="0" smtClean="0">
                <a:solidFill>
                  <a:schemeClr val="tx1"/>
                </a:solidFill>
                <a:latin typeface="Arial" charset="0"/>
                <a:ea typeface="+mn-ea"/>
                <a:cs typeface="+mn-cs"/>
              </a:rPr>
              <a:t> not drink at all is swimming.</a:t>
            </a:r>
            <a:endParaRPr lang="en-US" sz="1200" b="0" kern="1200" dirty="0" smtClean="0">
              <a:solidFill>
                <a:schemeClr val="tx1"/>
              </a:solidFill>
              <a:latin typeface="Arial" charset="0"/>
              <a:ea typeface="+mn-ea"/>
              <a:cs typeface="+mn-cs"/>
            </a:endParaRPr>
          </a:p>
          <a:p>
            <a:endParaRPr lang="en-US" sz="1200" b="0"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The Guidelines provides</a:t>
            </a:r>
            <a:r>
              <a:rPr lang="en-US" b="0" baseline="0" dirty="0" smtClean="0"/>
              <a:t> additional information on alcohol through definitions in sidebar boxes.  They identify t</a:t>
            </a:r>
            <a:r>
              <a:rPr lang="en-US" b="0" dirty="0" smtClean="0"/>
              <a:t>he</a:t>
            </a:r>
            <a:r>
              <a:rPr lang="en-US" b="0" baseline="0" dirty="0" smtClean="0"/>
              <a:t> amounts that count as “one drink”; and “moderate,” “heavy,” and “binge drinking” are defined.</a:t>
            </a:r>
            <a:endParaRPr lang="en-US" b="0"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Chapter 3 Key Recommendations</a:t>
            </a:r>
            <a:endParaRPr lang="en-US" b="0"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baseline="0" dirty="0" smtClean="0"/>
              <a:t>To improve their diets, Americans need to eat more the following food groups in nutrient-dense forms</a:t>
            </a:r>
            <a:r>
              <a:rPr lang="en-US" sz="1200" b="0" dirty="0" smtClean="0"/>
              <a:t>:</a:t>
            </a:r>
            <a:r>
              <a:rPr lang="en-US" sz="1200" b="0" baseline="0" dirty="0" smtClean="0"/>
              <a:t> v</a:t>
            </a:r>
            <a:r>
              <a:rPr lang="en-US" sz="1200" b="0" dirty="0" smtClean="0"/>
              <a:t>egetables; fruits; whole grains; and</a:t>
            </a:r>
            <a:r>
              <a:rPr lang="en-US" sz="1200" b="0" baseline="0" dirty="0" smtClean="0"/>
              <a:t> m</a:t>
            </a:r>
            <a:r>
              <a:rPr lang="en-US" sz="1200" b="0" dirty="0" smtClean="0"/>
              <a:t>ilk.</a:t>
            </a:r>
            <a:r>
              <a:rPr lang="en-US" sz="1200" b="0" baseline="0" dirty="0" smtClean="0"/>
              <a:t> </a:t>
            </a:r>
          </a:p>
          <a:p>
            <a:endParaRPr lang="en-US" sz="1200" b="0" baseline="0" dirty="0" smtClean="0"/>
          </a:p>
          <a:p>
            <a:r>
              <a:rPr lang="en-US" sz="1200" b="0" dirty="0" smtClean="0"/>
              <a:t>The</a:t>
            </a:r>
            <a:r>
              <a:rPr lang="en-US" sz="1200" b="0" baseline="0" dirty="0" smtClean="0"/>
              <a:t> total amount of </a:t>
            </a:r>
            <a:r>
              <a:rPr lang="en-US" sz="1200" b="0" dirty="0" smtClean="0"/>
              <a:t>Protein Foods Americans eat</a:t>
            </a:r>
            <a:r>
              <a:rPr lang="en-US" sz="1200" b="0" baseline="0" dirty="0" smtClean="0"/>
              <a:t> is adequate on average; but within that food group, </a:t>
            </a:r>
            <a:r>
              <a:rPr lang="en-US" sz="1200" b="0" dirty="0" smtClean="0"/>
              <a:t>seafood should be</a:t>
            </a:r>
            <a:r>
              <a:rPr lang="en-US" sz="1200" b="0" baseline="0" dirty="0" smtClean="0"/>
              <a:t> consumed in greater amounts</a:t>
            </a:r>
            <a:r>
              <a:rPr lang="en-US" sz="1200" b="0" dirty="0" smtClean="0"/>
              <a:t>, and meat and poultry in smaller amounts.</a:t>
            </a:r>
            <a:r>
              <a:rPr lang="en-US" sz="1200" b="0" baseline="0" dirty="0" smtClean="0"/>
              <a:t> O</a:t>
            </a:r>
            <a:r>
              <a:rPr lang="en-US" sz="1200" b="0" dirty="0" smtClean="0"/>
              <a:t>ils should</a:t>
            </a:r>
            <a:r>
              <a:rPr lang="en-US" sz="1200" b="0" baseline="0" dirty="0" smtClean="0"/>
              <a:t> be used to replace solid fats when possible</a:t>
            </a:r>
            <a:r>
              <a:rPr lang="en-US" sz="1200" b="0" dirty="0" smtClean="0"/>
              <a:t>. </a:t>
            </a:r>
          </a:p>
          <a:p>
            <a:pPr lvl="0"/>
            <a:endParaRPr lang="en-US" sz="1200" b="0" dirty="0" smtClean="0"/>
          </a:p>
          <a:p>
            <a:pPr lvl="0"/>
            <a:r>
              <a:rPr lang="en-US" sz="1200" b="0" baseline="0" dirty="0" smtClean="0"/>
              <a:t>Also discussed in this chapter are the four n</a:t>
            </a:r>
            <a:r>
              <a:rPr lang="en-US" sz="1200" b="0" dirty="0" smtClean="0"/>
              <a:t>utrients the DGAC concluded</a:t>
            </a:r>
            <a:r>
              <a:rPr lang="en-US" sz="1200" b="0" baseline="0" dirty="0" smtClean="0"/>
              <a:t> were</a:t>
            </a:r>
            <a:r>
              <a:rPr lang="en-US" sz="1200" b="0" dirty="0" smtClean="0"/>
              <a:t> of public health concern: potassium, dietary fiber, calcium, and vitamin D.  The designation</a:t>
            </a:r>
            <a:r>
              <a:rPr lang="en-US" sz="1200" b="0" baseline="0" dirty="0" smtClean="0"/>
              <a:t> of vitamin D as a nutrient of public health concern is based on the DGAC Report, not on the Institute of Medicine’s conclusions in the new Dietary Reference Intakes report.  The new Recommended Dietary Allowances for vitamin D are included in an appendix of the </a:t>
            </a:r>
            <a:r>
              <a:rPr lang="en-US" sz="1200" b="0" i="1" baseline="0" dirty="0" smtClean="0"/>
              <a:t>DGAs, 2010</a:t>
            </a:r>
            <a:r>
              <a:rPr lang="en-US" sz="1200" b="0" baseline="0" dirty="0" smtClean="0"/>
              <a:t>.  They were set under the assumption of minimal sun exposure.</a:t>
            </a:r>
            <a:endParaRPr lang="en-US" sz="1200" b="0" dirty="0" smtClean="0"/>
          </a:p>
        </p:txBody>
      </p:sp>
      <p:sp>
        <p:nvSpPr>
          <p:cNvPr id="4" name="Slide Number Placeholder 3"/>
          <p:cNvSpPr>
            <a:spLocks noGrp="1"/>
          </p:cNvSpPr>
          <p:nvPr>
            <p:ph type="sldNum" sz="quarter" idx="10"/>
          </p:nvPr>
        </p:nvSpPr>
        <p:spPr/>
        <p:txBody>
          <a:bodyPr/>
          <a:lstStyle/>
          <a:p>
            <a:fld id="{FB2E1D42-1E7B-4B13-AE65-E352C329D3B4}"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This</a:t>
            </a:r>
            <a:r>
              <a:rPr lang="en-US" b="0" baseline="0" dirty="0" smtClean="0"/>
              <a:t> slide show</a:t>
            </a:r>
            <a:r>
              <a:rPr lang="en-US" b="0" dirty="0" smtClean="0"/>
              <a:t>s an example of a explanatory graphic from the Guidelines.  The</a:t>
            </a:r>
            <a:r>
              <a:rPr lang="en-US" b="0" baseline="0" dirty="0" smtClean="0"/>
              <a:t> actual Guideline for whole grains is “consume at least half of your grains as whole grains,” a</a:t>
            </a:r>
            <a:r>
              <a:rPr lang="en-US" b="0" dirty="0" smtClean="0"/>
              <a:t>nd</a:t>
            </a:r>
            <a:r>
              <a:rPr lang="en-US" b="0" baseline="0" dirty="0" smtClean="0"/>
              <a:t> this figure shows 3 different ways of how someone could choose to make half of their total grain intake whole grain, using bread as an example.</a:t>
            </a:r>
            <a:endParaRPr lang="en-US" b="0"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Chapter 4 Key Recommendations for everyone age 2 and older</a:t>
            </a:r>
          </a:p>
          <a:p>
            <a:endParaRPr lang="en-US" b="1" dirty="0" smtClean="0"/>
          </a:p>
          <a:p>
            <a:endParaRPr lang="en-US" dirty="0" smtClean="0"/>
          </a:p>
          <a:p>
            <a:endParaRPr lang="en-US" b="1"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These are key recommendations for specific population groups from chapter 4.</a:t>
            </a:r>
          </a:p>
          <a:p>
            <a:endParaRPr lang="en-US" b="0" dirty="0" smtClean="0"/>
          </a:p>
          <a:p>
            <a:r>
              <a:rPr lang="en-US" b="0" dirty="0" smtClean="0"/>
              <a:t>Substantial</a:t>
            </a:r>
            <a:r>
              <a:rPr lang="en-US" b="0" baseline="0" dirty="0" smtClean="0"/>
              <a:t> numbers of women who are capable of becoming pregnant, including adolescent girls, are deficient in iron, so they have a specific recommendation for iron as well as for folic acid.  </a:t>
            </a:r>
          </a:p>
          <a:p>
            <a:endParaRPr lang="en-US" b="0" baseline="0" dirty="0" smtClean="0"/>
          </a:p>
          <a:p>
            <a:r>
              <a:rPr lang="en-US" b="0" baseline="0" dirty="0" smtClean="0"/>
              <a:t>Pregnant women also have an iron  recommendation and one for 8-12 oz of seafood per week.  The DGAC carefully considered the risks of contaminants in seafood and the benefits of seafood and the important fatty acids it contributes to the diets of pregnant women.  Specific guidance is given on limiting white tuna to 6 oz per week and avoiding the four types of fish high in methyl mercury.</a:t>
            </a:r>
          </a:p>
          <a:p>
            <a:endParaRPr lang="en-US" b="0" baseline="0" dirty="0" smtClean="0"/>
          </a:p>
          <a:p>
            <a:r>
              <a:rPr lang="en-US" b="0" baseline="0" dirty="0" smtClean="0"/>
              <a:t>Individuals ages 50 and older are advised to consume vitamin B12 in its crystalline form, available in fortified foods and supplements, to assure absorption.</a:t>
            </a:r>
            <a:endParaRPr lang="en-US" b="0" dirty="0" smtClean="0"/>
          </a:p>
        </p:txBody>
      </p:sp>
      <p:sp>
        <p:nvSpPr>
          <p:cNvPr id="4" name="Slide Number Placeholder 3"/>
          <p:cNvSpPr>
            <a:spLocks noGrp="1"/>
          </p:cNvSpPr>
          <p:nvPr>
            <p:ph type="sldNum" sz="quarter" idx="10"/>
          </p:nvPr>
        </p:nvSpPr>
        <p:spPr/>
        <p:txBody>
          <a:bodyPr/>
          <a:lstStyle/>
          <a:p>
            <a:fld id="{FB2E1D42-1E7B-4B13-AE65-E352C329D3B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Clr>
                <a:srgbClr val="006600"/>
              </a:buClr>
            </a:pPr>
            <a:r>
              <a:rPr lang="en-US" sz="1200" b="0" dirty="0" smtClean="0"/>
              <a:t>Until recently,</a:t>
            </a:r>
            <a:r>
              <a:rPr lang="en-US" sz="1200" b="0" baseline="0" dirty="0" smtClean="0"/>
              <a:t> evidence was insufficient to document the impact of overall diets and eating patterns on health outcomes. The DGAC conducted a (non-systematic) literature review and found </a:t>
            </a:r>
            <a:r>
              <a:rPr lang="en-US" sz="1200" b="0" baseline="0" dirty="0" smtClean="0">
                <a:effectLst/>
              </a:rPr>
              <a:t>c</a:t>
            </a:r>
            <a:r>
              <a:rPr lang="en-US" sz="1200" dirty="0" smtClean="0">
                <a:effectLst/>
              </a:rPr>
              <a:t>onsiderable evidence for positive</a:t>
            </a:r>
            <a:r>
              <a:rPr lang="en-US" sz="1200" baseline="0" dirty="0" smtClean="0">
                <a:effectLst/>
              </a:rPr>
              <a:t> </a:t>
            </a:r>
            <a:r>
              <a:rPr lang="en-US" sz="1200" dirty="0" smtClean="0">
                <a:effectLst/>
              </a:rPr>
              <a:t>health outcomes from DASH and traditional Mediterranean eating patterns</a:t>
            </a:r>
            <a:r>
              <a:rPr lang="en-US" sz="1200" baseline="0" dirty="0" smtClean="0">
                <a:effectLst/>
              </a:rPr>
              <a:t> and s</a:t>
            </a:r>
            <a:r>
              <a:rPr lang="en-US" sz="1200" dirty="0" smtClean="0">
                <a:effectLst/>
              </a:rPr>
              <a:t>ome for vegetarian diets.</a:t>
            </a:r>
            <a:r>
              <a:rPr lang="en-US" sz="1200" baseline="0" dirty="0" smtClean="0">
                <a:effectLst/>
              </a:rPr>
              <a:t>  </a:t>
            </a:r>
          </a:p>
          <a:p>
            <a:pPr lvl="0">
              <a:buClr>
                <a:srgbClr val="006600"/>
              </a:buClr>
            </a:pPr>
            <a:endParaRPr lang="en-US" sz="1200" baseline="0" dirty="0" smtClean="0">
              <a:effectLst/>
            </a:endParaRPr>
          </a:p>
          <a:p>
            <a:pPr lvl="0">
              <a:buClr>
                <a:srgbClr val="006600"/>
              </a:buClr>
            </a:pPr>
            <a:r>
              <a:rPr lang="en-US" sz="1200" baseline="0" dirty="0" smtClean="0">
                <a:effectLst/>
              </a:rPr>
              <a:t>The Guidelines </a:t>
            </a:r>
            <a:r>
              <a:rPr lang="en-US" sz="1200" b="0" dirty="0" smtClean="0"/>
              <a:t>identify the dietary patterns</a:t>
            </a:r>
            <a:r>
              <a:rPr lang="en-US" sz="1200" b="0" baseline="0" dirty="0" smtClean="0"/>
              <a:t> described by the </a:t>
            </a:r>
            <a:r>
              <a:rPr lang="en-US" sz="1200" b="0" dirty="0" smtClean="0"/>
              <a:t>USDA Food Patterns and the DASH Eating Plan as healthy eating patterns.  The</a:t>
            </a:r>
            <a:r>
              <a:rPr lang="en-US" sz="1200" b="0" baseline="0" dirty="0" smtClean="0"/>
              <a:t> USDA food patterns also include lacto-</a:t>
            </a:r>
            <a:r>
              <a:rPr lang="en-US" sz="1200" b="0" baseline="0" dirty="0" err="1" smtClean="0"/>
              <a:t>ovo</a:t>
            </a:r>
            <a:r>
              <a:rPr lang="en-US" sz="1200" b="0" baseline="0" dirty="0" smtClean="0"/>
              <a:t> vegetarian and vegan adaptations.  </a:t>
            </a:r>
            <a:endParaRPr lang="en-US" sz="1200" b="0" dirty="0" smtClean="0"/>
          </a:p>
          <a:p>
            <a:pPr lvl="0">
              <a:buClr>
                <a:srgbClr val="006600"/>
              </a:buClr>
            </a:pPr>
            <a:endParaRPr lang="en-US" sz="1200" b="0" dirty="0" smtClean="0"/>
          </a:p>
          <a:p>
            <a:pPr lvl="0">
              <a:buClr>
                <a:srgbClr val="006600"/>
              </a:buClr>
            </a:pPr>
            <a:r>
              <a:rPr lang="en-US" sz="1200" b="0" dirty="0" smtClean="0"/>
              <a:t>For good health,</a:t>
            </a:r>
            <a:r>
              <a:rPr lang="en-US" sz="1200" b="0" baseline="0" dirty="0" smtClean="0"/>
              <a:t> it is also necessary to follow the food safety recommendations found in Chapter 5 and in more detail in an appendix to the policy document.</a:t>
            </a:r>
            <a:endParaRPr lang="en-US" sz="1200" b="0" dirty="0" smtClean="0"/>
          </a:p>
          <a:p>
            <a:pPr lvl="1"/>
            <a:endParaRPr lang="en-US" sz="1200" b="0" dirty="0" smtClean="0"/>
          </a:p>
          <a:p>
            <a:endParaRPr lang="en-US" sz="1400" b="0"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mn-cs"/>
              </a:rPr>
              <a:t>An example of one of those terms is “nutrient-dense” which is defined as foods and beverages that provide vitamins, minerals, and other substances that have positive health effects</a:t>
            </a:r>
            <a:r>
              <a:rPr lang="en-US" sz="1200" b="0" baseline="0" dirty="0" smtClean="0"/>
              <a:t>—</a:t>
            </a:r>
            <a:r>
              <a:rPr lang="en-US" sz="1200" kern="1200" baseline="0" dirty="0" smtClean="0">
                <a:solidFill>
                  <a:schemeClr val="tx1"/>
                </a:solidFill>
                <a:latin typeface="Arial" charset="0"/>
                <a:ea typeface="+mn-ea"/>
                <a:cs typeface="+mn-cs"/>
              </a:rPr>
              <a:t>with relatively few calories.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mn-cs"/>
              </a:rPr>
              <a:t>The term “nutrient dense” indicates that the nutrients and other beneficial substances in a food have not been “diluted” by the addition of calories from added solid fats, added sugars, or added refined starches, or by solid fats naturally present in a food, such as the fat in meats, poultry, fluid milk, and other milk products, such as cheese. </a:t>
            </a:r>
            <a:r>
              <a:rPr lang="en-US" sz="1200" b="0" kern="1200" baseline="0" dirty="0" smtClean="0">
                <a:solidFill>
                  <a:schemeClr val="tx1"/>
                </a:solidFill>
                <a:latin typeface="Arial" charset="0"/>
                <a:ea typeface="+mn-ea"/>
                <a:cs typeface="+mn-cs"/>
              </a:rPr>
              <a:t>The fat in fluid milk fat is considered to be a “solid fat.”  It is solid at room temperature, but is suspended in milk by the process of homogenization.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mn-cs"/>
              </a:rPr>
              <a:t>Nutrient-dense foods and beverages are lean or low in solid fats, and minimize or exclude added solid fats, sugars, starches, and sodium. Ideally, they also are in forms that retain naturally occurring components, such as dietary fiber.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i="0" u="sng" kern="1200" baseline="0" dirty="0" smtClean="0">
                <a:solidFill>
                  <a:schemeClr val="tx1"/>
                </a:solidFill>
                <a:latin typeface="Arial" charset="0"/>
                <a:ea typeface="+mn-ea"/>
                <a:cs typeface="+mn-cs"/>
              </a:rPr>
              <a:t>All </a:t>
            </a:r>
            <a:r>
              <a:rPr lang="en-US" sz="1200" kern="1200" baseline="0" dirty="0" smtClean="0">
                <a:solidFill>
                  <a:schemeClr val="tx1"/>
                </a:solidFill>
                <a:latin typeface="Arial" charset="0"/>
                <a:ea typeface="+mn-ea"/>
                <a:cs typeface="+mn-cs"/>
              </a:rPr>
              <a:t>vegetables, fruits, whole grains, seafood, eggs, beans and peas, unsalted nuts and seeds, </a:t>
            </a:r>
            <a:r>
              <a:rPr lang="en-US" sz="1200" i="0" u="sng" kern="1200" baseline="0" dirty="0" smtClean="0">
                <a:solidFill>
                  <a:schemeClr val="tx1"/>
                </a:solidFill>
                <a:latin typeface="Arial" charset="0"/>
                <a:ea typeface="+mn-ea"/>
                <a:cs typeface="+mn-cs"/>
              </a:rPr>
              <a:t>fat-free and </a:t>
            </a:r>
            <a:r>
              <a:rPr lang="en-US" sz="1200" i="0" u="none" kern="1200" baseline="0" dirty="0" smtClean="0">
                <a:solidFill>
                  <a:schemeClr val="tx1"/>
                </a:solidFill>
                <a:latin typeface="Arial" charset="0"/>
                <a:ea typeface="+mn-ea"/>
                <a:cs typeface="+mn-cs"/>
              </a:rPr>
              <a:t>low-fat </a:t>
            </a:r>
            <a:r>
              <a:rPr lang="en-US" sz="1200" u="none" kern="1200" baseline="0" dirty="0" smtClean="0">
                <a:solidFill>
                  <a:schemeClr val="tx1"/>
                </a:solidFill>
                <a:latin typeface="Arial" charset="0"/>
                <a:ea typeface="+mn-ea"/>
                <a:cs typeface="+mn-cs"/>
              </a:rPr>
              <a:t>milk</a:t>
            </a:r>
            <a:r>
              <a:rPr lang="en-US" sz="1200" kern="1200" baseline="0" dirty="0" smtClean="0">
                <a:solidFill>
                  <a:schemeClr val="tx1"/>
                </a:solidFill>
                <a:latin typeface="Arial" charset="0"/>
                <a:ea typeface="+mn-ea"/>
                <a:cs typeface="+mn-cs"/>
              </a:rPr>
              <a:t> and milk products, and </a:t>
            </a:r>
            <a:r>
              <a:rPr lang="en-US" sz="1200" i="0" u="sng" kern="1200" baseline="0" dirty="0" smtClean="0">
                <a:solidFill>
                  <a:schemeClr val="tx1"/>
                </a:solidFill>
                <a:latin typeface="Arial" charset="0"/>
                <a:ea typeface="+mn-ea"/>
                <a:cs typeface="+mn-cs"/>
              </a:rPr>
              <a:t>lean</a:t>
            </a:r>
            <a:r>
              <a:rPr lang="en-US" sz="1200" kern="1200" baseline="0" dirty="0" smtClean="0">
                <a:solidFill>
                  <a:schemeClr val="tx1"/>
                </a:solidFill>
                <a:latin typeface="Arial" charset="0"/>
                <a:ea typeface="+mn-ea"/>
                <a:cs typeface="+mn-cs"/>
              </a:rPr>
              <a:t> meats and poultry—when prepared without adding solid fats, sugars, or salt—are nutrient-dense foods.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400" b="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FB2E1D42-1E7B-4B13-AE65-E352C329D3B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chart</a:t>
            </a:r>
            <a:r>
              <a:rPr lang="en-US" baseline="0" dirty="0" smtClean="0"/>
              <a:t> shows how the average American diet compares to recommendations found in the 2010 Dietary Guidelines.  Whole grains, vegetables, fruits, dairy products, seafood, and oils are consumed below recommended amounts.  Nutrients of concern are fiber, potassium, calcium, and vitamin D.  Note that the intake shown for vitamin D only includes food sources, not supplements or vitamin D manufactured in response to sun exposure.</a:t>
            </a:r>
          </a:p>
          <a:p>
            <a:endParaRPr lang="en-US" baseline="0" dirty="0" smtClean="0"/>
          </a:p>
          <a:p>
            <a:r>
              <a:rPr lang="en-US" baseline="0" dirty="0" smtClean="0"/>
              <a:t>The excessive amounts consumed of solid fats and added sugars, refined grains, and sodium are clearly shown in comparison to recommended limits. </a:t>
            </a:r>
            <a:endParaRPr lang="en-US"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0" dirty="0" smtClean="0"/>
              <a:t>Based on work done in concert with the</a:t>
            </a:r>
            <a:r>
              <a:rPr lang="en-US" sz="1000" b="0" baseline="0" dirty="0" smtClean="0"/>
              <a:t> DGAC</a:t>
            </a:r>
            <a:r>
              <a:rPr lang="en-US" sz="1000" b="0" dirty="0" smtClean="0"/>
              <a:t>, the USDA Food Patterns were updated and are</a:t>
            </a:r>
            <a:r>
              <a:rPr lang="en-US" sz="1000" b="0" baseline="0" dirty="0" smtClean="0"/>
              <a:t> published in the Policy Document along with the DASH Eating Plan.  Updates to the USDA Food Patterns include:</a:t>
            </a:r>
          </a:p>
          <a:p>
            <a:endParaRPr lang="en-US" sz="1000" b="0" dirty="0" smtClean="0"/>
          </a:p>
          <a:p>
            <a:pPr>
              <a:buFont typeface="Arial" pitchFamily="34" charset="0"/>
              <a:buNone/>
            </a:pPr>
            <a:r>
              <a:rPr lang="en-US" sz="1000" b="0" dirty="0" smtClean="0"/>
              <a:t>Lacto-</a:t>
            </a:r>
            <a:r>
              <a:rPr lang="en-US" sz="1000" b="0" dirty="0" err="1" smtClean="0"/>
              <a:t>ovo</a:t>
            </a:r>
            <a:r>
              <a:rPr lang="en-US" sz="1000" b="0" dirty="0" smtClean="0"/>
              <a:t> and vegan</a:t>
            </a:r>
            <a:r>
              <a:rPr lang="en-US" sz="1000" b="0" baseline="0" dirty="0" smtClean="0"/>
              <a:t> versions are provided.  The vegan version relies on fortified foods to meet calcium and vitamin B-12 recommendations.</a:t>
            </a:r>
          </a:p>
          <a:p>
            <a:pPr>
              <a:buFont typeface="Arial" pitchFamily="34" charset="0"/>
              <a:buNone/>
            </a:pPr>
            <a:endParaRPr lang="en-US" sz="1000" b="0" baseline="0" dirty="0" smtClean="0"/>
          </a:p>
          <a:p>
            <a:pPr>
              <a:buFont typeface="Arial" pitchFamily="34" charset="0"/>
              <a:buNone/>
            </a:pPr>
            <a:r>
              <a:rPr lang="en-US" sz="1000" b="0" baseline="0" dirty="0" smtClean="0"/>
              <a:t>Based on consumer research, two food groups were renamed:  the former Meat and Beans group is now called the Protein Foods group, and the former Milk group is now called the Dairy group.  Fortified soy beverages are now considered part of the dairy group.</a:t>
            </a:r>
          </a:p>
          <a:p>
            <a:pPr>
              <a:buFont typeface="Arial" pitchFamily="34" charset="0"/>
              <a:buNone/>
            </a:pPr>
            <a:endParaRPr lang="en-US" sz="1000" b="0" baseline="0" dirty="0" smtClean="0"/>
          </a:p>
          <a:p>
            <a:pPr>
              <a:buFont typeface="Arial" pitchFamily="34" charset="0"/>
              <a:buNone/>
            </a:pPr>
            <a:r>
              <a:rPr lang="en-US" sz="1000" b="0" baseline="0" dirty="0" smtClean="0"/>
              <a:t>Because of the new RDAs for calcium, the amount of milk for 4- to 8-year-olds was increased from 2 to 2½ cups per day.</a:t>
            </a:r>
          </a:p>
          <a:p>
            <a:pPr>
              <a:buFont typeface="Arial" pitchFamily="34" charset="0"/>
              <a:buNone/>
            </a:pPr>
            <a:endParaRPr lang="en-US" sz="1000" b="0" baseline="0" dirty="0" smtClean="0"/>
          </a:p>
          <a:p>
            <a:pPr>
              <a:buFont typeface="Arial" pitchFamily="34" charset="0"/>
              <a:buNone/>
            </a:pPr>
            <a:r>
              <a:rPr lang="en-US" sz="1000" b="0" baseline="0" dirty="0" smtClean="0"/>
              <a:t>Consistent with the new recommendation for seafood, the amount of seafood in all patterns for adults was increased to at least 8 ounces per week.  The total amount of protein foods remained constant, and the amounts of meat and poultry were decreased to accommodate the seafood recommendation.</a:t>
            </a:r>
          </a:p>
          <a:p>
            <a:pPr>
              <a:buFont typeface="Arial" pitchFamily="34" charset="0"/>
              <a:buChar char="•"/>
            </a:pPr>
            <a:endParaRPr lang="en-US" sz="1000" b="0" baseline="0" dirty="0" smtClean="0"/>
          </a:p>
          <a:p>
            <a:pPr>
              <a:buFont typeface="Arial" pitchFamily="34" charset="0"/>
              <a:buNone/>
            </a:pPr>
            <a:r>
              <a:rPr lang="en-US" sz="1000" b="0" baseline="0" dirty="0" smtClean="0"/>
              <a:t>Vegetable subgroups were realigned. The biggest change was moving tomatoes to the new “red and orange” subgroup.  Recommended intake amounts were kept within the “best practices” amounts—that is, they do not exceed the amount the top 5% of the population consumes. </a:t>
            </a:r>
          </a:p>
          <a:p>
            <a:endParaRPr lang="en-US" sz="1100"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Chapter 5 Key Recommendations</a:t>
            </a:r>
            <a:endParaRPr lang="en-US" b="0"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None/>
            </a:pPr>
            <a:r>
              <a:rPr lang="en-US" b="0" dirty="0" smtClean="0"/>
              <a:t>Major points made</a:t>
            </a:r>
            <a:r>
              <a:rPr lang="en-US" b="0" baseline="0" dirty="0" smtClean="0"/>
              <a:t> in Chapter 6 include:</a:t>
            </a:r>
          </a:p>
          <a:p>
            <a:pPr marL="228600" lvl="0" indent="-228600">
              <a:buNone/>
            </a:pPr>
            <a:endParaRPr lang="en-US" b="0" baseline="0" dirty="0" smtClean="0"/>
          </a:p>
          <a:p>
            <a:pPr marL="228600" lvl="0" indent="-228600">
              <a:buAutoNum type="arabicParenBoth"/>
            </a:pPr>
            <a:r>
              <a:rPr lang="en-US" b="0" dirty="0" smtClean="0"/>
              <a:t>The current food and physical activity environment is influential in the nutrition and activity choices that people make—for better and, unfortunately, more often for worse. </a:t>
            </a:r>
          </a:p>
          <a:p>
            <a:pPr marL="228600" lvl="0" indent="-228600">
              <a:buAutoNum type="arabicParenBoth"/>
            </a:pPr>
            <a:endParaRPr lang="en-US" b="0" dirty="0" smtClean="0"/>
          </a:p>
          <a:p>
            <a:pPr marL="228600" lvl="0" indent="-228600">
              <a:buAutoNum type="arabicParenBoth"/>
            </a:pPr>
            <a:r>
              <a:rPr lang="en-US" b="0" dirty="0" smtClean="0"/>
              <a:t>All elements of society have a positive and productive role to play in the movement to make America healthy:</a:t>
            </a:r>
            <a:r>
              <a:rPr lang="en-US" b="0" baseline="0" dirty="0" smtClean="0"/>
              <a:t> </a:t>
            </a:r>
            <a:r>
              <a:rPr lang="en-US" b="0" dirty="0" smtClean="0"/>
              <a:t>individuals and families, communities, business and industry, and all levels of government.</a:t>
            </a:r>
          </a:p>
          <a:p>
            <a:pPr lvl="1"/>
            <a:endParaRPr lang="en-US" b="0" dirty="0" smtClean="0"/>
          </a:p>
          <a:p>
            <a:pPr lvl="0"/>
            <a:r>
              <a:rPr lang="en-US" b="0" dirty="0" smtClean="0"/>
              <a:t>The chapter suggests a number of ways these players can work together to improve the Nation’s nutrition and physical activity.</a:t>
            </a:r>
          </a:p>
          <a:p>
            <a:endParaRPr lang="en-US" sz="1400" b="0"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This figure from Chapter 6 illustrates the many factors that influence decisions about food choices and physical activity.</a:t>
            </a:r>
            <a:endParaRPr lang="en-US" dirty="0" smtClean="0"/>
          </a:p>
          <a:p>
            <a:endParaRPr lang="en-US"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The </a:t>
            </a:r>
            <a:r>
              <a:rPr lang="en-US" sz="1200" i="0" kern="1200" baseline="0" dirty="0" smtClean="0">
                <a:solidFill>
                  <a:schemeClr val="tx1"/>
                </a:solidFill>
                <a:latin typeface="Arial" charset="0"/>
                <a:ea typeface="+mn-ea"/>
                <a:cs typeface="+mn-cs"/>
              </a:rPr>
              <a:t>2010 Dietary Guidelines for Americans is</a:t>
            </a:r>
            <a:r>
              <a:rPr lang="en-US" sz="1200" i="1" kern="1200" baseline="0" dirty="0" smtClean="0">
                <a:solidFill>
                  <a:schemeClr val="tx1"/>
                </a:solidFill>
                <a:latin typeface="Arial" charset="0"/>
                <a:ea typeface="+mn-ea"/>
                <a:cs typeface="+mn-cs"/>
              </a:rPr>
              <a:t> </a:t>
            </a:r>
            <a:r>
              <a:rPr lang="en-US" sz="1200" i="0" kern="1200" baseline="0" dirty="0" smtClean="0">
                <a:solidFill>
                  <a:schemeClr val="tx1"/>
                </a:solidFill>
                <a:latin typeface="Arial" charset="0"/>
                <a:ea typeface="+mn-ea"/>
                <a:cs typeface="+mn-cs"/>
              </a:rPr>
              <a:t>the federal government's evidence-based nutritional guidance to promote health, reduce the risk of chronic diseases, and reduce the prevalence of overweight and obesity through improved nutrition and physical activity.  </a:t>
            </a:r>
            <a:r>
              <a:rPr lang="en-US" sz="1200" kern="1200" baseline="0" dirty="0" smtClean="0">
                <a:solidFill>
                  <a:schemeClr val="tx1"/>
                </a:solidFill>
                <a:latin typeface="Arial" charset="0"/>
                <a:ea typeface="+mn-ea"/>
                <a:cs typeface="+mn-cs"/>
              </a:rPr>
              <a:t>The recommendations are intended to be an integrated set of advice to achieve an overall healthy eating pattern. To get the full benefit, the </a:t>
            </a:r>
            <a:r>
              <a:rPr lang="en-US" sz="1200" i="0" kern="1200" baseline="0" dirty="0" smtClean="0">
                <a:solidFill>
                  <a:schemeClr val="tx1"/>
                </a:solidFill>
                <a:latin typeface="Arial" charset="0"/>
                <a:ea typeface="+mn-ea"/>
                <a:cs typeface="+mn-cs"/>
              </a:rPr>
              <a:t>Dietary Guidelines recommendations should be carried out in their entirety.  </a:t>
            </a:r>
            <a:r>
              <a:rPr lang="en-US" sz="1200" kern="1200" baseline="0" dirty="0" smtClean="0">
                <a:solidFill>
                  <a:schemeClr val="tx1"/>
                </a:solidFill>
                <a:latin typeface="Arial" charset="0"/>
                <a:ea typeface="+mn-ea"/>
                <a:cs typeface="+mn-cs"/>
              </a:rPr>
              <a:t>More consumer-friendly advice and tools will be released in the coming months.</a:t>
            </a:r>
          </a:p>
          <a:p>
            <a:endParaRPr lang="en-US" i="0" dirty="0" smtClean="0"/>
          </a:p>
          <a:p>
            <a:endParaRPr lang="en-US"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0" baseline="0" dirty="0" smtClean="0"/>
              <a:t>This figure illustrates the concept of nutrient-dense foods.  (It is found in chapter 5 of the DGA policy document)</a:t>
            </a:r>
          </a:p>
          <a:p>
            <a:r>
              <a:rPr lang="en-US" sz="1000" b="0" baseline="0" dirty="0" smtClean="0"/>
              <a:t>The full length of the bars corresponds to the number of calories in a serving of the foods listed on the far left, which are not in nutrient-dense forms.  The dark-green portion of the bars shows the number of calories that would be in the same food if it were in its nutrient-dense form.  The lighter green portion shows how many additional calories are attributable to the naturally occurring solid fat in the ground beef, the breading and the frying fat in the chicken, the added sugars in the cornflakes, the frying fat in the potatoes, the added sugars in the applesauce, and the naturally occurring fat in the milk.  The foods listed in the dark-green portions of the bars are all foods in their nutrient-dense form.</a:t>
            </a:r>
          </a:p>
          <a:p>
            <a:endParaRPr lang="en-US" sz="1000" b="0" baseline="0" dirty="0" smtClean="0"/>
          </a:p>
          <a:p>
            <a:r>
              <a:rPr lang="en-US" sz="1000" b="0" baseline="0" dirty="0" smtClean="0"/>
              <a:t>[Foods in figure:</a:t>
            </a:r>
          </a:p>
          <a:p>
            <a:r>
              <a:rPr lang="en-US" sz="1000" b="0" baseline="0" dirty="0" smtClean="0"/>
              <a:t>Regular ground beef patty,</a:t>
            </a:r>
            <a:r>
              <a:rPr lang="en-US" sz="1000" b="0" dirty="0" smtClean="0"/>
              <a:t> </a:t>
            </a:r>
            <a:r>
              <a:rPr lang="en-US" sz="1000" b="0" baseline="0" dirty="0" smtClean="0"/>
              <a:t>236 calories: extra lean ground beef patty, 184 calories, and beef fat, 52 calories</a:t>
            </a:r>
          </a:p>
          <a:p>
            <a:r>
              <a:rPr lang="en-US" sz="1000" b="0" baseline="0" dirty="0" smtClean="0"/>
              <a:t>Breaded fried chicken strips, 246 calories:  Baked chicken breast, 138 calories, and breading and frying fat, 108 calories</a:t>
            </a:r>
          </a:p>
          <a:p>
            <a:r>
              <a:rPr lang="en-US" sz="1000" b="0" baseline="0" dirty="0" smtClean="0"/>
              <a:t>Frosted corn flakes cereal, 147 calories: cornflakes, 90 calories, added sugars 57 calories</a:t>
            </a:r>
          </a:p>
          <a:p>
            <a:r>
              <a:rPr lang="en-US" sz="1000" b="0" baseline="0" dirty="0" smtClean="0"/>
              <a:t>Curly </a:t>
            </a:r>
            <a:r>
              <a:rPr lang="en-US" sz="1000" b="0" baseline="0" dirty="0" err="1" smtClean="0"/>
              <a:t>french</a:t>
            </a:r>
            <a:r>
              <a:rPr lang="en-US" sz="1000" b="0" baseline="0" dirty="0" smtClean="0"/>
              <a:t> fried potatoes, 258 calories: baked potato, 117 calories, frying fat, 141 calories</a:t>
            </a:r>
          </a:p>
          <a:p>
            <a:r>
              <a:rPr lang="en-US" sz="1000" b="0" baseline="0" dirty="0" smtClean="0"/>
              <a:t>Sweetened applesauce, 173 calories: unsweetened applesauce, 105 calories, added sugars, 68 calories</a:t>
            </a:r>
          </a:p>
          <a:p>
            <a:r>
              <a:rPr lang="en-US" sz="1000" b="0" baseline="0" dirty="0" smtClean="0"/>
              <a:t>Whole milk, 149 calories: fat-free milk, 83 calories, milk fat, 66 calories]</a:t>
            </a:r>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baseline="0" dirty="0" smtClean="0"/>
              <a:t>The overall environment has contributed to the obesity epidemic. </a:t>
            </a:r>
            <a:endParaRPr lang="en-US" sz="10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000" dirty="0" smtClean="0"/>
          </a:p>
          <a:p>
            <a:pPr>
              <a:buFont typeface="Arial" pitchFamily="34" charset="0"/>
              <a:buNone/>
            </a:pPr>
            <a:r>
              <a:rPr lang="en-US" sz="1000" dirty="0" smtClean="0"/>
              <a:t>Calorie balance over time is the key to weight management. Many Americans are in </a:t>
            </a:r>
            <a:r>
              <a:rPr lang="en-US" sz="1000" i="1" dirty="0" smtClean="0"/>
              <a:t>calorie</a:t>
            </a:r>
            <a:r>
              <a:rPr lang="en-US" sz="1000" i="1" baseline="0" dirty="0" smtClean="0"/>
              <a:t> imbalance </a:t>
            </a:r>
            <a:r>
              <a:rPr lang="en-US" sz="1000" baseline="0" dirty="0" smtClean="0"/>
              <a:t>– that is, they consume more calories than they expend. </a:t>
            </a:r>
          </a:p>
          <a:p>
            <a:pPr>
              <a:buFont typeface="Arial" pitchFamily="34" charset="0"/>
              <a:buChar char="•"/>
            </a:pPr>
            <a:endParaRPr lang="en-US" sz="10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smtClean="0"/>
              <a:t>The </a:t>
            </a:r>
            <a:r>
              <a:rPr lang="en-US" sz="1000" i="0" dirty="0" smtClean="0"/>
              <a:t>number of calories </a:t>
            </a:r>
            <a:r>
              <a:rPr lang="en-US" sz="1000" dirty="0" smtClean="0"/>
              <a:t>consumed is the essential dietary factor that affects body weight. Understanding</a:t>
            </a:r>
            <a:r>
              <a:rPr lang="en-US" sz="1000" baseline="0" dirty="0" smtClean="0"/>
              <a:t> calorie needs, knowing the calorie content of foods and beverages, and recognizing the association between food and beverage intake and body weight are all important concepts that can promote calorie balance and weight management.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smtClean="0"/>
              <a:t>Physical activity should also be considered when addressing weight management. G</a:t>
            </a:r>
            <a:r>
              <a:rPr lang="en-US" sz="1000" baseline="0" dirty="0" smtClean="0"/>
              <a:t>etting adequate amounts of physical activity conveys many health benefits independent of body weight.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dirty="0" smtClean="0"/>
              <a:t>Another</a:t>
            </a:r>
            <a:r>
              <a:rPr lang="en-US" sz="1200" b="0" baseline="0" dirty="0" smtClean="0"/>
              <a:t> important point in this chapter is that the systematic review concluded there is s</a:t>
            </a:r>
            <a:r>
              <a:rPr lang="en-US" dirty="0" smtClean="0">
                <a:solidFill>
                  <a:schemeClr val="bg1"/>
                </a:solidFill>
                <a:effectLst/>
              </a:rPr>
              <a:t>trong evidence that when calorie intake is controlled, macronutrient proportion is not related to weight loss.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Arial" charset="0"/>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lvl="1"/>
            <a:endParaRPr lang="en-US" sz="1400" b="1" baseline="0" dirty="0" smtClean="0"/>
          </a:p>
        </p:txBody>
      </p:sp>
      <p:sp>
        <p:nvSpPr>
          <p:cNvPr id="4" name="Slide Number Placeholder 3"/>
          <p:cNvSpPr>
            <a:spLocks noGrp="1"/>
          </p:cNvSpPr>
          <p:nvPr>
            <p:ph type="sldNum" sz="quarter" idx="10"/>
          </p:nvPr>
        </p:nvSpPr>
        <p:spPr/>
        <p:txBody>
          <a:bodyPr/>
          <a:lstStyle/>
          <a:p>
            <a:fld id="{FB2E1D42-1E7B-4B13-AE65-E352C329D3B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lvl="1" defTabSz="924458" fontAlgn="auto">
              <a:spcBef>
                <a:spcPts val="0"/>
              </a:spcBef>
              <a:spcAft>
                <a:spcPts val="0"/>
              </a:spcAft>
              <a:defRPr/>
            </a:pPr>
            <a:r>
              <a:rPr lang="en-US" sz="1000" dirty="0" smtClean="0">
                <a:latin typeface="Arial" pitchFamily="34" charset="0"/>
                <a:cs typeface="Arial" pitchFamily="34" charset="0"/>
              </a:rPr>
              <a:t>The top sources of calories have been estimated using data from the National Health and Nutrition Examination Survey, 2005-06. </a:t>
            </a:r>
            <a:r>
              <a:rPr lang="en-US" sz="1000" kern="1200" dirty="0" smtClean="0">
                <a:solidFill>
                  <a:schemeClr val="tx1"/>
                </a:solidFill>
                <a:latin typeface="Arial" pitchFamily="34" charset="0"/>
                <a:ea typeface="+mn-ea"/>
                <a:cs typeface="Arial" pitchFamily="34" charset="0"/>
              </a:rPr>
              <a:t>For</a:t>
            </a:r>
            <a:r>
              <a:rPr lang="en-US" sz="1000" kern="1200" baseline="0" dirty="0" smtClean="0">
                <a:solidFill>
                  <a:schemeClr val="tx1"/>
                </a:solidFill>
                <a:latin typeface="Arial" pitchFamily="34" charset="0"/>
                <a:ea typeface="+mn-ea"/>
                <a:cs typeface="Arial" pitchFamily="34" charset="0"/>
              </a:rPr>
              <a:t> this</a:t>
            </a:r>
            <a:r>
              <a:rPr lang="en-US" sz="1000" kern="1200" dirty="0" smtClean="0">
                <a:solidFill>
                  <a:schemeClr val="tx1"/>
                </a:solidFill>
                <a:latin typeface="Arial" pitchFamily="34" charset="0"/>
                <a:ea typeface="+mn-ea"/>
                <a:cs typeface="Arial" pitchFamily="34" charset="0"/>
              </a:rPr>
              <a:t> analysis and others like</a:t>
            </a:r>
            <a:r>
              <a:rPr lang="en-US" sz="1000" kern="1200" baseline="0" dirty="0" smtClean="0">
                <a:solidFill>
                  <a:schemeClr val="tx1"/>
                </a:solidFill>
                <a:latin typeface="Arial" pitchFamily="34" charset="0"/>
                <a:ea typeface="+mn-ea"/>
                <a:cs typeface="Arial" pitchFamily="34" charset="0"/>
              </a:rPr>
              <a:t> it found in the policy document in pie charts</a:t>
            </a:r>
            <a:r>
              <a:rPr lang="en-US" sz="1000" kern="1200" dirty="0" smtClean="0">
                <a:solidFill>
                  <a:schemeClr val="tx1"/>
                </a:solidFill>
                <a:latin typeface="Arial" pitchFamily="34" charset="0"/>
                <a:ea typeface="+mn-ea"/>
                <a:cs typeface="Arial" pitchFamily="34" charset="0"/>
              </a:rPr>
              <a:t>,</a:t>
            </a:r>
            <a:r>
              <a:rPr lang="en-US" sz="1000" kern="1200" baseline="0" dirty="0" smtClean="0">
                <a:solidFill>
                  <a:schemeClr val="tx1"/>
                </a:solidFill>
                <a:latin typeface="Arial" pitchFamily="34" charset="0"/>
                <a:ea typeface="+mn-ea"/>
                <a:cs typeface="Arial" pitchFamily="34" charset="0"/>
              </a:rPr>
              <a:t> f</a:t>
            </a:r>
            <a:r>
              <a:rPr lang="en-US" sz="1000" kern="1200" dirty="0" smtClean="0">
                <a:solidFill>
                  <a:schemeClr val="tx1"/>
                </a:solidFill>
                <a:latin typeface="Arial" pitchFamily="34" charset="0"/>
                <a:ea typeface="+mn-ea"/>
                <a:cs typeface="Arial" pitchFamily="34" charset="0"/>
              </a:rPr>
              <a:t>oods and beverages reported in the survey were grouped into 97 categories.</a:t>
            </a:r>
            <a:r>
              <a:rPr lang="en-US" sz="1000" kern="1200" baseline="0" dirty="0" smtClean="0">
                <a:solidFill>
                  <a:schemeClr val="tx1"/>
                </a:solidFill>
                <a:latin typeface="Arial" pitchFamily="34" charset="0"/>
                <a:ea typeface="+mn-ea"/>
                <a:cs typeface="Arial" pitchFamily="34" charset="0"/>
              </a:rPr>
              <a:t>  Here the categories were</a:t>
            </a:r>
            <a:r>
              <a:rPr lang="en-US" sz="1000" kern="1200" dirty="0" smtClean="0">
                <a:solidFill>
                  <a:schemeClr val="tx1"/>
                </a:solidFill>
                <a:latin typeface="Arial" pitchFamily="34" charset="0"/>
                <a:ea typeface="+mn-ea"/>
                <a:cs typeface="Arial" pitchFamily="34" charset="0"/>
              </a:rPr>
              <a:t> ranked according to calorie contribution to the diet. T</a:t>
            </a:r>
            <a:r>
              <a:rPr lang="en-US" sz="1000" dirty="0" smtClean="0">
                <a:latin typeface="Arial" pitchFamily="34" charset="0"/>
                <a:cs typeface="Arial" pitchFamily="34" charset="0"/>
              </a:rPr>
              <a:t>he number</a:t>
            </a:r>
            <a:r>
              <a:rPr lang="en-US" sz="1000" baseline="0" dirty="0" smtClean="0">
                <a:latin typeface="Arial" pitchFamily="34" charset="0"/>
                <a:cs typeface="Arial" pitchFamily="34" charset="0"/>
              </a:rPr>
              <a:t> one</a:t>
            </a:r>
            <a:r>
              <a:rPr lang="en-US" sz="1000" dirty="0" smtClean="0">
                <a:latin typeface="Arial" pitchFamily="34" charset="0"/>
                <a:cs typeface="Arial" pitchFamily="34" charset="0"/>
              </a:rPr>
              <a:t> calorie contributor in the diets of Americans ages 2 years is grain-based desserts,</a:t>
            </a:r>
            <a:r>
              <a:rPr lang="en-US" sz="1000" baseline="0" dirty="0" smtClean="0">
                <a:latin typeface="Arial" pitchFamily="34" charset="0"/>
                <a:cs typeface="Arial" pitchFamily="34" charset="0"/>
              </a:rPr>
              <a:t> followed by</a:t>
            </a:r>
            <a:r>
              <a:rPr lang="en-US" sz="1000" dirty="0" smtClean="0">
                <a:latin typeface="Arial" pitchFamily="34" charset="0"/>
                <a:cs typeface="Arial" pitchFamily="34" charset="0"/>
              </a:rPr>
              <a:t> yeast breads, chicken and chicken mixed dishes, soda</a:t>
            </a:r>
            <a:r>
              <a:rPr lang="en-US" sz="1000" baseline="0" dirty="0" smtClean="0">
                <a:latin typeface="Arial" pitchFamily="34" charset="0"/>
                <a:cs typeface="Arial" pitchFamily="34" charset="0"/>
              </a:rPr>
              <a:t> and </a:t>
            </a:r>
            <a:r>
              <a:rPr lang="en-US" sz="1000" dirty="0" smtClean="0">
                <a:latin typeface="Arial" pitchFamily="34" charset="0"/>
                <a:cs typeface="Arial" pitchFamily="34" charset="0"/>
              </a:rPr>
              <a:t>energy</a:t>
            </a:r>
            <a:r>
              <a:rPr lang="en-US" sz="1000" baseline="0" dirty="0" smtClean="0">
                <a:latin typeface="Arial" pitchFamily="34" charset="0"/>
                <a:cs typeface="Arial" pitchFamily="34" charset="0"/>
              </a:rPr>
              <a:t> and </a:t>
            </a:r>
            <a:r>
              <a:rPr lang="en-US" sz="1000" dirty="0" smtClean="0">
                <a:latin typeface="Arial" pitchFamily="34" charset="0"/>
                <a:cs typeface="Arial" pitchFamily="34" charset="0"/>
              </a:rPr>
              <a:t>sports drinks, and pizza. </a:t>
            </a:r>
          </a:p>
          <a:p>
            <a:pPr marL="0" lvl="1" defTabSz="924458" fontAlgn="auto">
              <a:spcBef>
                <a:spcPts val="0"/>
              </a:spcBef>
              <a:spcAft>
                <a:spcPts val="0"/>
              </a:spcAft>
              <a:defRPr/>
            </a:pPr>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Although some of these are important sources of nutrients, others provide calories with few nutrients. Many of the foods and beverages most often consumed within these categories are high in solid fats and/or added sugars, thereby contributing excess calories to the diet. For example, grain-based desserts</a:t>
            </a:r>
            <a:r>
              <a:rPr lang="en-US" sz="1000" baseline="30000" dirty="0" smtClean="0">
                <a:latin typeface="Arial" pitchFamily="34" charset="0"/>
                <a:cs typeface="Arial" pitchFamily="34" charset="0"/>
              </a:rPr>
              <a:t> </a:t>
            </a:r>
            <a:r>
              <a:rPr lang="en-US" sz="1000" dirty="0" smtClean="0">
                <a:latin typeface="Arial" pitchFamily="34" charset="0"/>
                <a:cs typeface="Arial" pitchFamily="34" charset="0"/>
              </a:rPr>
              <a:t>are typically high in added sugars and solid fats;</a:t>
            </a:r>
            <a:r>
              <a:rPr lang="en-US" sz="1000" baseline="0" dirty="0" smtClean="0">
                <a:latin typeface="Arial" pitchFamily="34" charset="0"/>
                <a:cs typeface="Arial" pitchFamily="34" charset="0"/>
              </a:rPr>
              <a:t> and</a:t>
            </a:r>
            <a:r>
              <a:rPr lang="en-US" sz="1000" dirty="0" smtClean="0">
                <a:latin typeface="Arial" pitchFamily="34" charset="0"/>
                <a:cs typeface="Arial" pitchFamily="34" charset="0"/>
              </a:rPr>
              <a:t> chicken is</a:t>
            </a:r>
            <a:r>
              <a:rPr lang="en-US" sz="1000" baseline="0" dirty="0" smtClean="0">
                <a:latin typeface="Arial" pitchFamily="34" charset="0"/>
                <a:cs typeface="Arial" pitchFamily="34" charset="0"/>
              </a:rPr>
              <a:t> often </a:t>
            </a:r>
            <a:r>
              <a:rPr lang="en-US" sz="1000" dirty="0" smtClean="0">
                <a:latin typeface="Arial" pitchFamily="34" charset="0"/>
                <a:cs typeface="Arial" pitchFamily="34" charset="0"/>
              </a:rPr>
              <a:t>breaded and fried,</a:t>
            </a:r>
            <a:r>
              <a:rPr lang="en-US" sz="1000" baseline="0" dirty="0" smtClean="0">
                <a:latin typeface="Arial" pitchFamily="34" charset="0"/>
                <a:cs typeface="Arial" pitchFamily="34" charset="0"/>
              </a:rPr>
              <a:t> and that adds</a:t>
            </a:r>
            <a:r>
              <a:rPr lang="en-US" sz="1000" dirty="0" smtClean="0">
                <a:latin typeface="Arial" pitchFamily="34" charset="0"/>
                <a:cs typeface="Arial" pitchFamily="34" charset="0"/>
              </a:rPr>
              <a:t> a substantial number of calories to the chicken. </a:t>
            </a:r>
          </a:p>
          <a:p>
            <a:endParaRPr lang="en-US" sz="1000" dirty="0" smtClean="0">
              <a:latin typeface="Arial" pitchFamily="34" charset="0"/>
              <a:cs typeface="Arial" pitchFamily="34" charset="0"/>
            </a:endParaRPr>
          </a:p>
          <a:p>
            <a:r>
              <a:rPr lang="en-US" sz="1000" u="sng" dirty="0" smtClean="0">
                <a:latin typeface="Arial" pitchFamily="34" charset="0"/>
                <a:cs typeface="Arial" pitchFamily="34" charset="0"/>
              </a:rPr>
              <a:t>[Additional information:</a:t>
            </a:r>
          </a:p>
          <a:p>
            <a:r>
              <a:rPr lang="en-US" sz="1000" dirty="0" smtClean="0">
                <a:latin typeface="Arial" pitchFamily="34" charset="0"/>
                <a:cs typeface="Arial" pitchFamily="34" charset="0"/>
              </a:rPr>
              <a:t>Total mean intake = 2,157 kcal/d</a:t>
            </a:r>
          </a:p>
          <a:p>
            <a:r>
              <a:rPr lang="en-US" sz="1000" dirty="0" smtClean="0">
                <a:latin typeface="Arial" pitchFamily="34" charset="0"/>
                <a:cs typeface="Arial" pitchFamily="34" charset="0"/>
              </a:rPr>
              <a:t>Calories</a:t>
            </a:r>
            <a:r>
              <a:rPr lang="en-US" sz="1000" baseline="0" dirty="0" smtClean="0">
                <a:latin typeface="Arial" pitchFamily="34" charset="0"/>
                <a:cs typeface="Arial" pitchFamily="34" charset="0"/>
              </a:rPr>
              <a:t> from each of the top 5 sources:</a:t>
            </a:r>
            <a:endParaRPr lang="en-US" sz="1000" dirty="0" smtClean="0">
              <a:latin typeface="Arial" pitchFamily="34" charset="0"/>
              <a:cs typeface="Arial" pitchFamily="34" charset="0"/>
            </a:endParaRPr>
          </a:p>
          <a:p>
            <a:pPr marL="514350" indent="-514350">
              <a:buFont typeface="+mj-lt"/>
              <a:buAutoNum type="arabicPeriod"/>
            </a:pPr>
            <a:r>
              <a:rPr lang="en-US" sz="1000" dirty="0" smtClean="0">
                <a:latin typeface="Arial" pitchFamily="34" charset="0"/>
                <a:cs typeface="Arial" pitchFamily="34" charset="0"/>
              </a:rPr>
              <a:t>Grain-based desserts (138 kcal/d)</a:t>
            </a:r>
          </a:p>
          <a:p>
            <a:pPr marL="514350" indent="-514350">
              <a:buFont typeface="+mj-lt"/>
              <a:buAutoNum type="arabicPeriod"/>
            </a:pPr>
            <a:r>
              <a:rPr lang="en-US" sz="1000" dirty="0" smtClean="0">
                <a:latin typeface="Arial" pitchFamily="34" charset="0"/>
                <a:cs typeface="Arial" pitchFamily="34" charset="0"/>
              </a:rPr>
              <a:t>Yeast breads (129 kcal/d)</a:t>
            </a:r>
          </a:p>
          <a:p>
            <a:pPr marL="514350" indent="-514350">
              <a:buFont typeface="+mj-lt"/>
              <a:buAutoNum type="arabicPeriod"/>
            </a:pPr>
            <a:r>
              <a:rPr lang="en-US" sz="1000" dirty="0" smtClean="0">
                <a:latin typeface="Arial" pitchFamily="34" charset="0"/>
                <a:cs typeface="Arial" pitchFamily="34" charset="0"/>
              </a:rPr>
              <a:t>Chicken and chicken mixed dishes (121 kcal/d)</a:t>
            </a:r>
          </a:p>
          <a:p>
            <a:pPr marL="514350" indent="-514350">
              <a:buFont typeface="+mj-lt"/>
              <a:buAutoNum type="arabicPeriod"/>
            </a:pPr>
            <a:r>
              <a:rPr lang="en-US" sz="1000" dirty="0" smtClean="0">
                <a:latin typeface="Arial" pitchFamily="34" charset="0"/>
                <a:cs typeface="Arial" pitchFamily="34" charset="0"/>
              </a:rPr>
              <a:t>Soda/energy/sports drinks (114 kcal/d)</a:t>
            </a:r>
          </a:p>
          <a:p>
            <a:pPr marL="514350" indent="-514350">
              <a:buFont typeface="+mj-lt"/>
              <a:buAutoNum type="arabicPeriod"/>
            </a:pPr>
            <a:r>
              <a:rPr lang="en-US" sz="1000" dirty="0" smtClean="0">
                <a:latin typeface="Arial" pitchFamily="34" charset="0"/>
                <a:cs typeface="Arial" pitchFamily="34" charset="0"/>
              </a:rPr>
              <a:t>Pizza (98 kcal/d)</a:t>
            </a:r>
          </a:p>
          <a:p>
            <a:endParaRPr lang="en-US" sz="1000"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dirty="0" smtClean="0">
                <a:latin typeface="Arial" pitchFamily="34" charset="0"/>
                <a:cs typeface="Arial" pitchFamily="34" charset="0"/>
              </a:rPr>
              <a:t>Source:</a:t>
            </a:r>
            <a:r>
              <a:rPr lang="en-US" sz="1000" baseline="0" dirty="0" smtClean="0">
                <a:latin typeface="Arial" pitchFamily="34" charset="0"/>
                <a:cs typeface="Arial" pitchFamily="34" charset="0"/>
              </a:rPr>
              <a:t> </a:t>
            </a:r>
            <a:r>
              <a:rPr lang="en-US" sz="1000" dirty="0" smtClean="0">
                <a:latin typeface="Arial" pitchFamily="34" charset="0"/>
                <a:cs typeface="Arial" pitchFamily="34" charset="0"/>
              </a:rPr>
              <a:t>NHANES 2005-2006, Available at </a:t>
            </a:r>
            <a:r>
              <a:rPr lang="en-US" sz="1000" dirty="0" smtClean="0">
                <a:latin typeface="Arial" pitchFamily="34" charset="0"/>
                <a:cs typeface="Arial" pitchFamily="34" charset="0"/>
                <a:hlinkClick r:id="rId3"/>
              </a:rPr>
              <a:t>http://riskfactor.cancer.gov/diet/foodsources/</a:t>
            </a:r>
            <a:r>
              <a:rPr lang="en-US" sz="1000" dirty="0" smtClean="0">
                <a:latin typeface="Arial" pitchFamily="34" charset="0"/>
                <a:cs typeface="Arial" pitchFamily="34" charset="0"/>
              </a:rPr>
              <a:t> ]</a:t>
            </a:r>
          </a:p>
          <a:p>
            <a:endParaRPr lang="en-US" sz="1000" dirty="0" smtClean="0">
              <a:latin typeface="Arial" pitchFamily="34" charset="0"/>
              <a:cs typeface="Arial" pitchFamily="34" charset="0"/>
            </a:endParaRPr>
          </a:p>
          <a:p>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CCC4661-E2DB-4486-9F17-45815E702E3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24458" fontAlgn="auto">
              <a:spcBef>
                <a:spcPts val="0"/>
              </a:spcBef>
              <a:spcAft>
                <a:spcPts val="0"/>
              </a:spcAft>
              <a:defRPr/>
            </a:pPr>
            <a:r>
              <a:rPr lang="en-US" dirty="0" smtClean="0">
                <a:latin typeface="+mn-lt"/>
              </a:rPr>
              <a:t>Top calorie</a:t>
            </a:r>
            <a:r>
              <a:rPr lang="en-US" baseline="0" dirty="0" smtClean="0">
                <a:latin typeface="+mn-lt"/>
              </a:rPr>
              <a:t> sources differ by age group</a:t>
            </a:r>
            <a:r>
              <a:rPr lang="en-US" dirty="0" smtClean="0">
                <a:latin typeface="+mn-lt"/>
              </a:rPr>
              <a:t>. </a:t>
            </a:r>
          </a:p>
          <a:p>
            <a:pPr marL="0" lvl="1" defTabSz="924458" fontAlgn="auto">
              <a:spcBef>
                <a:spcPts val="0"/>
              </a:spcBef>
              <a:spcAft>
                <a:spcPts val="0"/>
              </a:spcAft>
              <a:defRPr/>
            </a:pPr>
            <a:r>
              <a:rPr lang="en-US" dirty="0" smtClean="0">
                <a:latin typeface="+mn-lt"/>
              </a:rPr>
              <a:t>For example:</a:t>
            </a:r>
          </a:p>
          <a:p>
            <a:pPr marL="0" lvl="1" defTabSz="924458" fontAlgn="auto">
              <a:spcBef>
                <a:spcPts val="0"/>
              </a:spcBef>
              <a:spcAft>
                <a:spcPts val="0"/>
              </a:spcAft>
              <a:defRPr/>
            </a:pPr>
            <a:r>
              <a:rPr lang="en-US" dirty="0" smtClean="0">
                <a:latin typeface="+mn-lt"/>
              </a:rPr>
              <a:t>Alcoholic beverages are a major calorie source for adults.</a:t>
            </a:r>
          </a:p>
          <a:p>
            <a:pPr marL="0" lvl="1" defTabSz="924458" fontAlgn="auto">
              <a:spcBef>
                <a:spcPts val="0"/>
              </a:spcBef>
              <a:spcAft>
                <a:spcPts val="0"/>
              </a:spcAft>
              <a:defRPr/>
            </a:pPr>
            <a:r>
              <a:rPr lang="en-US" dirty="0" smtClean="0">
                <a:latin typeface="+mn-lt"/>
              </a:rPr>
              <a:t>Sugar-sweetened beverages are a greater calorie contributor among adolescents than younger children (ages 2-8).</a:t>
            </a:r>
          </a:p>
          <a:p>
            <a:pPr marL="0" lvl="1" defTabSz="924458" fontAlgn="auto">
              <a:spcBef>
                <a:spcPts val="0"/>
              </a:spcBef>
              <a:spcAft>
                <a:spcPts val="0"/>
              </a:spcAft>
              <a:defRPr/>
            </a:pPr>
            <a:r>
              <a:rPr lang="en-US" dirty="0" smtClean="0">
                <a:latin typeface="+mn-lt"/>
              </a:rPr>
              <a:t>Fluid milk is a top calorie source for younger children. </a:t>
            </a:r>
          </a:p>
          <a:p>
            <a:pPr marL="0" lvl="1" defTabSz="924458" fontAlgn="auto">
              <a:spcBef>
                <a:spcPts val="0"/>
              </a:spcBef>
              <a:spcAft>
                <a:spcPts val="0"/>
              </a:spcAft>
              <a:defRPr/>
            </a:pPr>
            <a:endParaRPr lang="en-US"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6CCC4661-E2DB-4486-9F17-45815E702E3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smtClean="0"/>
              <a:t>Chapter 2 also identifies behaviors and practices that have been shown to help people manage their food and beverage intake and calorie expenditure and ultimately to manage body weight:</a:t>
            </a:r>
          </a:p>
          <a:p>
            <a:pPr>
              <a:buFont typeface="Arial" pitchFamily="34" charset="0"/>
              <a:buNone/>
            </a:pPr>
            <a:endParaRPr lang="en-US" baseline="0" dirty="0" smtClean="0"/>
          </a:p>
          <a:p>
            <a:pPr>
              <a:buFont typeface="Arial" pitchFamily="34" charset="0"/>
              <a:buNone/>
            </a:pPr>
            <a:r>
              <a:rPr lang="en-US" dirty="0" smtClean="0"/>
              <a:t>Monitor food and beverage intake, physical activity, and body weight.  Self-monitoring</a:t>
            </a:r>
            <a:r>
              <a:rPr lang="en-US" baseline="0" dirty="0" smtClean="0"/>
              <a:t> helps people become more conscious of what they eat and what they do. </a:t>
            </a:r>
          </a:p>
          <a:p>
            <a:pPr>
              <a:buFont typeface="Arial" pitchFamily="34" charset="0"/>
              <a:buChar cha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Reduce</a:t>
            </a:r>
            <a:r>
              <a:rPr lang="en-US" baseline="0" dirty="0" smtClean="0"/>
              <a:t> portion sizes.  </a:t>
            </a:r>
            <a:r>
              <a:rPr lang="en-US" dirty="0" smtClean="0"/>
              <a:t>Prepare, serve, and consume smaller portions of foods and beverages, especially those high in calories.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smtClean="0"/>
          </a:p>
          <a:p>
            <a:pPr>
              <a:buFont typeface="Arial" pitchFamily="34" charset="0"/>
              <a:buNone/>
            </a:pPr>
            <a:r>
              <a:rPr lang="en-US" dirty="0" smtClean="0"/>
              <a:t>Make better choices</a:t>
            </a:r>
            <a:r>
              <a:rPr lang="en-US" baseline="0" dirty="0" smtClean="0"/>
              <a:t> when eating out.  When eating out, choose smaller portions or lower-calorie options.</a:t>
            </a:r>
          </a:p>
          <a:p>
            <a:pPr>
              <a:buFont typeface="Arial" pitchFamily="34" charset="0"/>
              <a:buChar char="•"/>
            </a:pPr>
            <a:endParaRPr lang="en-US" dirty="0" smtClean="0"/>
          </a:p>
          <a:p>
            <a:pPr>
              <a:buFont typeface="Arial" pitchFamily="34" charset="0"/>
              <a:buNone/>
            </a:pPr>
            <a:r>
              <a:rPr lang="en-US" dirty="0" smtClean="0"/>
              <a:t>Limit screen time.  In addition to increasing physical activity, reducing sedentary time is important. Television viewing is directly associated with overweight and obesity. </a:t>
            </a:r>
          </a:p>
        </p:txBody>
      </p:sp>
      <p:sp>
        <p:nvSpPr>
          <p:cNvPr id="4" name="Slide Number Placeholder 3"/>
          <p:cNvSpPr>
            <a:spLocks noGrp="1"/>
          </p:cNvSpPr>
          <p:nvPr>
            <p:ph type="sldNum" sz="quarter" idx="10"/>
          </p:nvPr>
        </p:nvSpPr>
        <p:spPr/>
        <p:txBody>
          <a:bodyPr/>
          <a:lstStyle/>
          <a:p>
            <a:fld id="{FB2E1D42-1E7B-4B13-AE65-E352C329D3B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The Chapter 2 Key Recommendations are listed here</a:t>
            </a:r>
            <a:endParaRPr lang="en-US" b="0"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8777" name="Freeform 9"/>
          <p:cNvSpPr>
            <a:spLocks/>
          </p:cNvSpPr>
          <p:nvPr/>
        </p:nvSpPr>
        <p:spPr bwMode="hidden">
          <a:xfrm>
            <a:off x="5273675" y="2128838"/>
            <a:ext cx="2897188" cy="243998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288778" name="Freeform 10"/>
          <p:cNvSpPr>
            <a:spLocks/>
          </p:cNvSpPr>
          <p:nvPr/>
        </p:nvSpPr>
        <p:spPr bwMode="hidden">
          <a:xfrm>
            <a:off x="0" y="0"/>
            <a:ext cx="9140825" cy="2819400"/>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28877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dirty="0"/>
              <a:t>Click to edit Master title style</a:t>
            </a:r>
          </a:p>
        </p:txBody>
      </p:sp>
      <p:sp>
        <p:nvSpPr>
          <p:cNvPr id="28878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88781" name="Rectangle 13"/>
          <p:cNvSpPr>
            <a:spLocks noGrp="1" noChangeArrowheads="1"/>
          </p:cNvSpPr>
          <p:nvPr>
            <p:ph type="dt" sz="quarter" idx="2"/>
          </p:nvPr>
        </p:nvSpPr>
        <p:spPr>
          <a:xfrm>
            <a:off x="457200" y="6248400"/>
            <a:ext cx="2133600" cy="476250"/>
          </a:xfrm>
        </p:spPr>
        <p:txBody>
          <a:bodyPr/>
          <a:lstStyle>
            <a:lvl1pPr>
              <a:defRPr/>
            </a:lvl1pPr>
          </a:lstStyle>
          <a:p>
            <a:endParaRPr lang="en-US"/>
          </a:p>
        </p:txBody>
      </p:sp>
      <p:sp>
        <p:nvSpPr>
          <p:cNvPr id="288782" name="Rectangle 14"/>
          <p:cNvSpPr>
            <a:spLocks noGrp="1" noChangeArrowheads="1"/>
          </p:cNvSpPr>
          <p:nvPr>
            <p:ph type="ftr" sz="quarter" idx="3"/>
          </p:nvPr>
        </p:nvSpPr>
        <p:spPr>
          <a:xfrm>
            <a:off x="3124200" y="6251575"/>
            <a:ext cx="2895600" cy="476250"/>
          </a:xfrm>
        </p:spPr>
        <p:txBody>
          <a:bodyPr/>
          <a:lstStyle>
            <a:lvl1pPr>
              <a:defRPr/>
            </a:lvl1pPr>
          </a:lstStyle>
          <a:p>
            <a:endParaRPr lang="en-US"/>
          </a:p>
        </p:txBody>
      </p:sp>
      <p:sp>
        <p:nvSpPr>
          <p:cNvPr id="288783" name="Rectangle 15"/>
          <p:cNvSpPr>
            <a:spLocks noGrp="1" noChangeArrowheads="1"/>
          </p:cNvSpPr>
          <p:nvPr>
            <p:ph type="sldNum" sz="quarter" idx="4"/>
          </p:nvPr>
        </p:nvSpPr>
        <p:spPr>
          <a:xfrm>
            <a:off x="6553200" y="6254750"/>
            <a:ext cx="2133600" cy="476250"/>
          </a:xfrm>
        </p:spPr>
        <p:txBody>
          <a:bodyPr/>
          <a:lstStyle>
            <a:lvl1pPr>
              <a:defRPr/>
            </a:lvl1pPr>
          </a:lstStyle>
          <a:p>
            <a:fld id="{F346E442-7360-4A72-826F-D49FBDF4D234}" type="slidenum">
              <a:rPr lang="en-US"/>
              <a:pPr/>
              <a:t>‹#›</a:t>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C309FF3B-1080-403A-9511-CB971F75F29E}"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5B5B173-8849-45FF-843D-B50755C2AAF9}"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4543F244-2F91-40D9-AEE6-DADCD3F9A676}"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B973F0-5530-4A77-992D-E91721FBBF59}"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0F828-DF8F-4D44-9C40-E6D0B8D8C51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1143000"/>
          </a:xfrm>
        </p:spPr>
        <p:txBody>
          <a:bodyPr>
            <a:normAutofit/>
          </a:bodyPr>
          <a:lstStyle>
            <a:lvl1pPr>
              <a:defRPr sz="36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600200"/>
            <a:ext cx="7772400" cy="4525963"/>
          </a:xfrm>
        </p:spPr>
        <p:txBody>
          <a:bodyPr/>
          <a:lstStyle>
            <a:lvl1pPr>
              <a:buClr>
                <a:srgbClr val="D12205"/>
              </a:buClr>
              <a:buFont typeface="Arial" pitchFamily="34" charset="0"/>
              <a:buChar char="■"/>
              <a:defRPr sz="2400">
                <a:solidFill>
                  <a:schemeClr val="bg1"/>
                </a:solidFill>
              </a:defRPr>
            </a:lvl1pPr>
            <a:lvl2pPr>
              <a:buClr>
                <a:srgbClr val="D12205"/>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6B973F0-5530-4A77-992D-E91721FBBF59}"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0F828-DF8F-4D44-9C40-E6D0B8D8C51E}"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B973F0-5530-4A77-992D-E91721FBBF59}"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0F828-DF8F-4D44-9C40-E6D0B8D8C51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B973F0-5530-4A77-992D-E91721FBBF59}" type="datetimeFigureOut">
              <a:rPr lang="en-US"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50F828-DF8F-4D44-9C40-E6D0B8D8C51E}"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B973F0-5530-4A77-992D-E91721FBBF59}" type="datetimeFigureOut">
              <a:rPr lang="en-US" smtClean="0"/>
              <a:pPr/>
              <a:t>3/12/2013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50F828-DF8F-4D44-9C40-E6D0B8D8C51E}"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6B973F0-5530-4A77-992D-E91721FBBF59}" type="datetimeFigureOut">
              <a:rPr lang="en-US" smtClean="0"/>
              <a:pPr/>
              <a:t>3/12/2013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50F828-DF8F-4D44-9C40-E6D0B8D8C51E}"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B973F0-5530-4A77-992D-E91721FBBF59}" type="datetimeFigureOut">
              <a:rPr lang="en-US" smtClean="0"/>
              <a:pPr/>
              <a:t>3/12/2013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50F828-DF8F-4D44-9C40-E6D0B8D8C5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1143000"/>
          </a:xfrm>
        </p:spPr>
        <p:txBody>
          <a:bodyPr/>
          <a:lstStyle>
            <a:lvl1pPr>
              <a:defRPr sz="3600">
                <a:solidFill>
                  <a:schemeClr val="bg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600200"/>
            <a:ext cx="7772400" cy="4525963"/>
          </a:xfrm>
        </p:spPr>
        <p:txBody>
          <a:bodyPr/>
          <a:lstStyle>
            <a:lvl1pPr>
              <a:buClr>
                <a:srgbClr val="D12205"/>
              </a:buClr>
              <a:buSzPct val="100000"/>
              <a:buFont typeface="Wingdings" pitchFamily="2" charset="2"/>
              <a:buChar char="§"/>
              <a:defRPr>
                <a:solidFill>
                  <a:schemeClr val="bg1"/>
                </a:solidFill>
                <a:effectLst/>
              </a:defRPr>
            </a:lvl1pPr>
            <a:lvl2pPr>
              <a:buClr>
                <a:srgbClr val="D12205"/>
              </a:buClr>
              <a:buFont typeface="Arial" pitchFamily="34" charset="0"/>
              <a:buChar char="•"/>
              <a:defRPr>
                <a:solidFill>
                  <a:schemeClr val="bg1"/>
                </a:solidFill>
                <a:effectLst/>
              </a:defRPr>
            </a:lvl2pPr>
            <a:lvl3pPr>
              <a:buClr>
                <a:srgbClr val="D12205"/>
              </a:buClr>
              <a:defRPr>
                <a:solidFill>
                  <a:schemeClr val="bg1"/>
                </a:solidFill>
                <a:effectLst/>
              </a:defRPr>
            </a:lvl3pPr>
            <a:lvl4pPr>
              <a:buClr>
                <a:srgbClr val="D12205"/>
              </a:buClr>
              <a:defRPr>
                <a:solidFill>
                  <a:schemeClr val="bg1"/>
                </a:solidFill>
                <a:effectLst/>
              </a:defRPr>
            </a:lvl4pPr>
            <a:lvl5pPr>
              <a:buClr>
                <a:srgbClr val="D12205"/>
              </a:buClr>
              <a:defRPr>
                <a:solidFill>
                  <a:schemeClr val="bg1"/>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3C3157E-F75C-4F3E-AD12-E0F6B3B2BCD6}"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B973F0-5530-4A77-992D-E91721FBBF59}" type="datetimeFigureOut">
              <a:rPr lang="en-US"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50F828-DF8F-4D44-9C40-E6D0B8D8C51E}"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B973F0-5530-4A77-992D-E91721FBBF59}" type="datetimeFigureOut">
              <a:rPr lang="en-US"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50F828-DF8F-4D44-9C40-E6D0B8D8C51E}"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B973F0-5530-4A77-992D-E91721FBBF59}"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0F828-DF8F-4D44-9C40-E6D0B8D8C51E}"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B973F0-5530-4A77-992D-E91721FBBF59}"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0F828-DF8F-4D44-9C40-E6D0B8D8C51E}"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E53F4C-9991-487A-A894-08B80191C64D}"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8B255-0F49-4E66-8B81-BB8810CE9173}"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7E53F4C-9991-487A-A894-08B80191C64D}"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8B255-0F49-4E66-8B81-BB8810CE9173}"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E53F4C-9991-487A-A894-08B80191C64D}"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8B255-0F49-4E66-8B81-BB8810CE9173}"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E53F4C-9991-487A-A894-08B80191C64D}" type="datetimeFigureOut">
              <a:rPr lang="en-US"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68B255-0F49-4E66-8B81-BB8810CE9173}"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E53F4C-9991-487A-A894-08B80191C64D}" type="datetimeFigureOut">
              <a:rPr lang="en-US" smtClean="0"/>
              <a:pPr/>
              <a:t>3/12/2013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68B255-0F49-4E66-8B81-BB8810CE9173}"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E53F4C-9991-487A-A894-08B80191C64D}" type="datetimeFigureOut">
              <a:rPr lang="en-US" smtClean="0"/>
              <a:pPr/>
              <a:t>3/12/2013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68B255-0F49-4E66-8B81-BB8810CE91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41474455-BD27-4021-8AB5-BF684D836D48}"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53F4C-9991-487A-A894-08B80191C64D}" type="datetimeFigureOut">
              <a:rPr lang="en-US" smtClean="0"/>
              <a:pPr/>
              <a:t>3/12/2013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68B255-0F49-4E66-8B81-BB8810CE9173}"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E53F4C-9991-487A-A894-08B80191C64D}" type="datetimeFigureOut">
              <a:rPr lang="en-US"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68B255-0F49-4E66-8B81-BB8810CE9173}"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E53F4C-9991-487A-A894-08B80191C64D}" type="datetimeFigureOut">
              <a:rPr lang="en-US"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68B255-0F49-4E66-8B81-BB8810CE9173}"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E53F4C-9991-487A-A894-08B80191C64D}"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8B255-0F49-4E66-8B81-BB8810CE9173}"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E53F4C-9991-487A-A894-08B80191C64D}"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8B255-0F49-4E66-8B81-BB8810CE917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77B99CF4-CA9D-4701-82DC-1704CCEE2BC4}"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2DF7B8EA-7062-4606-98F6-A61E77A5AED0}"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chemeClr val="bg1"/>
                </a:solidFill>
                <a:effectLs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B1FAB1EE-4F5D-477E-81DE-32F8854569FD}"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5C4C0E61-69DF-46C9-8872-04033356862D}"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A8B23088-0657-4C3B-AD20-53CF1700A0EA}"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9803849B-98A3-4DEE-8DD1-4A624BC78539}"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774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endParaRPr lang="en-US"/>
          </a:p>
        </p:txBody>
      </p:sp>
      <p:sp>
        <p:nvSpPr>
          <p:cNvPr id="28774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fld id="{7C2E036F-FA71-4A7F-82FB-1D89C07693CF}" type="slidenum">
              <a:rPr lang="en-US"/>
              <a:pPr/>
              <a:t>‹#›</a:t>
            </a:fld>
            <a:endParaRPr lang="en-US"/>
          </a:p>
        </p:txBody>
      </p:sp>
      <p:sp>
        <p:nvSpPr>
          <p:cNvPr id="28775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8775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endParaRPr lang="en-US"/>
          </a:p>
        </p:txBody>
      </p:sp>
      <p:sp>
        <p:nvSpPr>
          <p:cNvPr id="28775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8" name="Picture 2"/>
          <p:cNvPicPr>
            <a:picLocks noChangeAspect="1" noChangeArrowheads="1"/>
          </p:cNvPicPr>
          <p:nvPr userDrawn="1"/>
        </p:nvPicPr>
        <p:blipFill>
          <a:blip r:embed="rId14" cstate="print"/>
          <a:srcRect/>
          <a:stretch>
            <a:fillRect/>
          </a:stretch>
        </p:blipFill>
        <p:spPr bwMode="auto">
          <a:xfrm>
            <a:off x="-15231" y="0"/>
            <a:ext cx="9174997" cy="6889531"/>
          </a:xfrm>
          <a:prstGeom prst="rect">
            <a:avLst/>
          </a:prstGeom>
          <a:noFill/>
          <a:ln w="9525">
            <a:noFill/>
            <a:miter lim="800000"/>
            <a:headEnd/>
            <a:tailEnd/>
          </a:ln>
        </p:spPr>
      </p:pic>
      <p:grpSp>
        <p:nvGrpSpPr>
          <p:cNvPr id="9" name="Group 8"/>
          <p:cNvGrpSpPr/>
          <p:nvPr userDrawn="1"/>
        </p:nvGrpSpPr>
        <p:grpSpPr>
          <a:xfrm>
            <a:off x="0" y="76200"/>
            <a:ext cx="849824" cy="6700433"/>
            <a:chOff x="0" y="152400"/>
            <a:chExt cx="849824" cy="6700433"/>
          </a:xfrm>
        </p:grpSpPr>
        <p:grpSp>
          <p:nvGrpSpPr>
            <p:cNvPr id="10" name="Group 24"/>
            <p:cNvGrpSpPr/>
            <p:nvPr/>
          </p:nvGrpSpPr>
          <p:grpSpPr>
            <a:xfrm>
              <a:off x="0" y="152400"/>
              <a:ext cx="838200" cy="6083789"/>
              <a:chOff x="-4" y="75921"/>
              <a:chExt cx="893446" cy="5830726"/>
            </a:xfrm>
          </p:grpSpPr>
          <p:pic>
            <p:nvPicPr>
              <p:cNvPr id="12" name="Picture 8"/>
              <p:cNvPicPr>
                <a:picLocks noChangeAspect="1" noChangeArrowheads="1"/>
              </p:cNvPicPr>
              <p:nvPr/>
            </p:nvPicPr>
            <p:blipFill>
              <a:blip r:embed="rId15" cstate="print"/>
              <a:srcRect l="639" t="5128" r="86554" b="2564"/>
              <a:stretch>
                <a:fillRect/>
              </a:stretch>
            </p:blipFill>
            <p:spPr bwMode="auto">
              <a:xfrm>
                <a:off x="-2" y="75921"/>
                <a:ext cx="891156" cy="838479"/>
              </a:xfrm>
              <a:prstGeom prst="rect">
                <a:avLst/>
              </a:prstGeom>
              <a:noFill/>
              <a:ln w="9525">
                <a:noFill/>
                <a:miter lim="800000"/>
                <a:headEnd/>
                <a:tailEnd/>
              </a:ln>
              <a:effectLst>
                <a:softEdge rad="63500"/>
              </a:effectLst>
            </p:spPr>
          </p:pic>
          <p:pic>
            <p:nvPicPr>
              <p:cNvPr id="13" name="Picture 8"/>
              <p:cNvPicPr>
                <a:picLocks noChangeAspect="1" noChangeArrowheads="1"/>
              </p:cNvPicPr>
              <p:nvPr/>
            </p:nvPicPr>
            <p:blipFill>
              <a:blip r:embed="rId15" cstate="print"/>
              <a:srcRect l="13390" t="5128" r="74695" b="2564"/>
              <a:stretch>
                <a:fillRect/>
              </a:stretch>
            </p:blipFill>
            <p:spPr bwMode="auto">
              <a:xfrm>
                <a:off x="-3" y="762000"/>
                <a:ext cx="891157" cy="897004"/>
              </a:xfrm>
              <a:prstGeom prst="rect">
                <a:avLst/>
              </a:prstGeom>
              <a:noFill/>
              <a:ln w="9525">
                <a:noFill/>
                <a:miter lim="800000"/>
                <a:headEnd/>
                <a:tailEnd/>
              </a:ln>
              <a:effectLst>
                <a:softEdge rad="63500"/>
              </a:effectLst>
            </p:spPr>
          </p:pic>
          <p:pic>
            <p:nvPicPr>
              <p:cNvPr id="14" name="Picture 13"/>
              <p:cNvPicPr>
                <a:picLocks noChangeAspect="1" noChangeArrowheads="1"/>
              </p:cNvPicPr>
              <p:nvPr/>
            </p:nvPicPr>
            <p:blipFill>
              <a:blip r:embed="rId15" cstate="print"/>
              <a:srcRect l="25584" t="5128" r="62794" b="2564"/>
              <a:stretch>
                <a:fillRect/>
              </a:stretch>
            </p:blipFill>
            <p:spPr bwMode="auto">
              <a:xfrm>
                <a:off x="-3" y="1524000"/>
                <a:ext cx="892655" cy="917511"/>
              </a:xfrm>
              <a:prstGeom prst="rect">
                <a:avLst/>
              </a:prstGeom>
              <a:noFill/>
              <a:ln w="9525">
                <a:noFill/>
                <a:miter lim="800000"/>
                <a:headEnd/>
                <a:tailEnd/>
              </a:ln>
              <a:effectLst>
                <a:softEdge rad="63500"/>
              </a:effectLst>
            </p:spPr>
          </p:pic>
          <p:pic>
            <p:nvPicPr>
              <p:cNvPr id="15" name="Picture 8"/>
              <p:cNvPicPr>
                <a:picLocks noChangeAspect="1" noChangeArrowheads="1"/>
              </p:cNvPicPr>
              <p:nvPr/>
            </p:nvPicPr>
            <p:blipFill>
              <a:blip r:embed="rId15" cstate="print"/>
              <a:srcRect l="37053" t="5128" r="51325" b="2564"/>
              <a:stretch>
                <a:fillRect/>
              </a:stretch>
            </p:blipFill>
            <p:spPr bwMode="auto">
              <a:xfrm>
                <a:off x="-4" y="2286000"/>
                <a:ext cx="892426" cy="917276"/>
              </a:xfrm>
              <a:prstGeom prst="rect">
                <a:avLst/>
              </a:prstGeom>
              <a:noFill/>
              <a:ln w="9525">
                <a:noFill/>
                <a:miter lim="800000"/>
                <a:headEnd/>
                <a:tailEnd/>
              </a:ln>
              <a:effectLst>
                <a:softEdge rad="63500"/>
              </a:effectLst>
            </p:spPr>
          </p:pic>
          <p:pic>
            <p:nvPicPr>
              <p:cNvPr id="16" name="Picture 8"/>
              <p:cNvPicPr>
                <a:picLocks noChangeAspect="1" noChangeArrowheads="1"/>
              </p:cNvPicPr>
              <p:nvPr/>
            </p:nvPicPr>
            <p:blipFill>
              <a:blip r:embed="rId15" cstate="print"/>
              <a:srcRect l="48639" t="5128" r="38638" b="2564"/>
              <a:stretch>
                <a:fillRect/>
              </a:stretch>
            </p:blipFill>
            <p:spPr bwMode="auto">
              <a:xfrm>
                <a:off x="0" y="3048000"/>
                <a:ext cx="893441" cy="838862"/>
              </a:xfrm>
              <a:prstGeom prst="rect">
                <a:avLst/>
              </a:prstGeom>
              <a:noFill/>
              <a:ln w="9525">
                <a:noFill/>
                <a:miter lim="800000"/>
                <a:headEnd/>
                <a:tailEnd/>
              </a:ln>
              <a:effectLst>
                <a:softEdge rad="63500"/>
              </a:effectLst>
            </p:spPr>
          </p:pic>
          <p:pic>
            <p:nvPicPr>
              <p:cNvPr id="17" name="Picture 8"/>
              <p:cNvPicPr>
                <a:picLocks noChangeAspect="1" noChangeArrowheads="1"/>
              </p:cNvPicPr>
              <p:nvPr/>
            </p:nvPicPr>
            <p:blipFill>
              <a:blip r:embed="rId15" cstate="print"/>
              <a:srcRect l="61329" t="5128" r="24694" b="2564"/>
              <a:stretch>
                <a:fillRect/>
              </a:stretch>
            </p:blipFill>
            <p:spPr bwMode="auto">
              <a:xfrm>
                <a:off x="0" y="3733800"/>
                <a:ext cx="893441" cy="763591"/>
              </a:xfrm>
              <a:prstGeom prst="rect">
                <a:avLst/>
              </a:prstGeom>
              <a:noFill/>
              <a:ln w="9525">
                <a:noFill/>
                <a:miter lim="800000"/>
                <a:headEnd/>
                <a:tailEnd/>
              </a:ln>
              <a:effectLst>
                <a:softEdge rad="63500"/>
              </a:effectLst>
            </p:spPr>
          </p:pic>
          <p:pic>
            <p:nvPicPr>
              <p:cNvPr id="18" name="Picture 8"/>
              <p:cNvPicPr>
                <a:picLocks noChangeAspect="1" noChangeArrowheads="1"/>
              </p:cNvPicPr>
              <p:nvPr/>
            </p:nvPicPr>
            <p:blipFill>
              <a:blip r:embed="rId15" cstate="print"/>
              <a:srcRect l="75501" t="5128" r="12375" b="2564"/>
              <a:stretch>
                <a:fillRect/>
              </a:stretch>
            </p:blipFill>
            <p:spPr bwMode="auto">
              <a:xfrm>
                <a:off x="0" y="4343400"/>
                <a:ext cx="893441" cy="880323"/>
              </a:xfrm>
              <a:prstGeom prst="rect">
                <a:avLst/>
              </a:prstGeom>
              <a:noFill/>
              <a:ln w="9525">
                <a:noFill/>
                <a:miter lim="800000"/>
                <a:headEnd/>
                <a:tailEnd/>
              </a:ln>
              <a:effectLst>
                <a:softEdge rad="63500"/>
              </a:effectLst>
            </p:spPr>
          </p:pic>
          <p:pic>
            <p:nvPicPr>
              <p:cNvPr id="19" name="Picture 18"/>
              <p:cNvPicPr>
                <a:picLocks noChangeAspect="1" noChangeArrowheads="1"/>
              </p:cNvPicPr>
              <p:nvPr/>
            </p:nvPicPr>
            <p:blipFill>
              <a:blip r:embed="rId15" cstate="print"/>
              <a:srcRect l="87695" t="5128" r="240" b="2564"/>
              <a:stretch>
                <a:fillRect/>
              </a:stretch>
            </p:blipFill>
            <p:spPr bwMode="auto">
              <a:xfrm>
                <a:off x="1" y="5029200"/>
                <a:ext cx="893441" cy="877447"/>
              </a:xfrm>
              <a:prstGeom prst="rect">
                <a:avLst/>
              </a:prstGeom>
              <a:noFill/>
              <a:ln w="9525">
                <a:noFill/>
                <a:miter lim="800000"/>
                <a:headEnd/>
                <a:tailEnd/>
              </a:ln>
              <a:effectLst>
                <a:softEdge rad="63500"/>
              </a:effectLst>
            </p:spPr>
          </p:pic>
        </p:grpSp>
        <p:pic>
          <p:nvPicPr>
            <p:cNvPr id="11" name="Picture 4"/>
            <p:cNvPicPr>
              <a:picLocks noChangeAspect="1" noChangeArrowheads="1"/>
            </p:cNvPicPr>
            <p:nvPr/>
          </p:nvPicPr>
          <p:blipFill>
            <a:blip r:embed="rId16" cstate="print"/>
            <a:srcRect r="5953"/>
            <a:stretch>
              <a:fillRect/>
            </a:stretch>
          </p:blipFill>
          <p:spPr bwMode="auto">
            <a:xfrm>
              <a:off x="36163" y="6090834"/>
              <a:ext cx="813661" cy="761999"/>
            </a:xfrm>
            <a:prstGeom prst="rect">
              <a:avLst/>
            </a:prstGeom>
            <a:noFill/>
            <a:ln w="9525">
              <a:noFill/>
              <a:miter lim="800000"/>
              <a:headEnd/>
              <a:tailEnd/>
            </a:ln>
            <a:effectLst>
              <a:softEdge rad="63500"/>
            </a:effectLst>
          </p:spPr>
        </p:pic>
      </p:grpSp>
      <p:pic>
        <p:nvPicPr>
          <p:cNvPr id="21" name="Picture 5"/>
          <p:cNvPicPr>
            <a:picLocks noChangeAspect="1" noChangeArrowheads="1"/>
          </p:cNvPicPr>
          <p:nvPr userDrawn="1"/>
        </p:nvPicPr>
        <p:blipFill>
          <a:blip r:embed="rId17" cstate="print"/>
          <a:srcRect/>
          <a:stretch>
            <a:fillRect/>
          </a:stretch>
        </p:blipFill>
        <p:spPr bwMode="auto">
          <a:xfrm>
            <a:off x="7827947" y="6398616"/>
            <a:ext cx="1218755" cy="3656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 name="TextBox 21"/>
          <p:cNvSpPr txBox="1"/>
          <p:nvPr userDrawn="1"/>
        </p:nvSpPr>
        <p:spPr>
          <a:xfrm>
            <a:off x="5638800" y="6415431"/>
            <a:ext cx="2133600" cy="348813"/>
          </a:xfrm>
          <a:prstGeom prst="rect">
            <a:avLst/>
          </a:prstGeom>
          <a:noFill/>
        </p:spPr>
        <p:txBody>
          <a:bodyPr wrap="square" rtlCol="0">
            <a:spAutoFit/>
          </a:bodyPr>
          <a:lstStyle/>
          <a:p>
            <a:pPr algn="r">
              <a:lnSpc>
                <a:spcPts val="1000"/>
              </a:lnSpc>
            </a:pPr>
            <a:r>
              <a:rPr lang="en-US" sz="900" dirty="0" smtClean="0">
                <a:solidFill>
                  <a:srgbClr val="C0C0C0"/>
                </a:solidFill>
                <a:latin typeface="+mn-lt"/>
              </a:rPr>
              <a:t>U.S. Department of Agriculture</a:t>
            </a:r>
          </a:p>
          <a:p>
            <a:pPr algn="r">
              <a:lnSpc>
                <a:spcPts val="1000"/>
              </a:lnSpc>
            </a:pPr>
            <a:r>
              <a:rPr lang="en-US" sz="800" dirty="0" smtClean="0">
                <a:solidFill>
                  <a:srgbClr val="C0C0C0"/>
                </a:solidFill>
                <a:latin typeface="+mn-lt"/>
              </a:rPr>
              <a:t>Center for Nutrition Policy and Promotion</a:t>
            </a:r>
            <a:endParaRPr lang="en-US" sz="800" dirty="0">
              <a:solidFill>
                <a:srgbClr val="C0C0C0"/>
              </a:solidFill>
              <a:latin typeface="+mn-lt"/>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ransition/>
  <p:timing>
    <p:tnLst>
      <p:par>
        <p:cTn id="1" dur="indefinite" restart="never" nodeType="tmRoot"/>
      </p:par>
    </p:tnLst>
  </p:timing>
  <p:txStyles>
    <p:titleStyle>
      <a:lvl1pPr algn="ctr" rtl="0" fontAlgn="base">
        <a:spcBef>
          <a:spcPct val="0"/>
        </a:spcBef>
        <a:spcAft>
          <a:spcPct val="0"/>
        </a:spcAft>
        <a:defRPr sz="4400" b="1" baseline="0">
          <a:solidFill>
            <a:srgbClr val="00B050"/>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rgbClr val="FFFF00"/>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rgbClr val="FFFF00"/>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rgbClr val="FFFF00"/>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rgbClr val="FFFF00"/>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rgbClr val="FFFF00"/>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rgbClr val="FFFF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rgbClr val="FFFF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rgbClr val="FFFF00"/>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973F0-5530-4A77-992D-E91721FBBF59}" type="datetimeFigureOut">
              <a:rPr lang="en-US" smtClean="0"/>
              <a:pPr/>
              <a:t>3/12/2013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0F828-DF8F-4D44-9C40-E6D0B8D8C51E}" type="slidenum">
              <a:rPr lang="en-US" smtClean="0"/>
              <a:pPr/>
              <a:t>‹#›</a:t>
            </a:fld>
            <a:endParaRPr lang="en-US"/>
          </a:p>
        </p:txBody>
      </p:sp>
      <p:pic>
        <p:nvPicPr>
          <p:cNvPr id="7" name="Picture 2"/>
          <p:cNvPicPr>
            <a:picLocks noChangeAspect="1" noChangeArrowheads="1"/>
          </p:cNvPicPr>
          <p:nvPr userDrawn="1"/>
        </p:nvPicPr>
        <p:blipFill>
          <a:blip r:embed="rId13" cstate="print"/>
          <a:srcRect/>
          <a:stretch>
            <a:fillRect/>
          </a:stretch>
        </p:blipFill>
        <p:spPr bwMode="auto">
          <a:xfrm>
            <a:off x="-15231" y="0"/>
            <a:ext cx="9174997" cy="6889531"/>
          </a:xfrm>
          <a:prstGeom prst="rect">
            <a:avLst/>
          </a:prstGeom>
          <a:noFill/>
          <a:ln w="9525">
            <a:noFill/>
            <a:miter lim="800000"/>
            <a:headEnd/>
            <a:tailEnd/>
          </a:ln>
        </p:spPr>
      </p:pic>
      <p:grpSp>
        <p:nvGrpSpPr>
          <p:cNvPr id="8" name="Group 7"/>
          <p:cNvGrpSpPr/>
          <p:nvPr userDrawn="1"/>
        </p:nvGrpSpPr>
        <p:grpSpPr>
          <a:xfrm>
            <a:off x="0" y="76200"/>
            <a:ext cx="849824" cy="6700433"/>
            <a:chOff x="0" y="152400"/>
            <a:chExt cx="849824" cy="6700433"/>
          </a:xfrm>
        </p:grpSpPr>
        <p:grpSp>
          <p:nvGrpSpPr>
            <p:cNvPr id="9" name="Group 24"/>
            <p:cNvGrpSpPr/>
            <p:nvPr/>
          </p:nvGrpSpPr>
          <p:grpSpPr>
            <a:xfrm>
              <a:off x="0" y="152400"/>
              <a:ext cx="838200" cy="6083789"/>
              <a:chOff x="-4" y="75921"/>
              <a:chExt cx="893446" cy="5830726"/>
            </a:xfrm>
          </p:grpSpPr>
          <p:pic>
            <p:nvPicPr>
              <p:cNvPr id="11" name="Picture 8"/>
              <p:cNvPicPr>
                <a:picLocks noChangeAspect="1" noChangeArrowheads="1"/>
              </p:cNvPicPr>
              <p:nvPr/>
            </p:nvPicPr>
            <p:blipFill>
              <a:blip r:embed="rId14" cstate="print"/>
              <a:srcRect l="639" t="5128" r="86554" b="2564"/>
              <a:stretch>
                <a:fillRect/>
              </a:stretch>
            </p:blipFill>
            <p:spPr bwMode="auto">
              <a:xfrm>
                <a:off x="-2" y="75921"/>
                <a:ext cx="891156" cy="838479"/>
              </a:xfrm>
              <a:prstGeom prst="rect">
                <a:avLst/>
              </a:prstGeom>
              <a:noFill/>
              <a:ln w="9525">
                <a:noFill/>
                <a:miter lim="800000"/>
                <a:headEnd/>
                <a:tailEnd/>
              </a:ln>
              <a:effectLst>
                <a:softEdge rad="63500"/>
              </a:effectLst>
            </p:spPr>
          </p:pic>
          <p:pic>
            <p:nvPicPr>
              <p:cNvPr id="12" name="Picture 8"/>
              <p:cNvPicPr>
                <a:picLocks noChangeAspect="1" noChangeArrowheads="1"/>
              </p:cNvPicPr>
              <p:nvPr/>
            </p:nvPicPr>
            <p:blipFill>
              <a:blip r:embed="rId14" cstate="print"/>
              <a:srcRect l="13390" t="5128" r="74695" b="2564"/>
              <a:stretch>
                <a:fillRect/>
              </a:stretch>
            </p:blipFill>
            <p:spPr bwMode="auto">
              <a:xfrm>
                <a:off x="-3" y="762000"/>
                <a:ext cx="891157" cy="897004"/>
              </a:xfrm>
              <a:prstGeom prst="rect">
                <a:avLst/>
              </a:prstGeom>
              <a:noFill/>
              <a:ln w="9525">
                <a:noFill/>
                <a:miter lim="800000"/>
                <a:headEnd/>
                <a:tailEnd/>
              </a:ln>
              <a:effectLst>
                <a:softEdge rad="63500"/>
              </a:effectLst>
            </p:spPr>
          </p:pic>
          <p:pic>
            <p:nvPicPr>
              <p:cNvPr id="13" name="Picture 12"/>
              <p:cNvPicPr>
                <a:picLocks noChangeAspect="1" noChangeArrowheads="1"/>
              </p:cNvPicPr>
              <p:nvPr/>
            </p:nvPicPr>
            <p:blipFill>
              <a:blip r:embed="rId14" cstate="print"/>
              <a:srcRect l="25584" t="5128" r="62794" b="2564"/>
              <a:stretch>
                <a:fillRect/>
              </a:stretch>
            </p:blipFill>
            <p:spPr bwMode="auto">
              <a:xfrm>
                <a:off x="-3" y="1524000"/>
                <a:ext cx="892655" cy="917511"/>
              </a:xfrm>
              <a:prstGeom prst="rect">
                <a:avLst/>
              </a:prstGeom>
              <a:noFill/>
              <a:ln w="9525">
                <a:noFill/>
                <a:miter lim="800000"/>
                <a:headEnd/>
                <a:tailEnd/>
              </a:ln>
              <a:effectLst>
                <a:softEdge rad="63500"/>
              </a:effectLst>
            </p:spPr>
          </p:pic>
          <p:pic>
            <p:nvPicPr>
              <p:cNvPr id="14" name="Picture 8"/>
              <p:cNvPicPr>
                <a:picLocks noChangeAspect="1" noChangeArrowheads="1"/>
              </p:cNvPicPr>
              <p:nvPr/>
            </p:nvPicPr>
            <p:blipFill>
              <a:blip r:embed="rId14" cstate="print"/>
              <a:srcRect l="37053" t="5128" r="51325" b="2564"/>
              <a:stretch>
                <a:fillRect/>
              </a:stretch>
            </p:blipFill>
            <p:spPr bwMode="auto">
              <a:xfrm>
                <a:off x="-4" y="2286000"/>
                <a:ext cx="892426" cy="917276"/>
              </a:xfrm>
              <a:prstGeom prst="rect">
                <a:avLst/>
              </a:prstGeom>
              <a:noFill/>
              <a:ln w="9525">
                <a:noFill/>
                <a:miter lim="800000"/>
                <a:headEnd/>
                <a:tailEnd/>
              </a:ln>
              <a:effectLst>
                <a:softEdge rad="63500"/>
              </a:effectLst>
            </p:spPr>
          </p:pic>
          <p:pic>
            <p:nvPicPr>
              <p:cNvPr id="15" name="Picture 8"/>
              <p:cNvPicPr>
                <a:picLocks noChangeAspect="1" noChangeArrowheads="1"/>
              </p:cNvPicPr>
              <p:nvPr/>
            </p:nvPicPr>
            <p:blipFill>
              <a:blip r:embed="rId14" cstate="print"/>
              <a:srcRect l="48639" t="5128" r="38638" b="2564"/>
              <a:stretch>
                <a:fillRect/>
              </a:stretch>
            </p:blipFill>
            <p:spPr bwMode="auto">
              <a:xfrm>
                <a:off x="0" y="3048000"/>
                <a:ext cx="893441" cy="838862"/>
              </a:xfrm>
              <a:prstGeom prst="rect">
                <a:avLst/>
              </a:prstGeom>
              <a:noFill/>
              <a:ln w="9525">
                <a:noFill/>
                <a:miter lim="800000"/>
                <a:headEnd/>
                <a:tailEnd/>
              </a:ln>
              <a:effectLst>
                <a:softEdge rad="63500"/>
              </a:effectLst>
            </p:spPr>
          </p:pic>
          <p:pic>
            <p:nvPicPr>
              <p:cNvPr id="16" name="Picture 8"/>
              <p:cNvPicPr>
                <a:picLocks noChangeAspect="1" noChangeArrowheads="1"/>
              </p:cNvPicPr>
              <p:nvPr/>
            </p:nvPicPr>
            <p:blipFill>
              <a:blip r:embed="rId14" cstate="print"/>
              <a:srcRect l="61329" t="5128" r="24694" b="2564"/>
              <a:stretch>
                <a:fillRect/>
              </a:stretch>
            </p:blipFill>
            <p:spPr bwMode="auto">
              <a:xfrm>
                <a:off x="0" y="3733800"/>
                <a:ext cx="893441" cy="763591"/>
              </a:xfrm>
              <a:prstGeom prst="rect">
                <a:avLst/>
              </a:prstGeom>
              <a:noFill/>
              <a:ln w="9525">
                <a:noFill/>
                <a:miter lim="800000"/>
                <a:headEnd/>
                <a:tailEnd/>
              </a:ln>
              <a:effectLst>
                <a:softEdge rad="63500"/>
              </a:effectLst>
            </p:spPr>
          </p:pic>
          <p:pic>
            <p:nvPicPr>
              <p:cNvPr id="17" name="Picture 8"/>
              <p:cNvPicPr>
                <a:picLocks noChangeAspect="1" noChangeArrowheads="1"/>
              </p:cNvPicPr>
              <p:nvPr/>
            </p:nvPicPr>
            <p:blipFill>
              <a:blip r:embed="rId14" cstate="print"/>
              <a:srcRect l="75501" t="5128" r="12375" b="2564"/>
              <a:stretch>
                <a:fillRect/>
              </a:stretch>
            </p:blipFill>
            <p:spPr bwMode="auto">
              <a:xfrm>
                <a:off x="0" y="4343400"/>
                <a:ext cx="893441" cy="880323"/>
              </a:xfrm>
              <a:prstGeom prst="rect">
                <a:avLst/>
              </a:prstGeom>
              <a:noFill/>
              <a:ln w="9525">
                <a:noFill/>
                <a:miter lim="800000"/>
                <a:headEnd/>
                <a:tailEnd/>
              </a:ln>
              <a:effectLst>
                <a:softEdge rad="63500"/>
              </a:effectLst>
            </p:spPr>
          </p:pic>
          <p:pic>
            <p:nvPicPr>
              <p:cNvPr id="18" name="Picture 17"/>
              <p:cNvPicPr>
                <a:picLocks noChangeAspect="1" noChangeArrowheads="1"/>
              </p:cNvPicPr>
              <p:nvPr/>
            </p:nvPicPr>
            <p:blipFill>
              <a:blip r:embed="rId14" cstate="print"/>
              <a:srcRect l="87695" t="5128" r="240" b="2564"/>
              <a:stretch>
                <a:fillRect/>
              </a:stretch>
            </p:blipFill>
            <p:spPr bwMode="auto">
              <a:xfrm>
                <a:off x="1" y="5029200"/>
                <a:ext cx="893441" cy="877447"/>
              </a:xfrm>
              <a:prstGeom prst="rect">
                <a:avLst/>
              </a:prstGeom>
              <a:noFill/>
              <a:ln w="9525">
                <a:noFill/>
                <a:miter lim="800000"/>
                <a:headEnd/>
                <a:tailEnd/>
              </a:ln>
              <a:effectLst>
                <a:softEdge rad="63500"/>
              </a:effectLst>
            </p:spPr>
          </p:pic>
        </p:grpSp>
        <p:pic>
          <p:nvPicPr>
            <p:cNvPr id="10" name="Picture 4"/>
            <p:cNvPicPr>
              <a:picLocks noChangeAspect="1" noChangeArrowheads="1"/>
            </p:cNvPicPr>
            <p:nvPr/>
          </p:nvPicPr>
          <p:blipFill>
            <a:blip r:embed="rId15" cstate="print"/>
            <a:srcRect r="5953"/>
            <a:stretch>
              <a:fillRect/>
            </a:stretch>
          </p:blipFill>
          <p:spPr bwMode="auto">
            <a:xfrm>
              <a:off x="36163" y="6090834"/>
              <a:ext cx="813661" cy="761999"/>
            </a:xfrm>
            <a:prstGeom prst="rect">
              <a:avLst/>
            </a:prstGeom>
            <a:noFill/>
            <a:ln w="9525">
              <a:noFill/>
              <a:miter lim="800000"/>
              <a:headEnd/>
              <a:tailEnd/>
            </a:ln>
            <a:effectLst>
              <a:softEdge rad="63500"/>
            </a:effectLst>
          </p:spPr>
        </p:pic>
      </p:grpSp>
      <p:pic>
        <p:nvPicPr>
          <p:cNvPr id="19" name="Picture 5"/>
          <p:cNvPicPr>
            <a:picLocks noChangeAspect="1" noChangeArrowheads="1"/>
          </p:cNvPicPr>
          <p:nvPr userDrawn="1"/>
        </p:nvPicPr>
        <p:blipFill>
          <a:blip r:embed="rId16" cstate="print"/>
          <a:srcRect/>
          <a:stretch>
            <a:fillRect/>
          </a:stretch>
        </p:blipFill>
        <p:spPr bwMode="auto">
          <a:xfrm>
            <a:off x="7741778" y="6360920"/>
            <a:ext cx="1304925" cy="391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53F4C-9991-487A-A894-08B80191C64D}" type="datetimeFigureOut">
              <a:rPr lang="en-US" smtClean="0"/>
              <a:pPr/>
              <a:t>3/12/2013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8B255-0F49-4E66-8B81-BB8810CE9173}" type="slidenum">
              <a:rPr lang="en-US" smtClean="0"/>
              <a:pPr/>
              <a:t>‹#›</a:t>
            </a:fld>
            <a:endParaRPr lang="en-US"/>
          </a:p>
        </p:txBody>
      </p:sp>
      <p:sp>
        <p:nvSpPr>
          <p:cNvPr id="7" name="Rectangle 3"/>
          <p:cNvSpPr txBox="1">
            <a:spLocks noChangeArrowheads="1"/>
          </p:cNvSpPr>
          <p:nvPr userDrawn="1"/>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C2E036F-FA71-4A7F-82FB-1D89C07693CF}"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8" name="Rectangle 13"/>
          <p:cNvSpPr txBox="1">
            <a:spLocks noRot="1" noChangeArrowheads="1"/>
          </p:cNvSpPr>
          <p:nvPr userDrawn="1"/>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9" name="Rectangle 15"/>
          <p:cNvSpPr txBox="1">
            <a:spLocks noChangeArrowheads="1"/>
          </p:cNvSpPr>
          <p:nvPr userDrawn="1"/>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 name="Picture 2"/>
          <p:cNvPicPr>
            <a:picLocks noChangeAspect="1" noChangeArrowheads="1"/>
          </p:cNvPicPr>
          <p:nvPr userDrawn="1"/>
        </p:nvPicPr>
        <p:blipFill>
          <a:blip r:embed="rId13" cstate="print"/>
          <a:srcRect/>
          <a:stretch>
            <a:fillRect/>
          </a:stretch>
        </p:blipFill>
        <p:spPr bwMode="auto">
          <a:xfrm>
            <a:off x="-15231" y="0"/>
            <a:ext cx="9174997" cy="6889531"/>
          </a:xfrm>
          <a:prstGeom prst="rect">
            <a:avLst/>
          </a:prstGeom>
          <a:noFill/>
          <a:ln w="9525">
            <a:noFill/>
            <a:miter lim="800000"/>
            <a:headEnd/>
            <a:tailEnd/>
          </a:ln>
        </p:spPr>
      </p:pic>
      <p:pic>
        <p:nvPicPr>
          <p:cNvPr id="22" name="Picture 5"/>
          <p:cNvPicPr>
            <a:picLocks noChangeAspect="1" noChangeArrowheads="1"/>
          </p:cNvPicPr>
          <p:nvPr userDrawn="1"/>
        </p:nvPicPr>
        <p:blipFill>
          <a:blip r:embed="rId14" cstate="print"/>
          <a:srcRect/>
          <a:stretch>
            <a:fillRect/>
          </a:stretch>
        </p:blipFill>
        <p:spPr bwMode="auto">
          <a:xfrm>
            <a:off x="7827947" y="6398616"/>
            <a:ext cx="1218755" cy="3656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3" name="TextBox 22"/>
          <p:cNvSpPr txBox="1"/>
          <p:nvPr userDrawn="1"/>
        </p:nvSpPr>
        <p:spPr>
          <a:xfrm>
            <a:off x="5638800" y="6415431"/>
            <a:ext cx="2133600" cy="348813"/>
          </a:xfrm>
          <a:prstGeom prst="rect">
            <a:avLst/>
          </a:prstGeom>
          <a:noFill/>
        </p:spPr>
        <p:txBody>
          <a:bodyPr wrap="square" rtlCol="0">
            <a:spAutoFit/>
          </a:bodyPr>
          <a:lstStyle/>
          <a:p>
            <a:pPr algn="r">
              <a:lnSpc>
                <a:spcPts val="1000"/>
              </a:lnSpc>
            </a:pPr>
            <a:r>
              <a:rPr lang="en-US" sz="900" dirty="0" smtClean="0">
                <a:solidFill>
                  <a:srgbClr val="C0C0C0"/>
                </a:solidFill>
                <a:latin typeface="+mn-lt"/>
              </a:rPr>
              <a:t>U.S. Department of Agriculture</a:t>
            </a:r>
          </a:p>
          <a:p>
            <a:pPr algn="r">
              <a:lnSpc>
                <a:spcPts val="1000"/>
              </a:lnSpc>
            </a:pPr>
            <a:r>
              <a:rPr lang="en-US" sz="800" dirty="0" smtClean="0">
                <a:solidFill>
                  <a:srgbClr val="C0C0C0"/>
                </a:solidFill>
                <a:latin typeface="+mn-lt"/>
              </a:rPr>
              <a:t>Center for Nutrition Policy and Promotion</a:t>
            </a:r>
            <a:endParaRPr lang="en-US" sz="800" dirty="0">
              <a:solidFill>
                <a:srgbClr val="C0C0C0"/>
              </a:solidFill>
              <a:latin typeface="+mn-lt"/>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l="5403" t="4167" r="7752"/>
          <a:stretch>
            <a:fillRect/>
          </a:stretch>
        </p:blipFill>
        <p:spPr bwMode="auto">
          <a:xfrm>
            <a:off x="0" y="0"/>
            <a:ext cx="9207062" cy="6921062"/>
          </a:xfrm>
          <a:prstGeom prst="rect">
            <a:avLst/>
          </a:prstGeom>
          <a:noFill/>
          <a:ln w="9525">
            <a:noFill/>
            <a:miter lim="800000"/>
            <a:headEnd/>
            <a:tailEnd/>
          </a:ln>
        </p:spPr>
      </p:pic>
      <p:grpSp>
        <p:nvGrpSpPr>
          <p:cNvPr id="2" name="Group 12"/>
          <p:cNvGrpSpPr/>
          <p:nvPr/>
        </p:nvGrpSpPr>
        <p:grpSpPr>
          <a:xfrm>
            <a:off x="47297" y="5638800"/>
            <a:ext cx="9230600" cy="1116522"/>
            <a:chOff x="47297" y="5808474"/>
            <a:chExt cx="9065217" cy="946848"/>
          </a:xfrm>
        </p:grpSpPr>
        <p:pic>
          <p:nvPicPr>
            <p:cNvPr id="11" name="Picture 8"/>
            <p:cNvPicPr>
              <a:picLocks noChangeAspect="1" noChangeArrowheads="1"/>
            </p:cNvPicPr>
            <p:nvPr/>
          </p:nvPicPr>
          <p:blipFill>
            <a:blip r:embed="rId4" cstate="print"/>
            <a:srcRect l="639" t="5128" r="240" b="2564"/>
            <a:stretch>
              <a:fillRect/>
            </a:stretch>
          </p:blipFill>
          <p:spPr bwMode="auto">
            <a:xfrm>
              <a:off x="47297" y="5808474"/>
              <a:ext cx="8153400" cy="946848"/>
            </a:xfrm>
            <a:prstGeom prst="rect">
              <a:avLst/>
            </a:prstGeom>
            <a:noFill/>
            <a:ln w="9525">
              <a:noFill/>
              <a:miter lim="800000"/>
              <a:headEnd/>
              <a:tailEnd/>
            </a:ln>
            <a:effectLst>
              <a:softEdge rad="127000"/>
            </a:effectLst>
          </p:spPr>
        </p:pic>
        <p:pic>
          <p:nvPicPr>
            <p:cNvPr id="12" name="Picture 4"/>
            <p:cNvPicPr>
              <a:picLocks noChangeAspect="1" noChangeArrowheads="1"/>
            </p:cNvPicPr>
            <p:nvPr/>
          </p:nvPicPr>
          <p:blipFill>
            <a:blip r:embed="rId5" cstate="print"/>
            <a:srcRect r="4839"/>
            <a:stretch>
              <a:fillRect/>
            </a:stretch>
          </p:blipFill>
          <p:spPr bwMode="auto">
            <a:xfrm>
              <a:off x="8045794" y="5853727"/>
              <a:ext cx="1066720" cy="888569"/>
            </a:xfrm>
            <a:prstGeom prst="rect">
              <a:avLst/>
            </a:prstGeom>
            <a:noFill/>
            <a:ln w="9525">
              <a:noFill/>
              <a:miter lim="800000"/>
              <a:headEnd/>
              <a:tailEnd/>
            </a:ln>
            <a:effectLst>
              <a:softEdge rad="63500"/>
            </a:effectLst>
          </p:spPr>
        </p:pic>
      </p:grpSp>
      <p:pic>
        <p:nvPicPr>
          <p:cNvPr id="8" name="Picture 7"/>
          <p:cNvPicPr>
            <a:picLocks noChangeAspect="1" noChangeArrowheads="1"/>
          </p:cNvPicPr>
          <p:nvPr/>
        </p:nvPicPr>
        <p:blipFill>
          <a:blip r:embed="rId6" cstate="print"/>
          <a:srcRect/>
          <a:stretch>
            <a:fillRect/>
          </a:stretch>
        </p:blipFill>
        <p:spPr bwMode="auto">
          <a:xfrm>
            <a:off x="7467600" y="4876800"/>
            <a:ext cx="762000" cy="586154"/>
          </a:xfrm>
          <a:prstGeom prst="rect">
            <a:avLst/>
          </a:prstGeom>
          <a:noFill/>
        </p:spPr>
      </p:pic>
      <p:pic>
        <p:nvPicPr>
          <p:cNvPr id="9" name="Picture 9" descr="U.S. Department of Health and Human Services"/>
          <p:cNvPicPr>
            <a:picLocks noChangeAspect="1" noChangeArrowheads="1"/>
          </p:cNvPicPr>
          <p:nvPr/>
        </p:nvPicPr>
        <p:blipFill>
          <a:blip r:embed="rId7" cstate="print"/>
          <a:srcRect/>
          <a:stretch>
            <a:fillRect/>
          </a:stretch>
        </p:blipFill>
        <p:spPr bwMode="auto">
          <a:xfrm>
            <a:off x="8382000" y="4853354"/>
            <a:ext cx="609600" cy="609600"/>
          </a:xfrm>
          <a:prstGeom prst="rect">
            <a:avLst/>
          </a:prstGeom>
          <a:noFill/>
          <a:ln w="9525">
            <a:noFill/>
            <a:miter lim="800000"/>
            <a:headEnd/>
            <a:tailEnd/>
          </a:ln>
        </p:spPr>
      </p:pic>
      <p:sp>
        <p:nvSpPr>
          <p:cNvPr id="13" name="TextBox 12"/>
          <p:cNvSpPr txBox="1"/>
          <p:nvPr/>
        </p:nvSpPr>
        <p:spPr>
          <a:xfrm>
            <a:off x="609600" y="4800600"/>
            <a:ext cx="5455404" cy="646331"/>
          </a:xfrm>
          <a:prstGeom prst="rect">
            <a:avLst/>
          </a:prstGeom>
          <a:noFill/>
        </p:spPr>
        <p:txBody>
          <a:bodyPr wrap="square" rtlCol="0">
            <a:spAutoFit/>
          </a:bodyPr>
          <a:lstStyle/>
          <a:p>
            <a:pPr algn="ctr"/>
            <a:r>
              <a:rPr lang="en-US" dirty="0" smtClean="0">
                <a:solidFill>
                  <a:schemeClr val="bg1"/>
                </a:solidFill>
                <a:latin typeface="+mn-lt"/>
              </a:rPr>
              <a:t>Slides provided by</a:t>
            </a:r>
          </a:p>
          <a:p>
            <a:pPr algn="ctr"/>
            <a:r>
              <a:rPr lang="en-US" dirty="0" smtClean="0">
                <a:solidFill>
                  <a:schemeClr val="bg1"/>
                </a:solidFill>
                <a:latin typeface="+mn-lt"/>
              </a:rPr>
              <a:t>the USDA Center for Nutrition Policy and Promotion</a:t>
            </a:r>
            <a:endParaRPr lang="en-US" dirty="0">
              <a:solidFill>
                <a:schemeClr val="bg1"/>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660" y="225287"/>
            <a:ext cx="8010939" cy="1374913"/>
          </a:xfrm>
        </p:spPr>
        <p:txBody>
          <a:bodyPr/>
          <a:lstStyle/>
          <a:p>
            <a:pPr lvl="0"/>
            <a:r>
              <a:rPr lang="en-US" sz="3600" dirty="0" smtClean="0">
                <a:effectLst/>
              </a:rPr>
              <a:t>Chapter 3</a:t>
            </a:r>
            <a:r>
              <a:rPr lang="en-US" sz="4000" dirty="0" smtClean="0">
                <a:effectLst/>
              </a:rPr>
              <a:t/>
            </a:r>
            <a:br>
              <a:rPr lang="en-US" sz="4000" dirty="0" smtClean="0">
                <a:effectLst/>
              </a:rPr>
            </a:br>
            <a:r>
              <a:rPr lang="en-US" sz="3200" dirty="0" smtClean="0">
                <a:effectLst/>
              </a:rPr>
              <a:t>Foods and Food Components to Reduce </a:t>
            </a:r>
            <a:r>
              <a:rPr lang="en-US" dirty="0" smtClean="0"/>
              <a:t/>
            </a:r>
            <a:br>
              <a:rPr lang="en-US" dirty="0" smtClean="0"/>
            </a:br>
            <a:endParaRPr lang="en-US" dirty="0"/>
          </a:p>
        </p:txBody>
      </p:sp>
      <p:sp>
        <p:nvSpPr>
          <p:cNvPr id="3" name="Content Placeholder 2"/>
          <p:cNvSpPr>
            <a:spLocks noGrp="1"/>
          </p:cNvSpPr>
          <p:nvPr>
            <p:ph idx="1"/>
          </p:nvPr>
        </p:nvSpPr>
        <p:spPr>
          <a:xfrm>
            <a:off x="990600" y="1600200"/>
            <a:ext cx="7696200" cy="4525963"/>
          </a:xfrm>
        </p:spPr>
        <p:txBody>
          <a:bodyPr/>
          <a:lstStyle/>
          <a:p>
            <a:pPr>
              <a:buClr>
                <a:srgbClr val="006600"/>
              </a:buClr>
              <a:buNone/>
            </a:pPr>
            <a:r>
              <a:rPr lang="en-US" sz="3200" b="1" dirty="0" smtClean="0">
                <a:effectLst/>
              </a:rPr>
              <a:t>Topics covered</a:t>
            </a:r>
          </a:p>
          <a:p>
            <a:pPr lvl="1">
              <a:buSzPct val="100000"/>
              <a:buFont typeface="Wingdings" pitchFamily="2" charset="2"/>
              <a:buChar char="§"/>
            </a:pPr>
            <a:r>
              <a:rPr lang="en-US" sz="2400" dirty="0" smtClean="0">
                <a:effectLst/>
              </a:rPr>
              <a:t>Sodium</a:t>
            </a:r>
          </a:p>
          <a:p>
            <a:pPr lvl="1">
              <a:buSzPct val="100000"/>
              <a:buFont typeface="Wingdings" pitchFamily="2" charset="2"/>
              <a:buChar char="§"/>
            </a:pPr>
            <a:r>
              <a:rPr lang="en-US" sz="2400" dirty="0" smtClean="0"/>
              <a:t>Fats</a:t>
            </a:r>
          </a:p>
          <a:p>
            <a:pPr lvl="2">
              <a:buSzPct val="100000"/>
              <a:buFont typeface="Arial" pitchFamily="34" charset="0"/>
              <a:buChar char="•"/>
            </a:pPr>
            <a:r>
              <a:rPr lang="en-US" dirty="0" smtClean="0">
                <a:effectLst/>
              </a:rPr>
              <a:t>Saturated fatty acids</a:t>
            </a:r>
          </a:p>
          <a:p>
            <a:pPr lvl="2">
              <a:buSzPct val="100000"/>
              <a:buFont typeface="Arial" pitchFamily="34" charset="0"/>
              <a:buChar char="•"/>
            </a:pPr>
            <a:r>
              <a:rPr lang="en-US" i="1" dirty="0" smtClean="0"/>
              <a:t>Trans</a:t>
            </a:r>
            <a:r>
              <a:rPr lang="en-US" dirty="0" smtClean="0"/>
              <a:t> fatty acids</a:t>
            </a:r>
          </a:p>
          <a:p>
            <a:pPr lvl="2">
              <a:buSzPct val="100000"/>
              <a:buFont typeface="Arial" pitchFamily="34" charset="0"/>
              <a:buChar char="•"/>
            </a:pPr>
            <a:r>
              <a:rPr lang="en-US" dirty="0" smtClean="0">
                <a:effectLst/>
              </a:rPr>
              <a:t>Cholesterol</a:t>
            </a:r>
          </a:p>
          <a:p>
            <a:pPr lvl="1">
              <a:buSzPct val="100000"/>
              <a:buFont typeface="Wingdings" pitchFamily="2" charset="2"/>
              <a:buChar char="§"/>
            </a:pPr>
            <a:r>
              <a:rPr lang="en-US" sz="2400" dirty="0" smtClean="0">
                <a:effectLst/>
              </a:rPr>
              <a:t>Calories from solid fats and added sugars</a:t>
            </a:r>
          </a:p>
          <a:p>
            <a:pPr lvl="1">
              <a:buSzPct val="100000"/>
              <a:buFont typeface="Wingdings" pitchFamily="2" charset="2"/>
              <a:buChar char="§"/>
            </a:pPr>
            <a:r>
              <a:rPr lang="en-US" sz="2400" dirty="0" smtClean="0"/>
              <a:t>Refined grains</a:t>
            </a:r>
          </a:p>
          <a:p>
            <a:pPr lvl="1">
              <a:buSzPct val="100000"/>
              <a:buFont typeface="Wingdings" pitchFamily="2" charset="2"/>
              <a:buChar char="§"/>
            </a:pPr>
            <a:r>
              <a:rPr lang="en-US" sz="2400" dirty="0" smtClean="0">
                <a:effectLst/>
              </a:rPr>
              <a:t>Alcohol</a:t>
            </a:r>
          </a:p>
          <a:p>
            <a:pPr>
              <a:buNone/>
            </a:pP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700" y="88900"/>
            <a:ext cx="8382000" cy="1656523"/>
          </a:xfrm>
        </p:spPr>
        <p:txBody>
          <a:bodyPr/>
          <a:lstStyle/>
          <a:p>
            <a:pPr lvl="0"/>
            <a:r>
              <a:rPr lang="en-US" sz="3600" dirty="0" smtClean="0">
                <a:effectLst/>
              </a:rPr>
              <a:t>Chapter 3</a:t>
            </a:r>
            <a:r>
              <a:rPr lang="en-US" sz="4000" dirty="0" smtClean="0">
                <a:effectLst/>
              </a:rPr>
              <a:t/>
            </a:r>
            <a:br>
              <a:rPr lang="en-US" sz="4000" dirty="0" smtClean="0">
                <a:effectLst/>
              </a:rPr>
            </a:br>
            <a:r>
              <a:rPr lang="en-US" sz="3200" dirty="0" smtClean="0">
                <a:effectLst/>
              </a:rPr>
              <a:t>Foods and Food Components to Reduce </a:t>
            </a:r>
            <a:r>
              <a:rPr lang="en-US" dirty="0" smtClean="0"/>
              <a:t/>
            </a:r>
            <a:br>
              <a:rPr lang="en-US" dirty="0" smtClean="0"/>
            </a:br>
            <a:endParaRPr lang="en-US" dirty="0"/>
          </a:p>
        </p:txBody>
      </p:sp>
      <p:sp>
        <p:nvSpPr>
          <p:cNvPr id="3" name="Content Placeholder 2"/>
          <p:cNvSpPr>
            <a:spLocks noGrp="1"/>
          </p:cNvSpPr>
          <p:nvPr>
            <p:ph idx="1"/>
          </p:nvPr>
        </p:nvSpPr>
        <p:spPr>
          <a:xfrm>
            <a:off x="838200" y="1371600"/>
            <a:ext cx="8077200" cy="4525963"/>
          </a:xfrm>
        </p:spPr>
        <p:txBody>
          <a:bodyPr/>
          <a:lstStyle/>
          <a:p>
            <a:pPr>
              <a:buClr>
                <a:srgbClr val="006600"/>
              </a:buClr>
              <a:buNone/>
            </a:pPr>
            <a:r>
              <a:rPr lang="en-US" sz="3200" b="1" dirty="0" smtClean="0">
                <a:effectLst/>
              </a:rPr>
              <a:t>Sodium</a:t>
            </a:r>
          </a:p>
          <a:p>
            <a:pPr lvl="1">
              <a:buSzPct val="100000"/>
              <a:buFont typeface="Wingdings" pitchFamily="2" charset="2"/>
              <a:buChar char="§"/>
            </a:pPr>
            <a:r>
              <a:rPr lang="en-US" sz="2400" dirty="0" smtClean="0">
                <a:effectLst/>
              </a:rPr>
              <a:t>Reduce intake to less than 2300 mg per day </a:t>
            </a:r>
          </a:p>
          <a:p>
            <a:pPr lvl="1">
              <a:buSzPct val="100000"/>
              <a:buFont typeface="Wingdings" pitchFamily="2" charset="2"/>
              <a:buChar char="§"/>
            </a:pPr>
            <a:r>
              <a:rPr lang="en-US" sz="2400" dirty="0" smtClean="0">
                <a:effectLst/>
              </a:rPr>
              <a:t>Further reduce intake to 1500 mg per day for</a:t>
            </a:r>
          </a:p>
          <a:p>
            <a:pPr lvl="2">
              <a:buSzPct val="100000"/>
              <a:buFont typeface="Arial" pitchFamily="34" charset="0"/>
              <a:buChar char="•"/>
            </a:pPr>
            <a:r>
              <a:rPr lang="en-US" sz="2200" dirty="0" smtClean="0"/>
              <a:t>Adults ages 51+</a:t>
            </a:r>
          </a:p>
          <a:p>
            <a:pPr lvl="2">
              <a:buSzPct val="100000"/>
              <a:buFont typeface="Arial" pitchFamily="34" charset="0"/>
              <a:buChar char="•"/>
            </a:pPr>
            <a:r>
              <a:rPr lang="en-US" sz="2200" dirty="0" smtClean="0"/>
              <a:t>African Americans ages 2+</a:t>
            </a:r>
          </a:p>
          <a:p>
            <a:pPr lvl="2">
              <a:buSzPct val="100000"/>
              <a:buFont typeface="Arial" pitchFamily="34" charset="0"/>
              <a:buChar char="•"/>
            </a:pPr>
            <a:r>
              <a:rPr lang="en-US" sz="2200" dirty="0" smtClean="0"/>
              <a:t>People ages 2+ with high blood pressure, diabetes, or chronic kidney disease</a:t>
            </a:r>
            <a:endParaRPr lang="en-US" sz="2200" dirty="0" smtClean="0">
              <a:effectLst/>
            </a:endParaRPr>
          </a:p>
          <a:p>
            <a:pPr lvl="1">
              <a:buSzPct val="100000"/>
              <a:buFont typeface="Wingdings" pitchFamily="2" charset="2"/>
              <a:buChar char="§"/>
            </a:pPr>
            <a:r>
              <a:rPr lang="en-US" sz="2400" dirty="0" smtClean="0"/>
              <a:t>The 1500 mg recommendation applies to half the total population (ages 2+) and to the majority of adults</a:t>
            </a:r>
          </a:p>
          <a:p>
            <a:pPr lvl="1">
              <a:buSzPct val="100000"/>
              <a:buFont typeface="Wingdings" pitchFamily="2" charset="2"/>
              <a:buChar char="§"/>
            </a:pPr>
            <a:r>
              <a:rPr lang="en-US" sz="2400" dirty="0" smtClean="0"/>
              <a:t>I</a:t>
            </a:r>
            <a:r>
              <a:rPr lang="en-US" sz="2400" dirty="0" smtClean="0">
                <a:effectLst/>
              </a:rPr>
              <a:t>mmediate, deliberate reduction in sodium content of foods </a:t>
            </a:r>
            <a:r>
              <a:rPr lang="en-US" sz="2400" dirty="0" smtClean="0"/>
              <a:t>is </a:t>
            </a:r>
            <a:r>
              <a:rPr lang="en-US" sz="2400" dirty="0" smtClean="0">
                <a:effectLst/>
              </a:rPr>
              <a:t>needed.</a:t>
            </a:r>
          </a:p>
          <a:p>
            <a:pPr>
              <a:buNone/>
            </a:pP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Sodium Intake</a:t>
            </a:r>
            <a:endParaRPr lang="en-US" dirty="0">
              <a:effectLst/>
            </a:endParaRPr>
          </a:p>
        </p:txBody>
      </p:sp>
      <p:pic>
        <p:nvPicPr>
          <p:cNvPr id="4" name="Picture 2"/>
          <p:cNvPicPr>
            <a:picLocks noChangeAspect="1" noChangeArrowheads="1"/>
          </p:cNvPicPr>
          <p:nvPr/>
        </p:nvPicPr>
        <p:blipFill>
          <a:blip r:embed="rId3" cstate="print"/>
          <a:srcRect l="782" t="457" r="781" b="855"/>
          <a:stretch>
            <a:fillRect/>
          </a:stretch>
        </p:blipFill>
        <p:spPr bwMode="auto">
          <a:xfrm>
            <a:off x="1219200" y="1371600"/>
            <a:ext cx="7349067" cy="4724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Advice to Reduce Sodium Intake</a:t>
            </a:r>
            <a:endParaRPr lang="en-US" dirty="0">
              <a:effectLst/>
            </a:endParaRPr>
          </a:p>
        </p:txBody>
      </p:sp>
      <p:sp>
        <p:nvSpPr>
          <p:cNvPr id="4" name="Content Placeholder 3"/>
          <p:cNvSpPr>
            <a:spLocks noGrp="1"/>
          </p:cNvSpPr>
          <p:nvPr>
            <p:ph idx="1"/>
          </p:nvPr>
        </p:nvSpPr>
        <p:spPr>
          <a:xfrm>
            <a:off x="914400" y="1600200"/>
            <a:ext cx="7772400" cy="4525963"/>
          </a:xfrm>
        </p:spPr>
        <p:txBody>
          <a:bodyPr/>
          <a:lstStyle/>
          <a:p>
            <a:r>
              <a:rPr lang="en-US" sz="2400" dirty="0" smtClean="0">
                <a:effectLst/>
              </a:rPr>
              <a:t>Read the Nutrition Facts label for information on sodium content of foods, and purchase foods low </a:t>
            </a:r>
          </a:p>
          <a:p>
            <a:r>
              <a:rPr lang="en-US" sz="2400" dirty="0" smtClean="0"/>
              <a:t>	</a:t>
            </a:r>
            <a:r>
              <a:rPr lang="en-US" sz="2400" dirty="0" smtClean="0">
                <a:effectLst/>
              </a:rPr>
              <a:t>in sodium</a:t>
            </a:r>
          </a:p>
          <a:p>
            <a:r>
              <a:rPr lang="en-US" sz="2400" dirty="0" smtClean="0">
                <a:effectLst/>
              </a:rPr>
              <a:t>Consume more fresh foods and fewer processed foods high in sodium</a:t>
            </a:r>
          </a:p>
          <a:p>
            <a:r>
              <a:rPr lang="en-US" sz="2400" dirty="0" smtClean="0">
                <a:effectLst/>
              </a:rPr>
              <a:t>Eat more foods prepared at home, where you have more control, and use little or no salt or salty seasonings </a:t>
            </a:r>
            <a:r>
              <a:rPr lang="en-US" sz="2400" dirty="0" smtClean="0"/>
              <a:t>when</a:t>
            </a:r>
            <a:r>
              <a:rPr lang="en-US" sz="2400" dirty="0" smtClean="0">
                <a:effectLst/>
              </a:rPr>
              <a:t> cooking a</a:t>
            </a:r>
            <a:r>
              <a:rPr lang="en-US" sz="2400" dirty="0" smtClean="0"/>
              <a:t>nd</a:t>
            </a:r>
            <a:r>
              <a:rPr lang="en-US" sz="2400" dirty="0" smtClean="0">
                <a:effectLst/>
              </a:rPr>
              <a:t> eating foods</a:t>
            </a:r>
          </a:p>
          <a:p>
            <a:r>
              <a:rPr lang="en-US" sz="2400" dirty="0" smtClean="0">
                <a:effectLst/>
              </a:rPr>
              <a:t>When eating at restaurants, ask that salt not be added to your food, and order lower sodium options </a:t>
            </a:r>
          </a:p>
          <a:p>
            <a:r>
              <a:rPr lang="en-US" sz="2400" dirty="0" smtClean="0"/>
              <a:t>	</a:t>
            </a:r>
            <a:r>
              <a:rPr lang="en-US" sz="2400" dirty="0" smtClean="0">
                <a:effectLst/>
              </a:rPr>
              <a:t>if available</a:t>
            </a:r>
          </a:p>
          <a:p>
            <a:endParaRPr lang="en-US" sz="2400" dirty="0" smtClean="0">
              <a:effectLs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7"/>
            <a:ext cx="8229600" cy="1315624"/>
          </a:xfrm>
        </p:spPr>
        <p:txBody>
          <a:bodyPr/>
          <a:lstStyle/>
          <a:p>
            <a:pPr lvl="0"/>
            <a:r>
              <a:rPr lang="en-US" sz="3600" dirty="0" smtClean="0">
                <a:effectLst/>
              </a:rPr>
              <a:t>Chapter 3</a:t>
            </a:r>
            <a:r>
              <a:rPr lang="en-US" sz="4000" dirty="0" smtClean="0">
                <a:effectLst/>
              </a:rPr>
              <a:t/>
            </a:r>
            <a:br>
              <a:rPr lang="en-US" sz="4000" dirty="0" smtClean="0">
                <a:effectLst/>
              </a:rPr>
            </a:br>
            <a:r>
              <a:rPr lang="en-US" sz="3200" dirty="0" smtClean="0">
                <a:effectLst/>
              </a:rPr>
              <a:t>Foods and Food Components to Reduce </a:t>
            </a:r>
            <a:r>
              <a:rPr lang="en-US" dirty="0" smtClean="0"/>
              <a:t/>
            </a:r>
            <a:br>
              <a:rPr lang="en-US" dirty="0" smtClean="0"/>
            </a:br>
            <a:endParaRPr lang="en-US" dirty="0"/>
          </a:p>
        </p:txBody>
      </p:sp>
      <p:sp>
        <p:nvSpPr>
          <p:cNvPr id="3" name="Content Placeholder 2"/>
          <p:cNvSpPr>
            <a:spLocks noGrp="1"/>
          </p:cNvSpPr>
          <p:nvPr>
            <p:ph idx="1"/>
          </p:nvPr>
        </p:nvSpPr>
        <p:spPr>
          <a:xfrm>
            <a:off x="1066800" y="1371600"/>
            <a:ext cx="7620000" cy="4754563"/>
          </a:xfrm>
        </p:spPr>
        <p:txBody>
          <a:bodyPr/>
          <a:lstStyle/>
          <a:p>
            <a:pPr>
              <a:buNone/>
            </a:pPr>
            <a:r>
              <a:rPr lang="en-US" sz="2800" b="1" dirty="0" smtClean="0">
                <a:effectLst/>
              </a:rPr>
              <a:t>Fats</a:t>
            </a:r>
          </a:p>
          <a:p>
            <a:pPr marL="346075" lvl="1" indent="-346075">
              <a:buSzPct val="100000"/>
              <a:buFont typeface="Wingdings" pitchFamily="2" charset="2"/>
              <a:buChar char="§"/>
            </a:pPr>
            <a:r>
              <a:rPr lang="en-US" sz="2400" dirty="0" smtClean="0">
                <a:effectLst/>
              </a:rPr>
              <a:t>Saturated </a:t>
            </a:r>
            <a:r>
              <a:rPr lang="en-US" sz="2400" dirty="0" smtClean="0"/>
              <a:t>fatty acids—</a:t>
            </a:r>
            <a:r>
              <a:rPr lang="en-US" sz="2400" dirty="0" smtClean="0">
                <a:effectLst/>
              </a:rPr>
              <a:t>less than 10% of calories</a:t>
            </a:r>
          </a:p>
          <a:p>
            <a:pPr marL="696913" lvl="2">
              <a:buSzPct val="100000"/>
              <a:buFont typeface="Arial" pitchFamily="34" charset="0"/>
              <a:buChar char="•"/>
            </a:pPr>
            <a:r>
              <a:rPr lang="en-US" sz="2200" dirty="0" smtClean="0"/>
              <a:t>L</a:t>
            </a:r>
            <a:r>
              <a:rPr lang="en-US" sz="2200" dirty="0" smtClean="0">
                <a:effectLst/>
              </a:rPr>
              <a:t>ess than 7% reduces risk of CVD further</a:t>
            </a:r>
          </a:p>
          <a:p>
            <a:pPr marL="696913" lvl="2">
              <a:buFont typeface="Arial" pitchFamily="34" charset="0"/>
              <a:buChar char="•"/>
            </a:pPr>
            <a:r>
              <a:rPr lang="en-US" sz="2200" dirty="0" smtClean="0">
                <a:effectLst/>
              </a:rPr>
              <a:t>Replace with poly- and monounsaturated fatty acids (not with sugar or refined grain) </a:t>
            </a:r>
          </a:p>
          <a:p>
            <a:r>
              <a:rPr lang="en-US" sz="2400" i="1" dirty="0" smtClean="0">
                <a:effectLst/>
              </a:rPr>
              <a:t>Trans</a:t>
            </a:r>
            <a:r>
              <a:rPr lang="en-US" sz="2400" dirty="0" smtClean="0">
                <a:effectLst/>
              </a:rPr>
              <a:t> fats—as low as possible</a:t>
            </a:r>
          </a:p>
          <a:p>
            <a:r>
              <a:rPr lang="en-US" sz="2400" dirty="0" smtClean="0">
                <a:effectLst/>
              </a:rPr>
              <a:t>Cholesterol—less than 300 mg per day</a:t>
            </a:r>
          </a:p>
          <a:p>
            <a:pPr marL="692150" lvl="2" indent="-223838">
              <a:buFont typeface="Arial" pitchFamily="34" charset="0"/>
              <a:buChar char="•"/>
            </a:pPr>
            <a:r>
              <a:rPr lang="en-US" sz="2200" dirty="0" smtClean="0">
                <a:effectLst/>
              </a:rPr>
              <a:t>Effect small compared to saturated and </a:t>
            </a:r>
            <a:r>
              <a:rPr lang="en-US" sz="2200" i="1" dirty="0" smtClean="0">
                <a:effectLst/>
              </a:rPr>
              <a:t>trans</a:t>
            </a:r>
            <a:r>
              <a:rPr lang="en-US" sz="2200" dirty="0" smtClean="0">
                <a:effectLst/>
              </a:rPr>
              <a:t> fats </a:t>
            </a:r>
            <a:r>
              <a:rPr lang="en-US" sz="2200" b="1" i="1" dirty="0" smtClean="0">
                <a:solidFill>
                  <a:srgbClr val="D12205"/>
                </a:solidFill>
                <a:effectLst/>
              </a:rPr>
              <a:t>new</a:t>
            </a:r>
            <a:endParaRPr lang="en-US" sz="2200" dirty="0" smtClean="0">
              <a:effectLst/>
            </a:endParaRPr>
          </a:p>
          <a:p>
            <a:pPr marL="692150" lvl="2" indent="-223838">
              <a:buFont typeface="Arial" pitchFamily="34" charset="0"/>
              <a:buChar char="•"/>
            </a:pPr>
            <a:r>
              <a:rPr lang="en-US" sz="2200" dirty="0" smtClean="0">
                <a:effectLst/>
              </a:rPr>
              <a:t>Egg yolks—up to 1 per day </a:t>
            </a:r>
            <a:r>
              <a:rPr lang="en-US" sz="2200" b="1" i="1" dirty="0" smtClean="0">
                <a:solidFill>
                  <a:srgbClr val="D12205"/>
                </a:solidFill>
                <a:effectLst/>
              </a:rPr>
              <a:t>new</a:t>
            </a:r>
            <a:endParaRPr lang="en-US" sz="2200" dirty="0" smtClean="0"/>
          </a:p>
          <a:p>
            <a:pPr>
              <a:buNone/>
            </a:pPr>
            <a:endParaRPr lang="en-US" sz="24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274638"/>
            <a:ext cx="7924800" cy="1143000"/>
          </a:xfrm>
        </p:spPr>
        <p:txBody>
          <a:bodyPr/>
          <a:lstStyle/>
          <a:p>
            <a:r>
              <a:rPr lang="en-US" dirty="0" smtClean="0">
                <a:effectLst/>
              </a:rPr>
              <a:t>Fatty Acid Profiles of Fats and Oils</a:t>
            </a:r>
            <a:endParaRPr lang="en-US" dirty="0">
              <a:effectLst/>
            </a:endParaRPr>
          </a:p>
        </p:txBody>
      </p:sp>
      <p:pic>
        <p:nvPicPr>
          <p:cNvPr id="4" name="Picture 2"/>
          <p:cNvPicPr>
            <a:picLocks noChangeAspect="1" noChangeArrowheads="1"/>
          </p:cNvPicPr>
          <p:nvPr/>
        </p:nvPicPr>
        <p:blipFill>
          <a:blip r:embed="rId3" cstate="print"/>
          <a:srcRect l="505" t="730" r="505" b="528"/>
          <a:stretch>
            <a:fillRect/>
          </a:stretch>
        </p:blipFill>
        <p:spPr bwMode="auto">
          <a:xfrm>
            <a:off x="1524000" y="1295400"/>
            <a:ext cx="6821590" cy="470724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ffectLst/>
              </a:rPr>
              <a:t>Food Sources of Saturated Fats</a:t>
            </a:r>
            <a:endParaRPr lang="en-US" dirty="0">
              <a:effectLst/>
            </a:endParaRPr>
          </a:p>
        </p:txBody>
      </p:sp>
      <p:pic>
        <p:nvPicPr>
          <p:cNvPr id="4" name="Picture 2"/>
          <p:cNvPicPr>
            <a:picLocks noChangeAspect="1" noChangeArrowheads="1"/>
          </p:cNvPicPr>
          <p:nvPr/>
        </p:nvPicPr>
        <p:blipFill>
          <a:blip r:embed="rId3" cstate="print"/>
          <a:srcRect l="706" t="1334" r="4419" b="1281"/>
          <a:stretch>
            <a:fillRect/>
          </a:stretch>
        </p:blipFill>
        <p:spPr bwMode="auto">
          <a:xfrm>
            <a:off x="1219200" y="1371600"/>
            <a:ext cx="7096125" cy="468122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153400" cy="1325562"/>
          </a:xfrm>
        </p:spPr>
        <p:txBody>
          <a:bodyPr/>
          <a:lstStyle/>
          <a:p>
            <a:pPr lvl="0"/>
            <a:r>
              <a:rPr lang="en-US" sz="3600" dirty="0" smtClean="0">
                <a:effectLst/>
              </a:rPr>
              <a:t>Chapter 3</a:t>
            </a:r>
            <a:r>
              <a:rPr lang="en-US" sz="4000" dirty="0" smtClean="0">
                <a:effectLst/>
              </a:rPr>
              <a:t/>
            </a:r>
            <a:br>
              <a:rPr lang="en-US" sz="4000" dirty="0" smtClean="0">
                <a:effectLst/>
              </a:rPr>
            </a:br>
            <a:r>
              <a:rPr lang="en-US" sz="3200" dirty="0" smtClean="0">
                <a:effectLst/>
              </a:rPr>
              <a:t>Foods and Food Components to Reduce </a:t>
            </a:r>
            <a:r>
              <a:rPr lang="en-US" dirty="0" smtClean="0"/>
              <a:t/>
            </a:r>
            <a:br>
              <a:rPr lang="en-US" dirty="0" smtClean="0"/>
            </a:br>
            <a:endParaRPr lang="en-US" dirty="0"/>
          </a:p>
        </p:txBody>
      </p:sp>
      <p:sp>
        <p:nvSpPr>
          <p:cNvPr id="3" name="Content Placeholder 2"/>
          <p:cNvSpPr>
            <a:spLocks noGrp="1"/>
          </p:cNvSpPr>
          <p:nvPr>
            <p:ph idx="1"/>
          </p:nvPr>
        </p:nvSpPr>
        <p:spPr>
          <a:xfrm>
            <a:off x="762000" y="1600200"/>
            <a:ext cx="8077200" cy="4525963"/>
          </a:xfrm>
        </p:spPr>
        <p:txBody>
          <a:bodyPr/>
          <a:lstStyle/>
          <a:p>
            <a:pPr marL="0" indent="0">
              <a:buClr>
                <a:srgbClr val="006600"/>
              </a:buClr>
              <a:buNone/>
            </a:pPr>
            <a:r>
              <a:rPr lang="en-US" sz="2800" b="1" dirty="0" smtClean="0">
                <a:effectLst/>
              </a:rPr>
              <a:t>Calories from solid fats and added sugars </a:t>
            </a:r>
            <a:r>
              <a:rPr lang="en-US" sz="2800" b="1" i="1" dirty="0" smtClean="0">
                <a:solidFill>
                  <a:srgbClr val="D12205"/>
                </a:solidFill>
              </a:rPr>
              <a:t>new</a:t>
            </a:r>
            <a:endParaRPr lang="en-US" sz="2800" b="1" dirty="0" smtClean="0">
              <a:effectLst/>
            </a:endParaRPr>
          </a:p>
          <a:p>
            <a:pPr marL="568325"/>
            <a:r>
              <a:rPr lang="en-US" sz="2400" dirty="0" smtClean="0">
                <a:effectLst/>
              </a:rPr>
              <a:t>Reduce intake of calories from solid fats and </a:t>
            </a:r>
          </a:p>
          <a:p>
            <a:pPr marL="568325">
              <a:buNone/>
            </a:pPr>
            <a:r>
              <a:rPr lang="en-US" sz="2400" dirty="0" smtClean="0"/>
              <a:t>	</a:t>
            </a:r>
            <a:r>
              <a:rPr lang="en-US" sz="2400" dirty="0" smtClean="0">
                <a:effectLst/>
              </a:rPr>
              <a:t>added sugars (SoFAS)</a:t>
            </a:r>
            <a:endParaRPr lang="en-US" sz="2400" i="1" dirty="0" smtClean="0">
              <a:effectLst/>
            </a:endParaRPr>
          </a:p>
          <a:p>
            <a:pPr marL="568325">
              <a:buClr>
                <a:srgbClr val="C00000"/>
              </a:buClr>
            </a:pPr>
            <a:r>
              <a:rPr lang="en-US" sz="2400" dirty="0" smtClean="0"/>
              <a:t>SoFAS p</a:t>
            </a:r>
            <a:r>
              <a:rPr lang="en-US" sz="2400" dirty="0" smtClean="0">
                <a:effectLst/>
              </a:rPr>
              <a:t>rovide 35% of calories</a:t>
            </a:r>
          </a:p>
          <a:p>
            <a:pPr marL="968375" lvl="1">
              <a:buClr>
                <a:srgbClr val="C00000"/>
              </a:buClr>
            </a:pPr>
            <a:r>
              <a:rPr lang="en-US" sz="2000" dirty="0" smtClean="0"/>
              <a:t>D</a:t>
            </a:r>
            <a:r>
              <a:rPr lang="en-US" sz="2000" dirty="0" smtClean="0">
                <a:effectLst/>
              </a:rPr>
              <a:t>o not contribute nutrients</a:t>
            </a:r>
          </a:p>
          <a:p>
            <a:pPr marL="568325">
              <a:buClr>
                <a:srgbClr val="C00000"/>
              </a:buClr>
            </a:pPr>
            <a:r>
              <a:rPr lang="en-US" sz="2400" dirty="0" smtClean="0"/>
              <a:t>Only 5 to 15% of calories from SoFAS can be accommodated in healthy diets</a:t>
            </a:r>
            <a:endParaRPr lang="en-US" sz="3200" dirty="0" smtClean="0">
              <a:effectLst/>
            </a:endParaRPr>
          </a:p>
          <a:p>
            <a:pPr lvl="1">
              <a:buNone/>
            </a:pPr>
            <a:endParaRPr lang="en-US" dirty="0" smtClean="0"/>
          </a:p>
          <a:p>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ffectLst/>
              </a:rPr>
              <a:t>Food Sources of Solid Fats</a:t>
            </a:r>
            <a:endParaRPr lang="en-US" dirty="0">
              <a:effectLst/>
            </a:endParaRPr>
          </a:p>
        </p:txBody>
      </p:sp>
      <p:pic>
        <p:nvPicPr>
          <p:cNvPr id="4" name="Picture 2"/>
          <p:cNvPicPr>
            <a:picLocks noChangeAspect="1" noChangeArrowheads="1"/>
          </p:cNvPicPr>
          <p:nvPr/>
        </p:nvPicPr>
        <p:blipFill>
          <a:blip r:embed="rId3" cstate="print"/>
          <a:srcRect l="530" t="369" r="3308" b="1197"/>
          <a:stretch>
            <a:fillRect/>
          </a:stretch>
        </p:blipFill>
        <p:spPr bwMode="auto">
          <a:xfrm>
            <a:off x="1219200" y="1371600"/>
            <a:ext cx="7124701" cy="468390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smtClean="0">
                <a:effectLst/>
              </a:rPr>
              <a:t>Food Sources of Added Sugars</a:t>
            </a:r>
            <a:endParaRPr lang="en-US" sz="3600" b="1" dirty="0">
              <a:effectLst/>
            </a:endParaRPr>
          </a:p>
        </p:txBody>
      </p:sp>
      <p:pic>
        <p:nvPicPr>
          <p:cNvPr id="4" name="Picture 2"/>
          <p:cNvPicPr>
            <a:picLocks noChangeAspect="1" noChangeArrowheads="1"/>
          </p:cNvPicPr>
          <p:nvPr/>
        </p:nvPicPr>
        <p:blipFill>
          <a:blip r:embed="rId3" cstate="print"/>
          <a:srcRect l="701" t="570" r="2804" b="968"/>
          <a:stretch>
            <a:fillRect/>
          </a:stretch>
        </p:blipFill>
        <p:spPr bwMode="auto">
          <a:xfrm>
            <a:off x="1143000" y="1371600"/>
            <a:ext cx="7115176" cy="462915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470" y="119270"/>
            <a:ext cx="8229600" cy="1143000"/>
          </a:xfrm>
        </p:spPr>
        <p:txBody>
          <a:bodyPr/>
          <a:lstStyle/>
          <a:p>
            <a:r>
              <a:rPr lang="en-US" dirty="0" smtClean="0"/>
              <a:t>Chapter 1</a:t>
            </a:r>
            <a:br>
              <a:rPr lang="en-US" dirty="0" smtClean="0"/>
            </a:br>
            <a:r>
              <a:rPr lang="en-US" sz="3200" dirty="0" smtClean="0"/>
              <a:t>Introduction</a:t>
            </a:r>
            <a:endParaRPr lang="en-US" sz="3200" i="1" dirty="0">
              <a:effectLst/>
            </a:endParaRPr>
          </a:p>
        </p:txBody>
      </p:sp>
      <p:sp>
        <p:nvSpPr>
          <p:cNvPr id="3" name="Content Placeholder 2"/>
          <p:cNvSpPr>
            <a:spLocks noGrp="1"/>
          </p:cNvSpPr>
          <p:nvPr>
            <p:ph idx="1"/>
          </p:nvPr>
        </p:nvSpPr>
        <p:spPr>
          <a:xfrm>
            <a:off x="1066800" y="1752600"/>
            <a:ext cx="7772400" cy="4373563"/>
          </a:xfrm>
        </p:spPr>
        <p:txBody>
          <a:bodyPr/>
          <a:lstStyle/>
          <a:p>
            <a:pPr marL="342900" lvl="1">
              <a:buSzPct val="100000"/>
              <a:buFont typeface="Wingdings" pitchFamily="2" charset="2"/>
              <a:buChar char="§"/>
            </a:pPr>
            <a:r>
              <a:rPr lang="en-US" sz="2400" dirty="0" smtClean="0">
                <a:effectLst/>
              </a:rPr>
              <a:t>Describes 2010 Dietary Guidelines development</a:t>
            </a:r>
          </a:p>
          <a:p>
            <a:pPr marL="342900" lvl="1">
              <a:buSzPct val="100000"/>
              <a:buFont typeface="Wingdings" pitchFamily="2" charset="2"/>
              <a:buChar char="§"/>
            </a:pPr>
            <a:r>
              <a:rPr lang="en-US" sz="2400" dirty="0" smtClean="0">
                <a:effectLst/>
              </a:rPr>
              <a:t>Identifies their uses</a:t>
            </a:r>
            <a:endParaRPr lang="en-US" sz="2400" i="1" dirty="0" smtClean="0">
              <a:effectLst/>
            </a:endParaRPr>
          </a:p>
          <a:p>
            <a:pPr marL="342900" lvl="1">
              <a:buSzPct val="100000"/>
              <a:buFont typeface="Wingdings" pitchFamily="2" charset="2"/>
              <a:buChar char="§"/>
            </a:pPr>
            <a:r>
              <a:rPr lang="en-US" sz="2400" dirty="0" smtClean="0">
                <a:effectLst/>
              </a:rPr>
              <a:t>Explains their importance for health promotion and disease prevention</a:t>
            </a:r>
          </a:p>
          <a:p>
            <a:pPr marL="742950" lvl="2">
              <a:buSzPct val="100000"/>
              <a:buFont typeface="Arial" pitchFamily="34" charset="0"/>
              <a:buChar char="•"/>
            </a:pPr>
            <a:r>
              <a:rPr lang="en-US" sz="2000" dirty="0" smtClean="0">
                <a:effectLst/>
              </a:rPr>
              <a:t>Highlights the heavy toll of diet-related diseases</a:t>
            </a:r>
          </a:p>
          <a:p>
            <a:pPr marL="342900" lvl="1">
              <a:buSzPct val="100000"/>
              <a:buFont typeface="Wingdings" pitchFamily="2" charset="2"/>
              <a:buChar char="§"/>
            </a:pPr>
            <a:r>
              <a:rPr lang="en-US" sz="2400" dirty="0" smtClean="0">
                <a:effectLst/>
              </a:rPr>
              <a:t>Provides a “roadmap” to the rest of the document </a:t>
            </a:r>
          </a:p>
          <a:p>
            <a:pPr marL="742950" lvl="2">
              <a:buSzPct val="100000"/>
              <a:buFont typeface="Arial" pitchFamily="34" charset="0"/>
              <a:buChar char="•"/>
            </a:pPr>
            <a:r>
              <a:rPr lang="en-US" sz="2000" dirty="0" smtClean="0">
                <a:effectLst/>
              </a:rPr>
              <a:t>Explains strength of the evidence</a:t>
            </a:r>
          </a:p>
          <a:p>
            <a:pPr marL="742950" lvl="2">
              <a:buSzPct val="100000"/>
              <a:buFont typeface="Arial" pitchFamily="34" charset="0"/>
              <a:buChar char="•"/>
            </a:pPr>
            <a:r>
              <a:rPr lang="en-US" sz="2000" dirty="0" smtClean="0">
                <a:effectLst/>
              </a:rPr>
              <a:t>Defines several key terms</a:t>
            </a:r>
          </a:p>
          <a:p>
            <a:pPr marL="742950" lvl="2"/>
            <a:endParaRPr lang="en-US" sz="2400" dirty="0" smtClean="0">
              <a:effectLs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153400" cy="1325562"/>
          </a:xfrm>
        </p:spPr>
        <p:txBody>
          <a:bodyPr/>
          <a:lstStyle/>
          <a:p>
            <a:pPr lvl="0"/>
            <a:r>
              <a:rPr lang="en-US" sz="3600" dirty="0" smtClean="0">
                <a:effectLst/>
              </a:rPr>
              <a:t>Chapter 3</a:t>
            </a:r>
            <a:r>
              <a:rPr lang="en-US" sz="4000" dirty="0" smtClean="0">
                <a:effectLst/>
              </a:rPr>
              <a:t/>
            </a:r>
            <a:br>
              <a:rPr lang="en-US" sz="4000" dirty="0" smtClean="0">
                <a:effectLst/>
              </a:rPr>
            </a:br>
            <a:r>
              <a:rPr lang="en-US" sz="3200" dirty="0" smtClean="0">
                <a:effectLst/>
              </a:rPr>
              <a:t>Foods and Food Components to Reduce </a:t>
            </a:r>
            <a:r>
              <a:rPr lang="en-US" dirty="0" smtClean="0"/>
              <a:t/>
            </a:r>
            <a:br>
              <a:rPr lang="en-US" dirty="0" smtClean="0"/>
            </a:br>
            <a:endParaRPr lang="en-US" dirty="0"/>
          </a:p>
        </p:txBody>
      </p:sp>
      <p:sp>
        <p:nvSpPr>
          <p:cNvPr id="3" name="Content Placeholder 2"/>
          <p:cNvSpPr>
            <a:spLocks noGrp="1"/>
          </p:cNvSpPr>
          <p:nvPr>
            <p:ph idx="1"/>
          </p:nvPr>
        </p:nvSpPr>
        <p:spPr>
          <a:xfrm>
            <a:off x="1066800" y="1600200"/>
            <a:ext cx="7620000" cy="4525963"/>
          </a:xfrm>
        </p:spPr>
        <p:txBody>
          <a:bodyPr/>
          <a:lstStyle/>
          <a:p>
            <a:pPr>
              <a:buClr>
                <a:srgbClr val="006600"/>
              </a:buClr>
              <a:buNone/>
            </a:pPr>
            <a:r>
              <a:rPr lang="en-US" sz="2800" b="1" dirty="0" smtClean="0">
                <a:effectLst/>
              </a:rPr>
              <a:t>Refined grains</a:t>
            </a:r>
          </a:p>
          <a:p>
            <a:r>
              <a:rPr lang="en-US" sz="2400" dirty="0" smtClean="0">
                <a:effectLst/>
              </a:rPr>
              <a:t>Limit consumption of refined grains, especially those that contain solid fats, added sugars, and sodium </a:t>
            </a:r>
            <a:r>
              <a:rPr lang="en-US" sz="2400" b="1" i="1" dirty="0" smtClean="0">
                <a:solidFill>
                  <a:srgbClr val="D12205"/>
                </a:solidFill>
                <a:effectLst/>
              </a:rPr>
              <a:t>new</a:t>
            </a:r>
            <a:endParaRPr lang="en-US" sz="2400" i="1" dirty="0" smtClean="0">
              <a:effectLst/>
            </a:endParaRPr>
          </a:p>
          <a:p>
            <a:pPr>
              <a:buClr>
                <a:srgbClr val="C00000"/>
              </a:buClr>
            </a:pPr>
            <a:r>
              <a:rPr lang="en-US" sz="2400" dirty="0" smtClean="0">
                <a:effectLst/>
              </a:rPr>
              <a:t>Enriched refined grain </a:t>
            </a:r>
            <a:r>
              <a:rPr lang="en-US" sz="2400" dirty="0" smtClean="0"/>
              <a:t>products provide some vitamins and minerals, but not the fiber provided by whole grains </a:t>
            </a:r>
          </a:p>
          <a:p>
            <a:pPr>
              <a:buClr>
                <a:srgbClr val="C00000"/>
              </a:buClr>
            </a:pPr>
            <a:r>
              <a:rPr lang="en-US" sz="2400" dirty="0" smtClean="0">
                <a:effectLst/>
              </a:rPr>
              <a:t>Replace refined grains with whole grains</a:t>
            </a:r>
          </a:p>
          <a:p>
            <a:pPr marL="1200150" lvl="3" indent="-342900">
              <a:buClr>
                <a:srgbClr val="006600"/>
              </a:buClr>
            </a:pPr>
            <a:endParaRPr lang="en-US" dirty="0" smtClean="0">
              <a:effectLst/>
            </a:endParaRPr>
          </a:p>
          <a:p>
            <a:pPr>
              <a:buClr>
                <a:srgbClr val="006600"/>
              </a:buClr>
            </a:pPr>
            <a:endParaRPr lang="en-US" sz="3200" dirty="0" smtClean="0">
              <a:effectLst/>
            </a:endParaRPr>
          </a:p>
          <a:p>
            <a:pPr lvl="1">
              <a:buNone/>
            </a:pPr>
            <a:endParaRPr lang="en-US" dirty="0" smtClean="0"/>
          </a:p>
          <a:p>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smtClean="0">
                <a:effectLst/>
              </a:rPr>
              <a:t>Food Sources of Refined Grains</a:t>
            </a:r>
            <a:endParaRPr lang="en-US" sz="3600" b="1" dirty="0">
              <a:effectLst/>
            </a:endParaRPr>
          </a:p>
        </p:txBody>
      </p:sp>
      <p:pic>
        <p:nvPicPr>
          <p:cNvPr id="4" name="Picture 2"/>
          <p:cNvPicPr>
            <a:picLocks noChangeAspect="1" noChangeArrowheads="1"/>
          </p:cNvPicPr>
          <p:nvPr/>
        </p:nvPicPr>
        <p:blipFill>
          <a:blip r:embed="rId3" cstate="print"/>
          <a:srcRect l="709" t="692" r="3309" b="1105"/>
          <a:stretch>
            <a:fillRect/>
          </a:stretch>
        </p:blipFill>
        <p:spPr bwMode="auto">
          <a:xfrm>
            <a:off x="1219200" y="1447800"/>
            <a:ext cx="7010400" cy="460165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896" y="318053"/>
            <a:ext cx="8256103" cy="1358348"/>
          </a:xfrm>
        </p:spPr>
        <p:txBody>
          <a:bodyPr/>
          <a:lstStyle/>
          <a:p>
            <a:pPr lvl="0"/>
            <a:r>
              <a:rPr lang="en-US" sz="3600" dirty="0" smtClean="0">
                <a:solidFill>
                  <a:schemeClr val="bg1"/>
                </a:solidFill>
                <a:effectLst/>
              </a:rPr>
              <a:t>Chapter 3</a:t>
            </a:r>
            <a:r>
              <a:rPr lang="en-US" sz="4000" dirty="0" smtClean="0">
                <a:solidFill>
                  <a:schemeClr val="bg1"/>
                </a:solidFill>
                <a:effectLst/>
              </a:rPr>
              <a:t/>
            </a:r>
            <a:br>
              <a:rPr lang="en-US" sz="4000" dirty="0" smtClean="0">
                <a:solidFill>
                  <a:schemeClr val="bg1"/>
                </a:solidFill>
                <a:effectLst/>
              </a:rPr>
            </a:br>
            <a:r>
              <a:rPr lang="en-US" sz="3200" dirty="0" smtClean="0">
                <a:solidFill>
                  <a:schemeClr val="bg1"/>
                </a:solidFill>
                <a:effectLst/>
              </a:rPr>
              <a:t>Foods and Food Components to Reduce </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sz="half" idx="1"/>
          </p:nvPr>
        </p:nvSpPr>
        <p:spPr>
          <a:xfrm>
            <a:off x="1066800" y="1828800"/>
            <a:ext cx="7772400" cy="4495800"/>
          </a:xfrm>
        </p:spPr>
        <p:txBody>
          <a:bodyPr/>
          <a:lstStyle/>
          <a:p>
            <a:pPr marL="342900" lvl="1" indent="-342900">
              <a:buClr>
                <a:srgbClr val="006600"/>
              </a:buClr>
              <a:buNone/>
            </a:pPr>
            <a:r>
              <a:rPr lang="en-US" sz="2800" b="1" dirty="0" smtClean="0">
                <a:solidFill>
                  <a:schemeClr val="bg1"/>
                </a:solidFill>
                <a:effectLst/>
              </a:rPr>
              <a:t>Alcohol</a:t>
            </a:r>
          </a:p>
          <a:p>
            <a:pPr marL="401638" lvl="1" indent="-401638">
              <a:buClr>
                <a:srgbClr val="D12205"/>
              </a:buClr>
              <a:buSzPct val="100000"/>
              <a:buFont typeface="Wingdings" pitchFamily="2" charset="2"/>
              <a:buChar char="§"/>
            </a:pPr>
            <a:r>
              <a:rPr lang="en-US" dirty="0" smtClean="0">
                <a:solidFill>
                  <a:schemeClr val="bg1"/>
                </a:solidFill>
                <a:effectLst/>
              </a:rPr>
              <a:t>If alcohol is consumed, consume in moderation</a:t>
            </a:r>
          </a:p>
          <a:p>
            <a:pPr marL="858838" lvl="3" indent="-401638">
              <a:buClr>
                <a:srgbClr val="D12205"/>
              </a:buClr>
              <a:buSzPct val="100000"/>
              <a:buFont typeface="Arial" pitchFamily="34" charset="0"/>
              <a:buChar char="•"/>
            </a:pPr>
            <a:r>
              <a:rPr lang="en-US" sz="2000" dirty="0" smtClean="0">
                <a:solidFill>
                  <a:schemeClr val="bg1"/>
                </a:solidFill>
                <a:effectLst/>
              </a:rPr>
              <a:t>For men, up to 2 drinks per day</a:t>
            </a:r>
          </a:p>
          <a:p>
            <a:pPr marL="858838" lvl="3" indent="-401638">
              <a:buClr>
                <a:srgbClr val="D12205"/>
              </a:buClr>
              <a:buSzPct val="100000"/>
              <a:buFont typeface="Arial" pitchFamily="34" charset="0"/>
              <a:buChar char="•"/>
            </a:pPr>
            <a:r>
              <a:rPr lang="en-US" sz="2000" dirty="0" smtClean="0">
                <a:solidFill>
                  <a:schemeClr val="bg1"/>
                </a:solidFill>
                <a:effectLst/>
              </a:rPr>
              <a:t>For women, up to 1 drink per day</a:t>
            </a:r>
          </a:p>
          <a:p>
            <a:pPr marL="401638" lvl="2" indent="-401638">
              <a:buClr>
                <a:srgbClr val="D12205"/>
              </a:buClr>
              <a:buSzPct val="100000"/>
              <a:buFont typeface="Wingdings" pitchFamily="2" charset="2"/>
              <a:buChar char="§"/>
            </a:pPr>
            <a:r>
              <a:rPr lang="en-US" sz="2400" kern="1200" dirty="0" smtClean="0">
                <a:solidFill>
                  <a:schemeClr val="bg1"/>
                </a:solidFill>
                <a:effectLst/>
                <a:latin typeface="Arial" charset="0"/>
              </a:rPr>
              <a:t>Specific guidance for breast-feeding women </a:t>
            </a:r>
            <a:r>
              <a:rPr lang="en-US" sz="2400" b="1" i="1" dirty="0" smtClean="0">
                <a:solidFill>
                  <a:srgbClr val="D12205"/>
                </a:solidFill>
                <a:effectLst/>
              </a:rPr>
              <a:t>new</a:t>
            </a:r>
            <a:endParaRPr lang="en-US" sz="2400" dirty="0" smtClean="0">
              <a:solidFill>
                <a:schemeClr val="bg1"/>
              </a:solidFill>
              <a:effectLst/>
            </a:endParaRPr>
          </a:p>
          <a:p>
            <a:pPr marL="401638" lvl="2" indent="-401638">
              <a:buClr>
                <a:srgbClr val="D12205"/>
              </a:buClr>
              <a:buSzPct val="100000"/>
              <a:buFont typeface="Wingdings" pitchFamily="2" charset="2"/>
              <a:buChar char="§"/>
            </a:pPr>
            <a:r>
              <a:rPr lang="en-US" sz="2400" kern="1200" dirty="0" smtClean="0">
                <a:solidFill>
                  <a:schemeClr val="bg1"/>
                </a:solidFill>
                <a:effectLst/>
                <a:latin typeface="Arial" charset="0"/>
              </a:rPr>
              <a:t>Circumstances in which people should not drink alcohol listed</a:t>
            </a:r>
          </a:p>
          <a:p>
            <a:pPr marL="1200150" lvl="3" indent="-342900">
              <a:buClr>
                <a:srgbClr val="006600"/>
              </a:buClr>
            </a:pPr>
            <a:endParaRPr lang="en-US" dirty="0" smtClean="0">
              <a:solidFill>
                <a:schemeClr val="bg1"/>
              </a:solidFill>
              <a:effectLst/>
            </a:endParaRPr>
          </a:p>
          <a:p>
            <a:pPr>
              <a:buClr>
                <a:srgbClr val="006600"/>
              </a:buClr>
            </a:pPr>
            <a:endParaRPr lang="en-US" sz="3200" dirty="0" smtClean="0">
              <a:solidFill>
                <a:schemeClr val="bg1"/>
              </a:solidFill>
              <a:effectLst/>
            </a:endParaRPr>
          </a:p>
          <a:p>
            <a:pPr lvl="1">
              <a:buNone/>
            </a:pPr>
            <a:endParaRPr lang="en-US" dirty="0" smtClean="0">
              <a:solidFill>
                <a:schemeClr val="bg1"/>
              </a:solidFill>
            </a:endParaRPr>
          </a:p>
          <a:p>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smtClean="0">
                <a:effectLst/>
              </a:rPr>
              <a:t>Alcohol—Definitions</a:t>
            </a:r>
            <a:endParaRPr lang="en-US" sz="3600" b="1" dirty="0">
              <a:effectLst/>
            </a:endParaRPr>
          </a:p>
        </p:txBody>
      </p:sp>
      <p:pic>
        <p:nvPicPr>
          <p:cNvPr id="8194" name="Picture 2"/>
          <p:cNvPicPr>
            <a:picLocks noChangeAspect="1" noChangeArrowheads="1"/>
          </p:cNvPicPr>
          <p:nvPr/>
        </p:nvPicPr>
        <p:blipFill>
          <a:blip r:embed="rId3" cstate="print"/>
          <a:srcRect l="32240" t="23056" r="49166" b="39352"/>
          <a:stretch>
            <a:fillRect/>
          </a:stretch>
        </p:blipFill>
        <p:spPr bwMode="auto">
          <a:xfrm>
            <a:off x="4800600" y="1905000"/>
            <a:ext cx="3400425" cy="3867150"/>
          </a:xfrm>
          <a:prstGeom prst="rect">
            <a:avLst/>
          </a:prstGeom>
          <a:ln>
            <a:noFill/>
          </a:ln>
          <a:effectLst>
            <a:outerShdw blurRad="292100" dist="139700" dir="2700000" algn="tl" rotWithShape="0">
              <a:srgbClr val="333333">
                <a:alpha val="65000"/>
              </a:srgbClr>
            </a:outerShdw>
          </a:effectLst>
        </p:spPr>
      </p:pic>
      <p:pic>
        <p:nvPicPr>
          <p:cNvPr id="8195" name="Picture 3"/>
          <p:cNvPicPr>
            <a:picLocks noChangeAspect="1" noChangeArrowheads="1"/>
          </p:cNvPicPr>
          <p:nvPr/>
        </p:nvPicPr>
        <p:blipFill>
          <a:blip r:embed="rId4" cstate="print"/>
          <a:srcRect l="31771" t="31944" r="49271" b="45741"/>
          <a:stretch>
            <a:fillRect/>
          </a:stretch>
        </p:blipFill>
        <p:spPr bwMode="auto">
          <a:xfrm>
            <a:off x="1066800" y="1905000"/>
            <a:ext cx="3467100" cy="22955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26503"/>
            <a:ext cx="8153400" cy="1444142"/>
          </a:xfrm>
        </p:spPr>
        <p:txBody>
          <a:bodyPr>
            <a:normAutofit fontScale="90000"/>
          </a:bodyPr>
          <a:lstStyle/>
          <a:p>
            <a:r>
              <a:rPr lang="en-US" sz="4000" b="1" dirty="0" smtClean="0"/>
              <a:t>Chapter 3</a:t>
            </a:r>
            <a:r>
              <a:rPr lang="en-US" sz="3600" b="1" dirty="0" smtClean="0"/>
              <a:t/>
            </a:r>
            <a:br>
              <a:rPr lang="en-US" sz="3600" b="1" dirty="0" smtClean="0"/>
            </a:br>
            <a:r>
              <a:rPr lang="en-US" sz="3600" b="1" dirty="0" smtClean="0"/>
              <a:t>Foods and Food Components to Reduce</a:t>
            </a:r>
            <a:endParaRPr lang="en-US" sz="3600" b="1" dirty="0"/>
          </a:p>
        </p:txBody>
      </p:sp>
      <p:pic>
        <p:nvPicPr>
          <p:cNvPr id="9" name="Picture 2"/>
          <p:cNvPicPr>
            <a:picLocks noChangeAspect="1" noChangeArrowheads="1"/>
          </p:cNvPicPr>
          <p:nvPr/>
        </p:nvPicPr>
        <p:blipFill>
          <a:blip r:embed="rId3" cstate="print"/>
          <a:srcRect t="217" r="893" b="48807"/>
          <a:stretch>
            <a:fillRect/>
          </a:stretch>
        </p:blipFill>
        <p:spPr bwMode="auto">
          <a:xfrm>
            <a:off x="983392" y="1600200"/>
            <a:ext cx="4076700" cy="4315425"/>
          </a:xfrm>
          <a:prstGeom prst="rect">
            <a:avLst/>
          </a:prstGeom>
          <a:ln>
            <a:noFill/>
          </a:ln>
          <a:effectLst>
            <a:outerShdw blurRad="292100" dist="139700" dir="2700000" algn="tl" rotWithShape="0">
              <a:srgbClr val="333333">
                <a:alpha val="65000"/>
              </a:srgbClr>
            </a:outerShdw>
          </a:effectLst>
        </p:spPr>
      </p:pic>
      <p:pic>
        <p:nvPicPr>
          <p:cNvPr id="10" name="Picture 3"/>
          <p:cNvPicPr>
            <a:picLocks noChangeAspect="1" noChangeArrowheads="1"/>
          </p:cNvPicPr>
          <p:nvPr/>
        </p:nvPicPr>
        <p:blipFill>
          <a:blip r:embed="rId3" cstate="print"/>
          <a:srcRect l="4687" t="51193" r="893" b="651"/>
          <a:stretch>
            <a:fillRect/>
          </a:stretch>
        </p:blipFill>
        <p:spPr bwMode="auto">
          <a:xfrm>
            <a:off x="5105400" y="1600200"/>
            <a:ext cx="3883883" cy="40767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608" y="304800"/>
            <a:ext cx="7947991" cy="1295400"/>
          </a:xfrm>
        </p:spPr>
        <p:txBody>
          <a:bodyPr/>
          <a:lstStyle/>
          <a:p>
            <a:pPr lvl="0"/>
            <a:r>
              <a:rPr lang="en-US" sz="3600" dirty="0" smtClean="0">
                <a:solidFill>
                  <a:schemeClr val="bg1"/>
                </a:solidFill>
                <a:effectLst/>
              </a:rPr>
              <a:t>Chapter 4</a:t>
            </a:r>
            <a:r>
              <a:rPr lang="en-US" sz="4000" dirty="0" smtClean="0">
                <a:solidFill>
                  <a:schemeClr val="bg1"/>
                </a:solidFill>
                <a:effectLst/>
              </a:rPr>
              <a:t/>
            </a:r>
            <a:br>
              <a:rPr lang="en-US" sz="4000" dirty="0" smtClean="0">
                <a:solidFill>
                  <a:schemeClr val="bg1"/>
                </a:solidFill>
                <a:effectLst/>
              </a:rPr>
            </a:br>
            <a:r>
              <a:rPr lang="en-US" sz="3200" dirty="0" smtClean="0">
                <a:solidFill>
                  <a:schemeClr val="bg1"/>
                </a:solidFill>
                <a:effectLst/>
              </a:rPr>
              <a:t>Foods and Nutrients to Increase </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sz="half" idx="1"/>
          </p:nvPr>
        </p:nvSpPr>
        <p:spPr>
          <a:xfrm>
            <a:off x="990600" y="1600200"/>
            <a:ext cx="7848600" cy="4525963"/>
          </a:xfrm>
        </p:spPr>
        <p:txBody>
          <a:bodyPr/>
          <a:lstStyle/>
          <a:p>
            <a:pPr>
              <a:buClr>
                <a:srgbClr val="D12205"/>
              </a:buClr>
              <a:buSzPct val="100000"/>
              <a:buFont typeface="Wingdings" pitchFamily="2" charset="2"/>
              <a:buChar char="§"/>
            </a:pPr>
            <a:r>
              <a:rPr lang="en-US" sz="2400" dirty="0" smtClean="0">
                <a:solidFill>
                  <a:schemeClr val="bg1"/>
                </a:solidFill>
                <a:effectLst/>
              </a:rPr>
              <a:t>While staying within calorie needs, increase intake of </a:t>
            </a:r>
          </a:p>
          <a:p>
            <a:pPr lvl="1">
              <a:buClr>
                <a:srgbClr val="D12205"/>
              </a:buClr>
              <a:buFont typeface="Arial" pitchFamily="34" charset="0"/>
              <a:buChar char="•"/>
            </a:pPr>
            <a:r>
              <a:rPr lang="en-US" sz="2000" dirty="0" smtClean="0">
                <a:solidFill>
                  <a:schemeClr val="bg1"/>
                </a:solidFill>
                <a:effectLst/>
              </a:rPr>
              <a:t>Vegetables</a:t>
            </a:r>
          </a:p>
          <a:p>
            <a:pPr lvl="1">
              <a:buClr>
                <a:srgbClr val="D12205"/>
              </a:buClr>
              <a:buFont typeface="Arial" pitchFamily="34" charset="0"/>
              <a:buChar char="•"/>
            </a:pPr>
            <a:r>
              <a:rPr lang="en-US" sz="2000" dirty="0" smtClean="0">
                <a:solidFill>
                  <a:schemeClr val="bg1"/>
                </a:solidFill>
                <a:effectLst/>
              </a:rPr>
              <a:t>Fruits</a:t>
            </a:r>
          </a:p>
          <a:p>
            <a:pPr lvl="1">
              <a:buClr>
                <a:srgbClr val="D12205"/>
              </a:buClr>
              <a:buFont typeface="Arial" pitchFamily="34" charset="0"/>
              <a:buChar char="•"/>
            </a:pPr>
            <a:r>
              <a:rPr lang="en-US" sz="2000" dirty="0" smtClean="0">
                <a:solidFill>
                  <a:schemeClr val="bg1"/>
                </a:solidFill>
                <a:effectLst/>
              </a:rPr>
              <a:t>Whole grains</a:t>
            </a:r>
          </a:p>
          <a:p>
            <a:pPr lvl="1">
              <a:buClr>
                <a:srgbClr val="D12205"/>
              </a:buClr>
              <a:buFont typeface="Arial" pitchFamily="34" charset="0"/>
              <a:buChar char="•"/>
            </a:pPr>
            <a:r>
              <a:rPr lang="en-US" sz="2000" dirty="0" smtClean="0">
                <a:solidFill>
                  <a:schemeClr val="bg1"/>
                </a:solidFill>
                <a:effectLst/>
              </a:rPr>
              <a:t>Milk</a:t>
            </a:r>
          </a:p>
          <a:p>
            <a:pPr lvl="1">
              <a:buClr>
                <a:srgbClr val="D12205"/>
              </a:buClr>
              <a:buFont typeface="Arial" pitchFamily="34" charset="0"/>
              <a:buChar char="•"/>
            </a:pPr>
            <a:r>
              <a:rPr lang="en-US" dirty="0" smtClean="0">
                <a:solidFill>
                  <a:schemeClr val="bg1"/>
                </a:solidFill>
                <a:effectLst/>
              </a:rPr>
              <a:t>Seafood, in place of some meat/poultry </a:t>
            </a:r>
            <a:r>
              <a:rPr lang="en-US" b="1" i="1" dirty="0" smtClean="0">
                <a:solidFill>
                  <a:srgbClr val="D12205"/>
                </a:solidFill>
                <a:effectLst/>
              </a:rPr>
              <a:t>new</a:t>
            </a:r>
            <a:endParaRPr lang="en-US" i="1" dirty="0" smtClean="0">
              <a:solidFill>
                <a:srgbClr val="D12205"/>
              </a:solidFill>
              <a:effectLst/>
            </a:endParaRPr>
          </a:p>
          <a:p>
            <a:pPr lvl="1">
              <a:buClr>
                <a:srgbClr val="D12205"/>
              </a:buClr>
              <a:buFont typeface="Arial" pitchFamily="34" charset="0"/>
              <a:buChar char="•"/>
            </a:pPr>
            <a:r>
              <a:rPr lang="en-US" sz="2000" dirty="0" smtClean="0">
                <a:solidFill>
                  <a:schemeClr val="bg1"/>
                </a:solidFill>
                <a:effectLst/>
              </a:rPr>
              <a:t>Oils</a:t>
            </a:r>
          </a:p>
          <a:p>
            <a:pPr>
              <a:buClr>
                <a:srgbClr val="D12205"/>
              </a:buClr>
              <a:buSzPct val="100000"/>
              <a:buFont typeface="Wingdings" pitchFamily="2" charset="2"/>
              <a:buChar char="§"/>
            </a:pPr>
            <a:r>
              <a:rPr lang="en-US" sz="2400" dirty="0" smtClean="0">
                <a:solidFill>
                  <a:schemeClr val="bg1"/>
                </a:solidFill>
                <a:effectLst/>
              </a:rPr>
              <a:t>Nutrients of public health concern</a:t>
            </a:r>
          </a:p>
          <a:p>
            <a:pPr lvl="1">
              <a:buClr>
                <a:srgbClr val="D12205"/>
              </a:buClr>
              <a:buFont typeface="Arial" pitchFamily="34" charset="0"/>
              <a:buChar char="•"/>
            </a:pPr>
            <a:r>
              <a:rPr lang="en-US" sz="2000" dirty="0" smtClean="0">
                <a:solidFill>
                  <a:schemeClr val="bg1"/>
                </a:solidFill>
                <a:effectLst/>
              </a:rPr>
              <a:t>Potassium</a:t>
            </a:r>
          </a:p>
          <a:p>
            <a:pPr lvl="1">
              <a:buClr>
                <a:srgbClr val="D12205"/>
              </a:buClr>
              <a:buFont typeface="Arial" pitchFamily="34" charset="0"/>
              <a:buChar char="•"/>
            </a:pPr>
            <a:r>
              <a:rPr lang="en-US" sz="2000" dirty="0" smtClean="0">
                <a:solidFill>
                  <a:schemeClr val="bg1"/>
                </a:solidFill>
                <a:effectLst/>
              </a:rPr>
              <a:t>Fiber</a:t>
            </a:r>
          </a:p>
          <a:p>
            <a:pPr lvl="1">
              <a:buClr>
                <a:srgbClr val="D12205"/>
              </a:buClr>
              <a:buFont typeface="Arial" pitchFamily="34" charset="0"/>
              <a:buChar char="•"/>
            </a:pPr>
            <a:r>
              <a:rPr lang="en-US" sz="2000" dirty="0" smtClean="0">
                <a:solidFill>
                  <a:schemeClr val="bg1"/>
                </a:solidFill>
                <a:effectLst/>
              </a:rPr>
              <a:t>Calcium</a:t>
            </a:r>
          </a:p>
          <a:p>
            <a:pPr lvl="1">
              <a:buClr>
                <a:srgbClr val="D12205"/>
              </a:buClr>
              <a:buFont typeface="Arial" pitchFamily="34" charset="0"/>
              <a:buChar char="•"/>
            </a:pPr>
            <a:r>
              <a:rPr lang="en-US" sz="2000" dirty="0" smtClean="0">
                <a:solidFill>
                  <a:schemeClr val="bg1"/>
                </a:solidFill>
                <a:effectLst/>
              </a:rPr>
              <a:t>Vitamin D</a:t>
            </a:r>
          </a:p>
          <a:p>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l="535" t="640" r="11175" b="1493"/>
          <a:stretch>
            <a:fillRect/>
          </a:stretch>
        </p:blipFill>
        <p:spPr bwMode="auto">
          <a:xfrm>
            <a:off x="1447800" y="1447800"/>
            <a:ext cx="6705600" cy="4666901"/>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p:txBody>
          <a:bodyPr/>
          <a:lstStyle/>
          <a:p>
            <a:r>
              <a:rPr lang="en-US" dirty="0" smtClean="0"/>
              <a:t>Whole Grain Guidance</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0086" y="172278"/>
            <a:ext cx="8156713" cy="1504122"/>
          </a:xfrm>
        </p:spPr>
        <p:txBody>
          <a:bodyPr>
            <a:normAutofit fontScale="90000"/>
          </a:bodyPr>
          <a:lstStyle/>
          <a:p>
            <a:r>
              <a:rPr lang="en-US" sz="4000" b="1" dirty="0" smtClean="0"/>
              <a:t>Chapter 4</a:t>
            </a:r>
            <a:r>
              <a:rPr lang="en-US" sz="3600" b="1" dirty="0" smtClean="0"/>
              <a:t/>
            </a:r>
            <a:br>
              <a:rPr lang="en-US" sz="3600" b="1" dirty="0" smtClean="0"/>
            </a:br>
            <a:r>
              <a:rPr lang="en-US" sz="3600" b="1" dirty="0" smtClean="0"/>
              <a:t>Foods and Nutrients to Increase</a:t>
            </a:r>
            <a:r>
              <a:rPr lang="en-US" b="1" dirty="0" smtClean="0"/>
              <a:t/>
            </a:r>
            <a:br>
              <a:rPr lang="en-US" b="1" dirty="0" smtClean="0"/>
            </a:br>
            <a:endParaRPr lang="en-US" dirty="0"/>
          </a:p>
        </p:txBody>
      </p:sp>
      <p:pic>
        <p:nvPicPr>
          <p:cNvPr id="8" name="Picture 2"/>
          <p:cNvPicPr>
            <a:picLocks noChangeAspect="1" noChangeArrowheads="1"/>
          </p:cNvPicPr>
          <p:nvPr/>
        </p:nvPicPr>
        <p:blipFill>
          <a:blip r:embed="rId3" cstate="print"/>
          <a:srcRect t="130" r="50277" b="45690"/>
          <a:stretch>
            <a:fillRect/>
          </a:stretch>
        </p:blipFill>
        <p:spPr bwMode="auto">
          <a:xfrm>
            <a:off x="936172" y="1654629"/>
            <a:ext cx="4038600" cy="4532539"/>
          </a:xfrm>
          <a:prstGeom prst="rect">
            <a:avLst/>
          </a:prstGeom>
          <a:ln>
            <a:noFill/>
          </a:ln>
          <a:effectLst>
            <a:outerShdw blurRad="292100" dist="139700" dir="2700000" algn="tl" rotWithShape="0">
              <a:srgbClr val="333333">
                <a:alpha val="65000"/>
              </a:srgbClr>
            </a:outerShdw>
          </a:effectLst>
        </p:spPr>
      </p:pic>
      <p:pic>
        <p:nvPicPr>
          <p:cNvPr id="9" name="Picture 4"/>
          <p:cNvPicPr>
            <a:picLocks noChangeAspect="1" noChangeArrowheads="1"/>
          </p:cNvPicPr>
          <p:nvPr/>
        </p:nvPicPr>
        <p:blipFill>
          <a:blip r:embed="rId4" cstate="print"/>
          <a:srcRect l="907" t="39423" r="51409" b="412"/>
          <a:stretch>
            <a:fillRect/>
          </a:stretch>
        </p:blipFill>
        <p:spPr bwMode="auto">
          <a:xfrm>
            <a:off x="5105400" y="1654629"/>
            <a:ext cx="3791339" cy="453934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582" y="106017"/>
            <a:ext cx="8183217" cy="1646583"/>
          </a:xfrm>
        </p:spPr>
        <p:txBody>
          <a:bodyPr>
            <a:normAutofit fontScale="90000"/>
          </a:bodyPr>
          <a:lstStyle/>
          <a:p>
            <a:r>
              <a:rPr lang="en-US" sz="4000" b="1" dirty="0" smtClean="0"/>
              <a:t>Chapter 4</a:t>
            </a:r>
            <a:r>
              <a:rPr lang="en-US" b="1" dirty="0" smtClean="0"/>
              <a:t/>
            </a:r>
            <a:br>
              <a:rPr lang="en-US" b="1" dirty="0" smtClean="0"/>
            </a:br>
            <a:r>
              <a:rPr lang="en-US" sz="3600" b="1" dirty="0" smtClean="0"/>
              <a:t>Foods and Nutrients to Increase</a:t>
            </a:r>
            <a:r>
              <a:rPr lang="en-US" b="1" dirty="0" smtClean="0"/>
              <a:t/>
            </a:r>
            <a:br>
              <a:rPr lang="en-US" b="1" dirty="0" smtClean="0"/>
            </a:br>
            <a:endParaRPr lang="en-US" dirty="0"/>
          </a:p>
        </p:txBody>
      </p:sp>
      <p:pic>
        <p:nvPicPr>
          <p:cNvPr id="11269" name="Picture 5"/>
          <p:cNvPicPr>
            <a:picLocks noChangeAspect="1" noChangeArrowheads="1"/>
          </p:cNvPicPr>
          <p:nvPr/>
        </p:nvPicPr>
        <p:blipFill>
          <a:blip r:embed="rId3" cstate="print"/>
          <a:srcRect t="43239"/>
          <a:stretch>
            <a:fillRect/>
          </a:stretch>
        </p:blipFill>
        <p:spPr bwMode="auto">
          <a:xfrm>
            <a:off x="4953000" y="1447800"/>
            <a:ext cx="3959163" cy="4571999"/>
          </a:xfrm>
          <a:prstGeom prst="rect">
            <a:avLst/>
          </a:prstGeom>
          <a:ln>
            <a:noFill/>
          </a:ln>
          <a:effectLst>
            <a:outerShdw blurRad="292100" dist="139700" dir="2700000" algn="tl" rotWithShape="0">
              <a:srgbClr val="333333">
                <a:alpha val="65000"/>
              </a:srgbClr>
            </a:outerShdw>
          </a:effectLst>
        </p:spPr>
      </p:pic>
      <p:pic>
        <p:nvPicPr>
          <p:cNvPr id="5" name="Picture 5"/>
          <p:cNvPicPr>
            <a:picLocks noChangeAspect="1" noChangeArrowheads="1"/>
          </p:cNvPicPr>
          <p:nvPr/>
        </p:nvPicPr>
        <p:blipFill>
          <a:blip r:embed="rId3" cstate="print"/>
          <a:srcRect l="1628" t="-470" b="56887"/>
          <a:stretch>
            <a:fillRect/>
          </a:stretch>
        </p:blipFill>
        <p:spPr bwMode="auto">
          <a:xfrm>
            <a:off x="926548" y="1394791"/>
            <a:ext cx="3804202" cy="3429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91" y="172279"/>
            <a:ext cx="8206408" cy="1656522"/>
          </a:xfrm>
        </p:spPr>
        <p:txBody>
          <a:bodyPr/>
          <a:lstStyle/>
          <a:p>
            <a:pPr lvl="0"/>
            <a:r>
              <a:rPr lang="en-US" sz="3600" dirty="0" smtClean="0">
                <a:solidFill>
                  <a:schemeClr val="bg1"/>
                </a:solidFill>
                <a:effectLst/>
              </a:rPr>
              <a:t>Chapter 5 </a:t>
            </a:r>
            <a:r>
              <a:rPr lang="en-US" sz="3200" i="1" dirty="0" smtClean="0">
                <a:solidFill>
                  <a:srgbClr val="C00000"/>
                </a:solidFill>
                <a:effectLst/>
              </a:rPr>
              <a:t>new</a:t>
            </a:r>
            <a:r>
              <a:rPr lang="en-US" sz="3200" dirty="0" smtClean="0">
                <a:solidFill>
                  <a:schemeClr val="tx1"/>
                </a:solidFill>
                <a:effectLst/>
              </a:rPr>
              <a:t/>
            </a:r>
            <a:br>
              <a:rPr lang="en-US" sz="3200" dirty="0" smtClean="0">
                <a:solidFill>
                  <a:schemeClr val="tx1"/>
                </a:solidFill>
                <a:effectLst/>
              </a:rPr>
            </a:br>
            <a:r>
              <a:rPr lang="en-US" sz="3200" dirty="0" smtClean="0">
                <a:solidFill>
                  <a:schemeClr val="bg1"/>
                </a:solidFill>
                <a:effectLst/>
              </a:rPr>
              <a:t>Building Healthy Eating Patterns </a:t>
            </a:r>
            <a:r>
              <a:rPr lang="en-US" dirty="0" smtClean="0"/>
              <a:t/>
            </a:r>
            <a:br>
              <a:rPr lang="en-US" dirty="0" smtClean="0"/>
            </a:br>
            <a:endParaRPr lang="en-US" dirty="0"/>
          </a:p>
        </p:txBody>
      </p:sp>
      <p:sp>
        <p:nvSpPr>
          <p:cNvPr id="3" name="Content Placeholder 2"/>
          <p:cNvSpPr>
            <a:spLocks noGrp="1"/>
          </p:cNvSpPr>
          <p:nvPr>
            <p:ph sz="half" idx="1"/>
          </p:nvPr>
        </p:nvSpPr>
        <p:spPr>
          <a:xfrm>
            <a:off x="762000" y="1540701"/>
            <a:ext cx="8077200" cy="4936299"/>
          </a:xfrm>
        </p:spPr>
        <p:txBody>
          <a:bodyPr/>
          <a:lstStyle/>
          <a:p>
            <a:pPr lvl="1">
              <a:buClr>
                <a:srgbClr val="C00000"/>
              </a:buClr>
              <a:buSzPct val="100000"/>
              <a:buFont typeface="Wingdings" pitchFamily="2" charset="2"/>
              <a:buChar char="§"/>
            </a:pPr>
            <a:r>
              <a:rPr lang="en-US" dirty="0" smtClean="0">
                <a:solidFill>
                  <a:schemeClr val="bg1"/>
                </a:solidFill>
                <a:effectLst/>
              </a:rPr>
              <a:t>Research on overall eating patterns</a:t>
            </a:r>
          </a:p>
          <a:p>
            <a:pPr marL="1206500" lvl="2" indent="-292100">
              <a:buClr>
                <a:srgbClr val="D12205"/>
              </a:buClr>
              <a:buSzPct val="100000"/>
              <a:buFont typeface="Arial" pitchFamily="34" charset="0"/>
              <a:buChar char="•"/>
            </a:pPr>
            <a:r>
              <a:rPr lang="en-US" sz="2200" dirty="0" smtClean="0">
                <a:solidFill>
                  <a:schemeClr val="bg1"/>
                </a:solidFill>
                <a:effectLst/>
              </a:rPr>
              <a:t>Considerable evidence for health outcomes from DASH and traditional Mediterranean eating patterns</a:t>
            </a:r>
          </a:p>
          <a:p>
            <a:pPr marL="1206500" lvl="2" indent="-292100">
              <a:buClr>
                <a:srgbClr val="D12205"/>
              </a:buClr>
              <a:buSzPct val="100000"/>
              <a:buFont typeface="Arial" pitchFamily="34" charset="0"/>
              <a:buChar char="•"/>
            </a:pPr>
            <a:r>
              <a:rPr lang="en-US" sz="2200" dirty="0" smtClean="0">
                <a:solidFill>
                  <a:schemeClr val="bg1"/>
                </a:solidFill>
                <a:effectLst/>
              </a:rPr>
              <a:t>Some evidence for vegetarian</a:t>
            </a:r>
          </a:p>
          <a:p>
            <a:pPr lvl="1">
              <a:buClr>
                <a:srgbClr val="C00000"/>
              </a:buClr>
              <a:buSzPct val="100000"/>
              <a:buFont typeface="Wingdings" pitchFamily="2" charset="2"/>
              <a:buChar char="§"/>
            </a:pPr>
            <a:r>
              <a:rPr lang="en-US" dirty="0" smtClean="0">
                <a:solidFill>
                  <a:schemeClr val="bg1"/>
                </a:solidFill>
                <a:effectLst/>
              </a:rPr>
              <a:t>Common elements of healthy eating patterns identified</a:t>
            </a:r>
          </a:p>
          <a:p>
            <a:pPr lvl="1">
              <a:buClr>
                <a:srgbClr val="C00000"/>
              </a:buClr>
              <a:buSzPct val="100000"/>
              <a:buFont typeface="Wingdings" pitchFamily="2" charset="2"/>
              <a:buChar char="§"/>
            </a:pPr>
            <a:r>
              <a:rPr lang="en-US" dirty="0" smtClean="0">
                <a:solidFill>
                  <a:schemeClr val="bg1"/>
                </a:solidFill>
                <a:effectLst/>
              </a:rPr>
              <a:t>To promote health, follow </a:t>
            </a:r>
            <a:r>
              <a:rPr lang="en-US" sz="2400" dirty="0" smtClean="0">
                <a:solidFill>
                  <a:schemeClr val="bg1"/>
                </a:solidFill>
                <a:effectLst/>
              </a:rPr>
              <a:t>USDA Food Patterns or DASH Eating Plan</a:t>
            </a:r>
          </a:p>
          <a:p>
            <a:pPr marL="1206500" lvl="2" indent="-292100">
              <a:buClr>
                <a:srgbClr val="C00000"/>
              </a:buClr>
              <a:buSzPct val="100000"/>
              <a:buFont typeface="Arial" pitchFamily="34" charset="0"/>
              <a:buChar char="•"/>
            </a:pPr>
            <a:r>
              <a:rPr lang="en-US" sz="2200" dirty="0" smtClean="0">
                <a:solidFill>
                  <a:schemeClr val="bg1"/>
                </a:solidFill>
                <a:effectLst/>
              </a:rPr>
              <a:t>Similar to each other and to the healthful eating patterns identified in the research</a:t>
            </a:r>
          </a:p>
          <a:p>
            <a:pPr lvl="1">
              <a:buClr>
                <a:srgbClr val="C00000"/>
              </a:buClr>
              <a:buSzPct val="100000"/>
              <a:buFont typeface="Wingdings" pitchFamily="2" charset="2"/>
              <a:buChar char="§"/>
            </a:pPr>
            <a:r>
              <a:rPr lang="en-US" dirty="0" smtClean="0">
                <a:solidFill>
                  <a:schemeClr val="bg1"/>
                </a:solidFill>
                <a:effectLst/>
              </a:rPr>
              <a:t>Follow food safety recommendations</a:t>
            </a:r>
            <a:endParaRPr lang="en-US" sz="2400" dirty="0" smtClean="0">
              <a:solidFill>
                <a:schemeClr val="bg1"/>
              </a:solidFill>
              <a:effectLst/>
            </a:endParaRPr>
          </a:p>
          <a:p>
            <a:pPr lvl="3">
              <a:buClr>
                <a:srgbClr val="D12205"/>
              </a:buClr>
              <a:buNone/>
            </a:pPr>
            <a:endParaRPr lang="en-US" sz="2200" dirty="0" smtClean="0">
              <a:solidFill>
                <a:schemeClr val="bg1"/>
              </a:solidFill>
              <a:effectLst/>
            </a:endParaRPr>
          </a:p>
          <a:p>
            <a:pPr lvl="2">
              <a:buClr>
                <a:srgbClr val="006600"/>
              </a:buClr>
            </a:pPr>
            <a:endParaRPr lang="en-US" dirty="0" smtClean="0">
              <a:solidFill>
                <a:schemeClr val="bg1"/>
              </a:solidFill>
              <a:effectLs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305800" cy="1371600"/>
          </a:xfrm>
        </p:spPr>
        <p:txBody>
          <a:bodyPr/>
          <a:lstStyle/>
          <a:p>
            <a:pPr lvl="0"/>
            <a:r>
              <a:rPr lang="en-US" sz="3600" dirty="0" smtClean="0">
                <a:solidFill>
                  <a:schemeClr val="bg1"/>
                </a:solidFill>
                <a:effectLst/>
              </a:rPr>
              <a:t>Key term definition</a:t>
            </a:r>
            <a:br>
              <a:rPr lang="en-US" sz="3600" dirty="0" smtClean="0">
                <a:solidFill>
                  <a:schemeClr val="bg1"/>
                </a:solidFill>
                <a:effectLst/>
              </a:rPr>
            </a:br>
            <a:r>
              <a:rPr lang="en-US" sz="3200" dirty="0" smtClean="0">
                <a:solidFill>
                  <a:schemeClr val="bg1"/>
                </a:solidFill>
                <a:effectLst/>
              </a:rPr>
              <a:t>“Nutrient Dense”</a:t>
            </a:r>
            <a:endParaRPr lang="en-US" dirty="0">
              <a:solidFill>
                <a:schemeClr val="bg1"/>
              </a:solidFill>
            </a:endParaRPr>
          </a:p>
        </p:txBody>
      </p:sp>
      <p:sp>
        <p:nvSpPr>
          <p:cNvPr id="3" name="Content Placeholder 2"/>
          <p:cNvSpPr>
            <a:spLocks noGrp="1"/>
          </p:cNvSpPr>
          <p:nvPr>
            <p:ph sz="half" idx="1"/>
          </p:nvPr>
        </p:nvSpPr>
        <p:spPr>
          <a:xfrm>
            <a:off x="838200" y="1447800"/>
            <a:ext cx="8153400" cy="5029200"/>
          </a:xfrm>
        </p:spPr>
        <p:txBody>
          <a:bodyPr/>
          <a:lstStyle/>
          <a:p>
            <a:pPr>
              <a:buClr>
                <a:srgbClr val="D12205"/>
              </a:buClr>
              <a:buNone/>
            </a:pPr>
            <a:r>
              <a:rPr lang="en-US" b="1" dirty="0" smtClean="0">
                <a:solidFill>
                  <a:schemeClr val="bg1"/>
                </a:solidFill>
                <a:effectLst/>
              </a:rPr>
              <a:t>Nutrient-dense foods and beverages:</a:t>
            </a:r>
          </a:p>
          <a:p>
            <a:pPr marL="508000" lvl="1">
              <a:buClr>
                <a:srgbClr val="D12205"/>
              </a:buClr>
              <a:buSzPct val="100000"/>
              <a:buFont typeface="Wingdings" pitchFamily="2" charset="2"/>
              <a:buChar char="§"/>
            </a:pPr>
            <a:r>
              <a:rPr lang="en-US" sz="2200" kern="1200" dirty="0" smtClean="0">
                <a:solidFill>
                  <a:schemeClr val="bg1"/>
                </a:solidFill>
                <a:effectLst/>
                <a:latin typeface="Arial" charset="0"/>
              </a:rPr>
              <a:t>Provide vitamins, minerals, and other beneficial substances and relatively few calories without</a:t>
            </a:r>
          </a:p>
          <a:p>
            <a:pPr marL="742950" lvl="2" indent="-285750">
              <a:buClr>
                <a:srgbClr val="D12205"/>
              </a:buClr>
              <a:buSzPct val="100000"/>
              <a:buFont typeface="Arial" pitchFamily="34" charset="0"/>
              <a:buChar char="•"/>
            </a:pPr>
            <a:r>
              <a:rPr lang="en-US" kern="1200" dirty="0" smtClean="0">
                <a:solidFill>
                  <a:schemeClr val="bg1"/>
                </a:solidFill>
                <a:effectLst/>
                <a:latin typeface="Arial" charset="0"/>
              </a:rPr>
              <a:t>Solid fats in the food or added to it</a:t>
            </a:r>
          </a:p>
          <a:p>
            <a:pPr marL="742950" lvl="2" indent="-285750">
              <a:buClr>
                <a:srgbClr val="D12205"/>
              </a:buClr>
              <a:buSzPct val="100000"/>
              <a:buFont typeface="Arial" pitchFamily="34" charset="0"/>
              <a:buChar char="•"/>
            </a:pPr>
            <a:r>
              <a:rPr lang="en-US" kern="1200" dirty="0" smtClean="0">
                <a:solidFill>
                  <a:schemeClr val="bg1"/>
                </a:solidFill>
                <a:effectLst/>
                <a:latin typeface="Arial" charset="0"/>
              </a:rPr>
              <a:t>Added sugars</a:t>
            </a:r>
          </a:p>
          <a:p>
            <a:pPr marL="742950" lvl="2" indent="-285750">
              <a:buClr>
                <a:srgbClr val="D12205"/>
              </a:buClr>
              <a:buSzPct val="100000"/>
              <a:buFont typeface="Arial" pitchFamily="34" charset="0"/>
              <a:buChar char="•"/>
            </a:pPr>
            <a:r>
              <a:rPr lang="en-US" kern="1200" dirty="0" smtClean="0">
                <a:solidFill>
                  <a:schemeClr val="bg1"/>
                </a:solidFill>
                <a:effectLst/>
                <a:latin typeface="Arial" charset="0"/>
              </a:rPr>
              <a:t>Added refined starches </a:t>
            </a:r>
          </a:p>
          <a:p>
            <a:pPr marL="742950" lvl="2" indent="-285750">
              <a:buClr>
                <a:srgbClr val="D12205"/>
              </a:buClr>
              <a:buSzPct val="100000"/>
              <a:buFont typeface="Arial" pitchFamily="34" charset="0"/>
              <a:buChar char="•"/>
            </a:pPr>
            <a:r>
              <a:rPr lang="en-US" kern="1200" dirty="0" smtClean="0">
                <a:solidFill>
                  <a:schemeClr val="bg1"/>
                </a:solidFill>
                <a:effectLst/>
                <a:latin typeface="Arial" charset="0"/>
              </a:rPr>
              <a:t>Added sodium</a:t>
            </a:r>
          </a:p>
          <a:p>
            <a:pPr marL="508000" lvl="1">
              <a:buClr>
                <a:srgbClr val="D12205"/>
              </a:buClr>
              <a:buSzPct val="100000"/>
              <a:buFont typeface="Wingdings" pitchFamily="2" charset="2"/>
              <a:buChar char="§"/>
            </a:pPr>
            <a:r>
              <a:rPr lang="en-US" sz="2200" kern="1200" dirty="0" smtClean="0">
                <a:solidFill>
                  <a:schemeClr val="bg1"/>
                </a:solidFill>
                <a:effectLst/>
              </a:rPr>
              <a:t>Retain naturally occurring components, such as dietary fiber</a:t>
            </a:r>
          </a:p>
          <a:p>
            <a:pPr marL="508000" lvl="1">
              <a:buClr>
                <a:srgbClr val="D12205"/>
              </a:buClr>
              <a:buSzPct val="100000"/>
              <a:buFont typeface="Wingdings" pitchFamily="2" charset="2"/>
              <a:buChar char="§"/>
            </a:pPr>
            <a:r>
              <a:rPr lang="en-US" sz="2200" kern="1200" dirty="0" smtClean="0">
                <a:solidFill>
                  <a:schemeClr val="bg1"/>
                </a:solidFill>
                <a:effectLst/>
              </a:rPr>
              <a:t>All vegetables, fruits, whole grains, seafood, eggs, beans and peas, unsalted nuts and seeds, fat-free and low-fat dairy, and lean meats and poultry are nutrient dense when prepared without solid fats or sugars</a:t>
            </a:r>
          </a:p>
          <a:p>
            <a:pPr marL="508000" lvl="1">
              <a:buClr>
                <a:srgbClr val="D12205"/>
              </a:buClr>
            </a:pPr>
            <a:endParaRPr lang="en-US" dirty="0" smtClean="0">
              <a:solidFill>
                <a:schemeClr val="bg1"/>
              </a:solidFill>
              <a:effectLst/>
            </a:endParaRPr>
          </a:p>
          <a:p>
            <a:pPr lvl="1">
              <a:buClr>
                <a:srgbClr val="D12205"/>
              </a:buClr>
            </a:pPr>
            <a:endParaRPr lang="en-US" dirty="0" smtClean="0">
              <a:solidFill>
                <a:schemeClr val="bg1"/>
              </a:solidFill>
              <a:effectLst/>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l="695" t="650" r="1236" b="863"/>
          <a:stretch>
            <a:fillRect/>
          </a:stretch>
        </p:blipFill>
        <p:spPr bwMode="auto">
          <a:xfrm>
            <a:off x="1371600" y="1295400"/>
            <a:ext cx="6724575" cy="4987834"/>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a:xfrm>
            <a:off x="490330" y="-13251"/>
            <a:ext cx="8196469" cy="1430890"/>
          </a:xfrm>
        </p:spPr>
        <p:txBody>
          <a:bodyPr>
            <a:noAutofit/>
          </a:bodyPr>
          <a:lstStyle/>
          <a:p>
            <a:r>
              <a:rPr lang="en-US" sz="3600" b="1" dirty="0" smtClean="0"/>
              <a:t>Comparison of Consumption </a:t>
            </a:r>
            <a:br>
              <a:rPr lang="en-US" sz="3600" b="1" dirty="0" smtClean="0"/>
            </a:br>
            <a:r>
              <a:rPr lang="en-US" sz="3600" b="1" dirty="0" smtClean="0"/>
              <a:t>to Recommendations</a:t>
            </a:r>
            <a:endParaRPr lang="en-US" sz="3600" b="1"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bg1"/>
                </a:solidFill>
                <a:effectLst/>
              </a:rPr>
              <a:t>USDA Food Patterns</a:t>
            </a:r>
            <a:br>
              <a:rPr lang="en-US" sz="3600" dirty="0" smtClean="0">
                <a:solidFill>
                  <a:schemeClr val="bg1"/>
                </a:solidFill>
                <a:effectLst/>
              </a:rPr>
            </a:br>
            <a:r>
              <a:rPr lang="en-US" sz="3200" dirty="0" smtClean="0">
                <a:solidFill>
                  <a:schemeClr val="bg1"/>
                </a:solidFill>
                <a:effectLst/>
              </a:rPr>
              <a:t>Changes for 2010 Dietary Guidelines</a:t>
            </a:r>
            <a:endParaRPr lang="en-US" sz="3200" dirty="0">
              <a:solidFill>
                <a:schemeClr val="bg1"/>
              </a:solidFill>
              <a:effectLst/>
            </a:endParaRPr>
          </a:p>
        </p:txBody>
      </p:sp>
      <p:sp>
        <p:nvSpPr>
          <p:cNvPr id="3" name="Content Placeholder 2"/>
          <p:cNvSpPr>
            <a:spLocks noGrp="1"/>
          </p:cNvSpPr>
          <p:nvPr>
            <p:ph sz="half" idx="1"/>
          </p:nvPr>
        </p:nvSpPr>
        <p:spPr>
          <a:xfrm>
            <a:off x="457200" y="1600200"/>
            <a:ext cx="8382000" cy="4525963"/>
          </a:xfrm>
        </p:spPr>
        <p:txBody>
          <a:bodyPr/>
          <a:lstStyle/>
          <a:p>
            <a:pPr lvl="1">
              <a:spcBef>
                <a:spcPts val="600"/>
              </a:spcBef>
              <a:buClr>
                <a:srgbClr val="C00000"/>
              </a:buClr>
              <a:buSzPct val="100000"/>
              <a:buFont typeface="Wingdings" pitchFamily="2" charset="2"/>
              <a:buChar char="§"/>
            </a:pPr>
            <a:r>
              <a:rPr lang="en-US" sz="2400" dirty="0" smtClean="0">
                <a:solidFill>
                  <a:schemeClr val="bg1"/>
                </a:solidFill>
                <a:effectLst/>
              </a:rPr>
              <a:t>Vegetarian adaptations  </a:t>
            </a:r>
          </a:p>
          <a:p>
            <a:pPr lvl="2">
              <a:spcBef>
                <a:spcPts val="600"/>
              </a:spcBef>
              <a:buClr>
                <a:srgbClr val="C00000"/>
              </a:buClr>
              <a:buSzPct val="100000"/>
              <a:buFont typeface="Arial" pitchFamily="34" charset="0"/>
              <a:buChar char="•"/>
            </a:pPr>
            <a:r>
              <a:rPr lang="en-US" sz="2000" dirty="0" smtClean="0">
                <a:solidFill>
                  <a:schemeClr val="bg1"/>
                </a:solidFill>
                <a:effectLst/>
              </a:rPr>
              <a:t>Lacto-</a:t>
            </a:r>
            <a:r>
              <a:rPr lang="en-US" sz="2000" dirty="0" err="1" smtClean="0">
                <a:solidFill>
                  <a:schemeClr val="bg1"/>
                </a:solidFill>
                <a:effectLst/>
              </a:rPr>
              <a:t>ovo</a:t>
            </a:r>
            <a:r>
              <a:rPr lang="en-US" sz="2000" dirty="0" smtClean="0">
                <a:solidFill>
                  <a:schemeClr val="bg1"/>
                </a:solidFill>
                <a:effectLst/>
              </a:rPr>
              <a:t> and </a:t>
            </a:r>
            <a:r>
              <a:rPr lang="en-US" dirty="0" smtClean="0">
                <a:solidFill>
                  <a:schemeClr val="bg1"/>
                </a:solidFill>
                <a:effectLst/>
              </a:rPr>
              <a:t>v</a:t>
            </a:r>
            <a:r>
              <a:rPr lang="en-US" sz="2000" dirty="0" smtClean="0">
                <a:solidFill>
                  <a:schemeClr val="bg1"/>
                </a:solidFill>
                <a:effectLst/>
              </a:rPr>
              <a:t>egan</a:t>
            </a:r>
          </a:p>
          <a:p>
            <a:pPr lvl="1">
              <a:spcBef>
                <a:spcPts val="600"/>
              </a:spcBef>
              <a:buClr>
                <a:srgbClr val="C00000"/>
              </a:buClr>
              <a:buSzPct val="100000"/>
              <a:buFont typeface="Wingdings" pitchFamily="2" charset="2"/>
              <a:buChar char="§"/>
            </a:pPr>
            <a:r>
              <a:rPr lang="en-US" dirty="0" smtClean="0">
                <a:solidFill>
                  <a:schemeClr val="bg1"/>
                </a:solidFill>
                <a:effectLst/>
              </a:rPr>
              <a:t>Two f</a:t>
            </a:r>
            <a:r>
              <a:rPr lang="en-US" sz="2400" dirty="0" smtClean="0">
                <a:solidFill>
                  <a:schemeClr val="bg1"/>
                </a:solidFill>
                <a:effectLst/>
              </a:rPr>
              <a:t>ood groups renamed  </a:t>
            </a:r>
          </a:p>
          <a:p>
            <a:pPr lvl="2">
              <a:spcBef>
                <a:spcPts val="600"/>
              </a:spcBef>
              <a:buClr>
                <a:srgbClr val="C00000"/>
              </a:buClr>
              <a:buSzPct val="100000"/>
              <a:buFont typeface="Arial" pitchFamily="34" charset="0"/>
              <a:buChar char="•"/>
            </a:pPr>
            <a:r>
              <a:rPr lang="en-US" dirty="0" smtClean="0">
                <a:solidFill>
                  <a:schemeClr val="bg1"/>
                </a:solidFill>
                <a:effectLst/>
              </a:rPr>
              <a:t>“</a:t>
            </a:r>
            <a:r>
              <a:rPr lang="en-US" sz="2000" dirty="0" smtClean="0">
                <a:solidFill>
                  <a:schemeClr val="bg1"/>
                </a:solidFill>
                <a:effectLst/>
              </a:rPr>
              <a:t>Meat &amp; Beans” became “Protein Foods” </a:t>
            </a:r>
          </a:p>
          <a:p>
            <a:pPr lvl="2">
              <a:spcBef>
                <a:spcPts val="600"/>
              </a:spcBef>
              <a:buClr>
                <a:srgbClr val="C00000"/>
              </a:buClr>
              <a:buSzPct val="100000"/>
              <a:buFont typeface="Arial" pitchFamily="34" charset="0"/>
              <a:buChar char="•"/>
            </a:pPr>
            <a:r>
              <a:rPr lang="en-US" sz="2000" dirty="0" smtClean="0">
                <a:solidFill>
                  <a:schemeClr val="bg1"/>
                </a:solidFill>
                <a:effectLst/>
              </a:rPr>
              <a:t>“Milk” </a:t>
            </a:r>
            <a:r>
              <a:rPr lang="en-US" dirty="0" smtClean="0">
                <a:solidFill>
                  <a:schemeClr val="bg1"/>
                </a:solidFill>
                <a:effectLst/>
              </a:rPr>
              <a:t>became</a:t>
            </a:r>
            <a:r>
              <a:rPr lang="en-US" sz="2000" dirty="0" smtClean="0">
                <a:solidFill>
                  <a:schemeClr val="bg1"/>
                </a:solidFill>
                <a:effectLst/>
              </a:rPr>
              <a:t> “Dairy Products”</a:t>
            </a:r>
          </a:p>
          <a:p>
            <a:pPr lvl="3">
              <a:spcBef>
                <a:spcPts val="600"/>
              </a:spcBef>
              <a:buClr>
                <a:srgbClr val="C00000"/>
              </a:buClr>
              <a:buSzPct val="100000"/>
              <a:buFont typeface="Arial" pitchFamily="34" charset="0"/>
              <a:buChar char="•"/>
            </a:pPr>
            <a:r>
              <a:rPr lang="en-US" dirty="0" smtClean="0">
                <a:solidFill>
                  <a:schemeClr val="bg1"/>
                </a:solidFill>
                <a:effectLst/>
              </a:rPr>
              <a:t>Fortified soy milk included</a:t>
            </a:r>
          </a:p>
          <a:p>
            <a:pPr lvl="1">
              <a:spcBef>
                <a:spcPts val="600"/>
              </a:spcBef>
              <a:buClr>
                <a:srgbClr val="C00000"/>
              </a:buClr>
              <a:buSzPct val="100000"/>
              <a:buFont typeface="Wingdings" pitchFamily="2" charset="2"/>
              <a:buChar char="§"/>
            </a:pPr>
            <a:r>
              <a:rPr lang="en-US" dirty="0" smtClean="0">
                <a:solidFill>
                  <a:schemeClr val="bg1"/>
                </a:solidFill>
                <a:effectLst/>
              </a:rPr>
              <a:t>M</a:t>
            </a:r>
            <a:r>
              <a:rPr lang="en-US" sz="2400" dirty="0" smtClean="0">
                <a:solidFill>
                  <a:schemeClr val="bg1"/>
                </a:solidFill>
                <a:effectLst/>
              </a:rPr>
              <a:t>ilk for 4- to 8-year-olds increased </a:t>
            </a:r>
            <a:r>
              <a:rPr lang="en-US" dirty="0" smtClean="0">
                <a:solidFill>
                  <a:schemeClr val="bg1"/>
                </a:solidFill>
                <a:effectLst/>
              </a:rPr>
              <a:t>by </a:t>
            </a:r>
            <a:r>
              <a:rPr lang="en-US" sz="2400" dirty="0" smtClean="0">
                <a:solidFill>
                  <a:schemeClr val="bg1"/>
                </a:solidFill>
                <a:effectLst/>
              </a:rPr>
              <a:t>½ cup per day</a:t>
            </a:r>
          </a:p>
          <a:p>
            <a:pPr lvl="1">
              <a:spcBef>
                <a:spcPts val="600"/>
              </a:spcBef>
              <a:buClr>
                <a:srgbClr val="C00000"/>
              </a:buClr>
              <a:buSzPct val="100000"/>
              <a:buFont typeface="Wingdings" pitchFamily="2" charset="2"/>
              <a:buChar char="§"/>
            </a:pPr>
            <a:r>
              <a:rPr lang="en-US" dirty="0" smtClean="0">
                <a:solidFill>
                  <a:schemeClr val="bg1"/>
                </a:solidFill>
                <a:effectLst/>
              </a:rPr>
              <a:t>A</a:t>
            </a:r>
            <a:r>
              <a:rPr lang="en-US" sz="2400" dirty="0" smtClean="0">
                <a:solidFill>
                  <a:schemeClr val="bg1"/>
                </a:solidFill>
                <a:effectLst/>
              </a:rPr>
              <a:t>t least 8 oz per week of seafood for adults</a:t>
            </a:r>
          </a:p>
          <a:p>
            <a:pPr lvl="2">
              <a:spcBef>
                <a:spcPts val="600"/>
              </a:spcBef>
              <a:buClr>
                <a:srgbClr val="C00000"/>
              </a:buClr>
              <a:buSzPct val="100000"/>
              <a:buFont typeface="Arial" pitchFamily="34" charset="0"/>
              <a:buChar char="•"/>
            </a:pPr>
            <a:r>
              <a:rPr lang="en-US" sz="2000" dirty="0" smtClean="0">
                <a:solidFill>
                  <a:schemeClr val="bg1"/>
                </a:solidFill>
                <a:effectLst/>
              </a:rPr>
              <a:t>3 to 6 oz for children</a:t>
            </a:r>
          </a:p>
          <a:p>
            <a:pPr lvl="1">
              <a:spcBef>
                <a:spcPts val="600"/>
              </a:spcBef>
              <a:buClr>
                <a:srgbClr val="C00000"/>
              </a:buClr>
              <a:buSzPct val="100000"/>
              <a:buFont typeface="Wingdings" pitchFamily="2" charset="2"/>
              <a:buChar char="§"/>
            </a:pPr>
            <a:r>
              <a:rPr lang="en-US" sz="2400" dirty="0" smtClean="0">
                <a:solidFill>
                  <a:schemeClr val="bg1"/>
                </a:solidFill>
                <a:effectLst/>
              </a:rPr>
              <a:t>Vegetable subgroups</a:t>
            </a:r>
          </a:p>
          <a:p>
            <a:pPr lvl="2">
              <a:spcBef>
                <a:spcPts val="600"/>
              </a:spcBef>
              <a:buClr>
                <a:srgbClr val="C00000"/>
              </a:buClr>
              <a:buSzPct val="100000"/>
              <a:buFont typeface="Arial" pitchFamily="34" charset="0"/>
              <a:buChar char="•"/>
            </a:pPr>
            <a:r>
              <a:rPr lang="en-US" sz="2000" dirty="0" smtClean="0">
                <a:solidFill>
                  <a:schemeClr val="bg1"/>
                </a:solidFill>
                <a:effectLst/>
              </a:rPr>
              <a:t>Amounts revised</a:t>
            </a:r>
          </a:p>
          <a:p>
            <a:pPr lvl="2">
              <a:spcBef>
                <a:spcPts val="600"/>
              </a:spcBef>
              <a:buClr>
                <a:srgbClr val="C00000"/>
              </a:buClr>
              <a:buSzPct val="100000"/>
              <a:buFont typeface="Arial" pitchFamily="34" charset="0"/>
              <a:buChar char="•"/>
            </a:pPr>
            <a:r>
              <a:rPr lang="en-US" dirty="0" smtClean="0">
                <a:solidFill>
                  <a:schemeClr val="bg1"/>
                </a:solidFill>
                <a:effectLst/>
              </a:rPr>
              <a:t>“Orange” revised to “Red and Orange” </a:t>
            </a:r>
            <a:endParaRPr lang="en-US" sz="2000" dirty="0" smtClean="0">
              <a:solidFill>
                <a:schemeClr val="bg1"/>
              </a:solidFill>
              <a:effectLst/>
            </a:endParaRPr>
          </a:p>
          <a:p>
            <a:pPr>
              <a:buNone/>
            </a:pPr>
            <a:endParaRPr lang="en-US" sz="2000" dirty="0">
              <a:solidFill>
                <a:schemeClr val="bg1"/>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228600"/>
            <a:ext cx="6934200" cy="646331"/>
          </a:xfrm>
          <a:prstGeom prst="rect">
            <a:avLst/>
          </a:prstGeom>
          <a:noFill/>
        </p:spPr>
        <p:txBody>
          <a:bodyPr wrap="square" rtlCol="0">
            <a:spAutoFit/>
          </a:bodyPr>
          <a:lstStyle/>
          <a:p>
            <a:pPr algn="ctr"/>
            <a:r>
              <a:rPr lang="en-US" dirty="0" smtClean="0">
                <a:latin typeface="+mj-lt"/>
              </a:rPr>
              <a:t/>
            </a:r>
            <a:br>
              <a:rPr lang="en-US" dirty="0" smtClean="0">
                <a:latin typeface="+mj-lt"/>
              </a:rPr>
            </a:br>
            <a:endParaRPr lang="en-US" dirty="0">
              <a:latin typeface="+mj-lt"/>
            </a:endParaRPr>
          </a:p>
        </p:txBody>
      </p:sp>
      <p:pic>
        <p:nvPicPr>
          <p:cNvPr id="4" name="Picture 2"/>
          <p:cNvPicPr>
            <a:picLocks noChangeAspect="1" noChangeArrowheads="1"/>
          </p:cNvPicPr>
          <p:nvPr/>
        </p:nvPicPr>
        <p:blipFill>
          <a:blip r:embed="rId3" cstate="print"/>
          <a:srcRect t="501" r="1373" b="1666"/>
          <a:stretch>
            <a:fillRect/>
          </a:stretch>
        </p:blipFill>
        <p:spPr bwMode="auto">
          <a:xfrm>
            <a:off x="2209800" y="2226365"/>
            <a:ext cx="4522304" cy="3233531"/>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a:xfrm>
            <a:off x="543339" y="-13251"/>
            <a:ext cx="8143460" cy="1430890"/>
          </a:xfrm>
        </p:spPr>
        <p:txBody>
          <a:bodyPr>
            <a:normAutofit/>
          </a:bodyPr>
          <a:lstStyle/>
          <a:p>
            <a:r>
              <a:rPr lang="en-US" sz="4000" b="1" dirty="0" smtClean="0"/>
              <a:t>Chapter 5 </a:t>
            </a:r>
            <a:r>
              <a:rPr lang="en-US" b="1" dirty="0" smtClean="0"/>
              <a:t/>
            </a:r>
            <a:br>
              <a:rPr lang="en-US" b="1" dirty="0" smtClean="0"/>
            </a:br>
            <a:r>
              <a:rPr lang="en-US" sz="3600" b="1" dirty="0" smtClean="0"/>
              <a:t>Building Healthy Eating Patterns</a:t>
            </a:r>
            <a:endParaRPr lang="en-US" sz="3600" b="1"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643" y="251791"/>
            <a:ext cx="8040757" cy="2034209"/>
          </a:xfrm>
        </p:spPr>
        <p:txBody>
          <a:bodyPr/>
          <a:lstStyle/>
          <a:p>
            <a:pPr lvl="0"/>
            <a:r>
              <a:rPr lang="en-US" sz="3600" dirty="0" smtClean="0">
                <a:solidFill>
                  <a:schemeClr val="bg1"/>
                </a:solidFill>
                <a:effectLst/>
              </a:rPr>
              <a:t>Chapter 6 </a:t>
            </a:r>
            <a:r>
              <a:rPr lang="en-US" sz="3200" i="1" dirty="0" smtClean="0">
                <a:solidFill>
                  <a:srgbClr val="C00000"/>
                </a:solidFill>
                <a:effectLst/>
              </a:rPr>
              <a:t>new</a:t>
            </a:r>
            <a:r>
              <a:rPr lang="en-US" sz="3200" dirty="0" smtClean="0">
                <a:solidFill>
                  <a:schemeClr val="tx1"/>
                </a:solidFill>
                <a:effectLst/>
              </a:rPr>
              <a:t/>
            </a:r>
            <a:br>
              <a:rPr lang="en-US" sz="3200" dirty="0" smtClean="0">
                <a:solidFill>
                  <a:schemeClr val="tx1"/>
                </a:solidFill>
                <a:effectLst/>
              </a:rPr>
            </a:br>
            <a:r>
              <a:rPr lang="en-US" sz="3200" dirty="0" smtClean="0">
                <a:solidFill>
                  <a:schemeClr val="bg1"/>
                </a:solidFill>
                <a:effectLst/>
              </a:rPr>
              <a:t>Helping Americans Make </a:t>
            </a:r>
            <a:br>
              <a:rPr lang="en-US" sz="3200" dirty="0" smtClean="0">
                <a:solidFill>
                  <a:schemeClr val="bg1"/>
                </a:solidFill>
                <a:effectLst/>
              </a:rPr>
            </a:br>
            <a:r>
              <a:rPr lang="en-US" sz="3200" dirty="0" smtClean="0">
                <a:solidFill>
                  <a:schemeClr val="bg1"/>
                </a:solidFill>
                <a:effectLst/>
              </a:rPr>
              <a:t>Healthy Choices </a:t>
            </a:r>
            <a:r>
              <a:rPr lang="en-US" dirty="0" smtClean="0"/>
              <a:t/>
            </a:r>
            <a:br>
              <a:rPr lang="en-US" dirty="0" smtClean="0"/>
            </a:br>
            <a:endParaRPr lang="en-US" dirty="0"/>
          </a:p>
        </p:txBody>
      </p:sp>
      <p:sp>
        <p:nvSpPr>
          <p:cNvPr id="3" name="Content Placeholder 2"/>
          <p:cNvSpPr>
            <a:spLocks noGrp="1"/>
          </p:cNvSpPr>
          <p:nvPr>
            <p:ph sz="half" idx="1"/>
          </p:nvPr>
        </p:nvSpPr>
        <p:spPr>
          <a:xfrm>
            <a:off x="457200" y="2133600"/>
            <a:ext cx="8382000" cy="3992563"/>
          </a:xfrm>
        </p:spPr>
        <p:txBody>
          <a:bodyPr/>
          <a:lstStyle/>
          <a:p>
            <a:pPr lvl="1">
              <a:spcBef>
                <a:spcPts val="600"/>
              </a:spcBef>
              <a:buClr>
                <a:srgbClr val="C00000"/>
              </a:buClr>
              <a:buSzPct val="100000"/>
              <a:buFont typeface="Wingdings" pitchFamily="2" charset="2"/>
              <a:buChar char="§"/>
            </a:pPr>
            <a:r>
              <a:rPr lang="en-US" dirty="0" smtClean="0">
                <a:solidFill>
                  <a:schemeClr val="bg1"/>
                </a:solidFill>
                <a:effectLst/>
              </a:rPr>
              <a:t>Current food and physical activity environment is influential—for better and for worse </a:t>
            </a:r>
          </a:p>
          <a:p>
            <a:pPr lvl="1">
              <a:spcBef>
                <a:spcPts val="600"/>
              </a:spcBef>
              <a:buClr>
                <a:srgbClr val="C00000"/>
              </a:buClr>
              <a:buSzPct val="100000"/>
              <a:buFont typeface="Wingdings" pitchFamily="2" charset="2"/>
              <a:buChar char="§"/>
            </a:pPr>
            <a:r>
              <a:rPr lang="en-US" dirty="0" smtClean="0">
                <a:solidFill>
                  <a:schemeClr val="bg1"/>
                </a:solidFill>
                <a:effectLst/>
              </a:rPr>
              <a:t>All elements of society, have a role</a:t>
            </a:r>
          </a:p>
          <a:p>
            <a:pPr lvl="2">
              <a:spcBef>
                <a:spcPts val="600"/>
              </a:spcBef>
              <a:buClr>
                <a:srgbClr val="C00000"/>
              </a:buClr>
              <a:buSzPct val="100000"/>
              <a:buFont typeface="Arial" pitchFamily="34" charset="0"/>
              <a:buChar char="•"/>
            </a:pPr>
            <a:r>
              <a:rPr lang="en-US" dirty="0" smtClean="0">
                <a:solidFill>
                  <a:schemeClr val="bg1"/>
                </a:solidFill>
                <a:effectLst/>
              </a:rPr>
              <a:t>Individuals and families</a:t>
            </a:r>
          </a:p>
          <a:p>
            <a:pPr lvl="2">
              <a:spcBef>
                <a:spcPts val="600"/>
              </a:spcBef>
              <a:buClr>
                <a:srgbClr val="C00000"/>
              </a:buClr>
              <a:buSzPct val="100000"/>
              <a:buFont typeface="Arial" pitchFamily="34" charset="0"/>
              <a:buChar char="•"/>
            </a:pPr>
            <a:r>
              <a:rPr lang="en-US" dirty="0" smtClean="0">
                <a:solidFill>
                  <a:schemeClr val="bg1"/>
                </a:solidFill>
                <a:effectLst/>
              </a:rPr>
              <a:t>Communities</a:t>
            </a:r>
          </a:p>
          <a:p>
            <a:pPr lvl="2">
              <a:spcBef>
                <a:spcPts val="600"/>
              </a:spcBef>
              <a:buClr>
                <a:srgbClr val="C00000"/>
              </a:buClr>
              <a:buSzPct val="100000"/>
              <a:buFont typeface="Arial" pitchFamily="34" charset="0"/>
              <a:buChar char="•"/>
            </a:pPr>
            <a:r>
              <a:rPr lang="en-US" dirty="0" smtClean="0">
                <a:solidFill>
                  <a:schemeClr val="bg1"/>
                </a:solidFill>
                <a:effectLst/>
              </a:rPr>
              <a:t>Business and industry</a:t>
            </a:r>
          </a:p>
          <a:p>
            <a:pPr lvl="2">
              <a:spcBef>
                <a:spcPts val="600"/>
              </a:spcBef>
              <a:buClr>
                <a:srgbClr val="C00000"/>
              </a:buClr>
              <a:buSzPct val="100000"/>
              <a:buFont typeface="Arial" pitchFamily="34" charset="0"/>
              <a:buChar char="•"/>
            </a:pPr>
            <a:r>
              <a:rPr lang="en-US" dirty="0" smtClean="0">
                <a:solidFill>
                  <a:schemeClr val="bg1"/>
                </a:solidFill>
                <a:effectLst/>
              </a:rPr>
              <a:t>All levels of government</a:t>
            </a:r>
          </a:p>
          <a:p>
            <a:pPr lvl="1">
              <a:spcBef>
                <a:spcPts val="600"/>
              </a:spcBef>
              <a:buClr>
                <a:srgbClr val="C00000"/>
              </a:buClr>
              <a:buSzPct val="100000"/>
              <a:buFont typeface="Wingdings" pitchFamily="2" charset="2"/>
              <a:buChar char="§"/>
            </a:pPr>
            <a:r>
              <a:rPr lang="en-US" dirty="0" smtClean="0">
                <a:solidFill>
                  <a:schemeClr val="bg1"/>
                </a:solidFill>
                <a:effectLst/>
              </a:rPr>
              <a:t>Work together to improve the Nation’s nutrition and physical activity</a:t>
            </a:r>
          </a:p>
          <a:p>
            <a:endParaRPr lang="en-US" dirty="0" smtClean="0">
              <a:solidFill>
                <a:schemeClr val="bg1"/>
              </a:solidFill>
            </a:endParaRPr>
          </a:p>
          <a:p>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l="627" t="603" r="936" b="629"/>
          <a:stretch>
            <a:fillRect/>
          </a:stretch>
        </p:blipFill>
        <p:spPr bwMode="auto">
          <a:xfrm>
            <a:off x="1295400" y="838200"/>
            <a:ext cx="6868886" cy="5127172"/>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a:xfrm>
            <a:off x="636104" y="13252"/>
            <a:ext cx="8050694" cy="848139"/>
          </a:xfrm>
        </p:spPr>
        <p:txBody>
          <a:bodyPr>
            <a:normAutofit/>
          </a:bodyPr>
          <a:lstStyle/>
          <a:p>
            <a:r>
              <a:rPr lang="en-US" sz="3600" b="1" dirty="0" smtClean="0"/>
              <a:t>Socio-ecological Framework</a:t>
            </a:r>
            <a:endParaRPr lang="en-US" sz="3600" b="1" dirty="0"/>
          </a:p>
        </p:txBody>
      </p:sp>
      <p:sp>
        <p:nvSpPr>
          <p:cNvPr id="5" name="TextBox 4"/>
          <p:cNvSpPr txBox="1"/>
          <p:nvPr/>
        </p:nvSpPr>
        <p:spPr>
          <a:xfrm>
            <a:off x="1752600" y="6019800"/>
            <a:ext cx="5806398" cy="307777"/>
          </a:xfrm>
          <a:prstGeom prst="rect">
            <a:avLst/>
          </a:prstGeom>
          <a:noFill/>
        </p:spPr>
        <p:txBody>
          <a:bodyPr wrap="none" rtlCol="0">
            <a:spAutoFit/>
          </a:bodyPr>
          <a:lstStyle/>
          <a:p>
            <a:r>
              <a:rPr lang="en-US" sz="1400" dirty="0" smtClean="0">
                <a:solidFill>
                  <a:schemeClr val="bg1"/>
                </a:solidFill>
                <a:latin typeface="+mn-lt"/>
              </a:rPr>
              <a:t>Adapted from Story M et al., </a:t>
            </a:r>
            <a:r>
              <a:rPr lang="en-US" sz="1400" i="1" dirty="0" err="1" smtClean="0">
                <a:solidFill>
                  <a:schemeClr val="bg1"/>
                </a:solidFill>
                <a:latin typeface="+mn-lt"/>
              </a:rPr>
              <a:t>Annu</a:t>
            </a:r>
            <a:r>
              <a:rPr lang="en-US" sz="1400" i="1" dirty="0" smtClean="0">
                <a:solidFill>
                  <a:schemeClr val="bg1"/>
                </a:solidFill>
                <a:latin typeface="+mn-lt"/>
              </a:rPr>
              <a:t> Rev Public Health </a:t>
            </a:r>
            <a:r>
              <a:rPr lang="en-US" sz="1400" dirty="0" smtClean="0">
                <a:solidFill>
                  <a:schemeClr val="bg1"/>
                </a:solidFill>
                <a:latin typeface="+mn-lt"/>
              </a:rPr>
              <a:t>2008;29:253-272</a:t>
            </a:r>
            <a:endParaRPr lang="en-US" sz="1400" dirty="0">
              <a:solidFill>
                <a:schemeClr val="bg1"/>
              </a:solidFill>
              <a:latin typeface="+mn-lt"/>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Rot="1" noChangeArrowheads="1"/>
          </p:cNvSpPr>
          <p:nvPr>
            <p:ph type="title"/>
          </p:nvPr>
        </p:nvSpPr>
        <p:spPr>
          <a:xfrm>
            <a:off x="685800" y="0"/>
            <a:ext cx="8001000" cy="1143000"/>
          </a:xfrm>
        </p:spPr>
        <p:txBody>
          <a:bodyPr/>
          <a:lstStyle/>
          <a:p>
            <a:pPr lvl="0"/>
            <a:r>
              <a:rPr lang="en-US" dirty="0" smtClean="0">
                <a:effectLst/>
                <a:latin typeface="+mn-lt"/>
                <a:cs typeface="Times New Roman" pitchFamily="18" charset="0"/>
              </a:rPr>
              <a:t>Summary</a:t>
            </a:r>
            <a:endParaRPr lang="en-US" b="0" dirty="0" smtClean="0">
              <a:effectLst/>
              <a:latin typeface="+mn-lt"/>
            </a:endParaRPr>
          </a:p>
        </p:txBody>
      </p:sp>
      <p:sp>
        <p:nvSpPr>
          <p:cNvPr id="756739" name="Rectangle 3"/>
          <p:cNvSpPr>
            <a:spLocks noGrp="1" noChangeArrowheads="1"/>
          </p:cNvSpPr>
          <p:nvPr>
            <p:ph type="body" idx="1"/>
          </p:nvPr>
        </p:nvSpPr>
        <p:spPr>
          <a:xfrm>
            <a:off x="457200" y="1676400"/>
            <a:ext cx="8229600" cy="4876800"/>
          </a:xfrm>
        </p:spPr>
        <p:txBody>
          <a:bodyPr/>
          <a:lstStyle/>
          <a:p>
            <a:pPr>
              <a:spcBef>
                <a:spcPts val="600"/>
              </a:spcBef>
              <a:buClr>
                <a:srgbClr val="006600"/>
              </a:buClr>
            </a:pPr>
            <a:endParaRPr lang="en-US" sz="2400" dirty="0" smtClean="0">
              <a:effectLst/>
              <a:latin typeface="+mj-lt"/>
              <a:ea typeface="Calibri" pitchFamily="34" charset="0"/>
              <a:cs typeface="Times New Roman" pitchFamily="18" charset="0"/>
            </a:endParaRPr>
          </a:p>
          <a:p>
            <a:pPr lvl="2">
              <a:spcBef>
                <a:spcPts val="600"/>
              </a:spcBef>
              <a:buClr>
                <a:srgbClr val="006600"/>
              </a:buClr>
            </a:pPr>
            <a:endParaRPr lang="en-US" dirty="0" smtClean="0">
              <a:effectLst/>
              <a:latin typeface="+mj-lt"/>
              <a:ea typeface="Calibri" pitchFamily="34" charset="0"/>
              <a:cs typeface="Times New Roman" pitchFamily="18" charset="0"/>
            </a:endParaRPr>
          </a:p>
          <a:p>
            <a:pPr lvl="3">
              <a:lnSpc>
                <a:spcPct val="90000"/>
              </a:lnSpc>
              <a:buClr>
                <a:srgbClr val="D12205"/>
              </a:buClr>
              <a:buNone/>
            </a:pPr>
            <a:endParaRPr lang="en-US" sz="2400" dirty="0" smtClean="0">
              <a:effectLst/>
              <a:sym typeface="Symbol" pitchFamily="18" charset="2"/>
            </a:endParaRPr>
          </a:p>
          <a:p>
            <a:pPr lvl="2">
              <a:lnSpc>
                <a:spcPct val="90000"/>
              </a:lnSpc>
              <a:buFont typeface="Wingdings" pitchFamily="2" charset="2"/>
              <a:buNone/>
            </a:pPr>
            <a:endParaRPr lang="en-US" b="1" dirty="0">
              <a:sym typeface="Symbol" pitchFamily="18" charset="2"/>
            </a:endParaRPr>
          </a:p>
        </p:txBody>
      </p:sp>
      <p:sp>
        <p:nvSpPr>
          <p:cNvPr id="6" name="Rectangle 5"/>
          <p:cNvSpPr/>
          <p:nvPr/>
        </p:nvSpPr>
        <p:spPr>
          <a:xfrm>
            <a:off x="1143000" y="1600200"/>
            <a:ext cx="7391400" cy="3508653"/>
          </a:xfrm>
          <a:prstGeom prst="rect">
            <a:avLst/>
          </a:prstGeom>
        </p:spPr>
        <p:txBody>
          <a:bodyPr wrap="square">
            <a:spAutoFit/>
          </a:bodyPr>
          <a:lstStyle/>
          <a:p>
            <a:pPr>
              <a:spcBef>
                <a:spcPts val="600"/>
              </a:spcBef>
              <a:buClr>
                <a:srgbClr val="006600"/>
              </a:buClr>
            </a:pPr>
            <a:r>
              <a:rPr lang="en-US" sz="2400" b="1" i="1" dirty="0" smtClean="0">
                <a:solidFill>
                  <a:schemeClr val="bg1"/>
                </a:solidFill>
                <a:latin typeface="Arial" charset="0"/>
              </a:rPr>
              <a:t>Dietary Guidelines for Americans, 2010</a:t>
            </a:r>
          </a:p>
          <a:p>
            <a:pPr lvl="1" indent="-231775">
              <a:spcBef>
                <a:spcPts val="600"/>
              </a:spcBef>
              <a:buClr>
                <a:srgbClr val="D12205"/>
              </a:buClr>
              <a:buFont typeface="Wingdings" pitchFamily="2" charset="2"/>
              <a:buChar char="§"/>
            </a:pPr>
            <a:r>
              <a:rPr lang="en-US" sz="2400" dirty="0" smtClean="0">
                <a:solidFill>
                  <a:schemeClr val="bg1"/>
                </a:solidFill>
                <a:latin typeface="Arial" charset="0"/>
              </a:rPr>
              <a:t> Evidence-based nutritional guidance</a:t>
            </a:r>
          </a:p>
          <a:p>
            <a:pPr lvl="2" indent="-287338">
              <a:spcBef>
                <a:spcPts val="600"/>
              </a:spcBef>
              <a:buClr>
                <a:srgbClr val="D12205"/>
              </a:buClr>
              <a:buFont typeface="Arial" pitchFamily="34" charset="0"/>
              <a:buChar char="•"/>
            </a:pPr>
            <a:r>
              <a:rPr lang="en-US" sz="2400" dirty="0" smtClean="0">
                <a:solidFill>
                  <a:schemeClr val="bg1"/>
                </a:solidFill>
                <a:latin typeface="Arial" charset="0"/>
              </a:rPr>
              <a:t>Promote health</a:t>
            </a:r>
          </a:p>
          <a:p>
            <a:pPr lvl="2" indent="-287338">
              <a:spcBef>
                <a:spcPts val="600"/>
              </a:spcBef>
              <a:buClr>
                <a:srgbClr val="D12205"/>
              </a:buClr>
              <a:buFont typeface="Arial" pitchFamily="34" charset="0"/>
              <a:buChar char="•"/>
            </a:pPr>
            <a:r>
              <a:rPr lang="en-US" sz="2400" dirty="0" smtClean="0">
                <a:solidFill>
                  <a:schemeClr val="bg1"/>
                </a:solidFill>
                <a:latin typeface="Arial" charset="0"/>
              </a:rPr>
              <a:t>Reduce the risk of chronic diseases</a:t>
            </a:r>
          </a:p>
          <a:p>
            <a:pPr lvl="2" indent="-287338">
              <a:spcBef>
                <a:spcPts val="600"/>
              </a:spcBef>
              <a:buClr>
                <a:srgbClr val="D12205"/>
              </a:buClr>
              <a:buFont typeface="Arial" pitchFamily="34" charset="0"/>
              <a:buChar char="•"/>
            </a:pPr>
            <a:r>
              <a:rPr lang="en-US" sz="2400" dirty="0" smtClean="0">
                <a:solidFill>
                  <a:schemeClr val="bg1"/>
                </a:solidFill>
                <a:latin typeface="Arial" charset="0"/>
              </a:rPr>
              <a:t>Reduce the prevalence of overweight and obesity </a:t>
            </a:r>
          </a:p>
          <a:p>
            <a:pPr lvl="1" indent="-284163">
              <a:spcBef>
                <a:spcPts val="600"/>
              </a:spcBef>
              <a:buClr>
                <a:srgbClr val="D12205"/>
              </a:buClr>
              <a:buFont typeface="Wingdings" pitchFamily="2" charset="2"/>
              <a:buChar char="§"/>
            </a:pPr>
            <a:r>
              <a:rPr lang="en-US" sz="2400" dirty="0" smtClean="0">
                <a:solidFill>
                  <a:schemeClr val="bg1"/>
                </a:solidFill>
                <a:latin typeface="Arial" charset="0"/>
              </a:rPr>
              <a:t>Integrated set of advice for overall eating pattern</a:t>
            </a:r>
          </a:p>
          <a:p>
            <a:pPr lvl="1" indent="-284163">
              <a:spcBef>
                <a:spcPts val="600"/>
              </a:spcBef>
              <a:buClr>
                <a:srgbClr val="D12205"/>
              </a:buClr>
              <a:buFont typeface="Wingdings" pitchFamily="2" charset="2"/>
              <a:buChar char="§"/>
            </a:pPr>
            <a:r>
              <a:rPr lang="en-US" sz="2400" dirty="0" smtClean="0">
                <a:solidFill>
                  <a:schemeClr val="bg1"/>
                </a:solidFill>
                <a:latin typeface="Arial" charset="0"/>
              </a:rPr>
              <a:t>Consumer-friendly advice and tools coming</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l="714" t="421" r="714" b="884"/>
          <a:stretch>
            <a:fillRect/>
          </a:stretch>
        </p:blipFill>
        <p:spPr bwMode="auto">
          <a:xfrm>
            <a:off x="1295400" y="1371600"/>
            <a:ext cx="7010400" cy="4765041"/>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a:xfrm>
            <a:off x="838200" y="-13252"/>
            <a:ext cx="8001000" cy="1430891"/>
          </a:xfrm>
        </p:spPr>
        <p:txBody>
          <a:bodyPr/>
          <a:lstStyle/>
          <a:p>
            <a:r>
              <a:rPr lang="en-US" sz="3200" dirty="0" smtClean="0"/>
              <a:t>Nutrient Dense and Non-Nutrient Dense </a:t>
            </a:r>
            <a:br>
              <a:rPr lang="en-US" sz="3200" dirty="0" smtClean="0"/>
            </a:br>
            <a:r>
              <a:rPr lang="en-US" sz="3200" dirty="0" smtClean="0"/>
              <a:t>Forms of Sample Foods </a:t>
            </a:r>
            <a:endParaRPr lang="en-US" sz="32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8539"/>
            <a:ext cx="8001000" cy="1437861"/>
          </a:xfrm>
        </p:spPr>
        <p:txBody>
          <a:bodyPr/>
          <a:lstStyle/>
          <a:p>
            <a:pPr lvl="0"/>
            <a:r>
              <a:rPr lang="en-US" sz="3600" dirty="0" smtClean="0">
                <a:solidFill>
                  <a:schemeClr val="bg1"/>
                </a:solidFill>
                <a:effectLst/>
              </a:rPr>
              <a:t>Chapter 2</a:t>
            </a:r>
            <a:br>
              <a:rPr lang="en-US" sz="3600" dirty="0" smtClean="0">
                <a:solidFill>
                  <a:schemeClr val="bg1"/>
                </a:solidFill>
                <a:effectLst/>
              </a:rPr>
            </a:br>
            <a:r>
              <a:rPr lang="en-US" sz="3200" dirty="0" smtClean="0">
                <a:solidFill>
                  <a:schemeClr val="bg1"/>
                </a:solidFill>
                <a:effectLst/>
              </a:rPr>
              <a:t>Balancing Calories to Manage Weight </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sz="half" idx="1"/>
          </p:nvPr>
        </p:nvSpPr>
        <p:spPr>
          <a:xfrm>
            <a:off x="533400" y="1905000"/>
            <a:ext cx="8382000" cy="4525963"/>
          </a:xfrm>
        </p:spPr>
        <p:txBody>
          <a:bodyPr/>
          <a:lstStyle/>
          <a:p>
            <a:pPr lvl="1">
              <a:buClr>
                <a:srgbClr val="C00000"/>
              </a:buClr>
              <a:buSzPct val="100000"/>
              <a:buFont typeface="Wingdings" pitchFamily="2" charset="2"/>
              <a:buChar char="§"/>
            </a:pPr>
            <a:r>
              <a:rPr lang="en-US" dirty="0" smtClean="0">
                <a:solidFill>
                  <a:schemeClr val="bg1"/>
                </a:solidFill>
                <a:effectLst/>
              </a:rPr>
              <a:t>Epidemic of overweight and obesity in all segments of our society </a:t>
            </a:r>
            <a:r>
              <a:rPr lang="en-US" b="1" i="1" dirty="0" smtClean="0">
                <a:solidFill>
                  <a:srgbClr val="FF0000"/>
                </a:solidFill>
                <a:effectLst/>
              </a:rPr>
              <a:t>new</a:t>
            </a:r>
          </a:p>
          <a:p>
            <a:pPr lvl="2">
              <a:buClr>
                <a:srgbClr val="C00000"/>
              </a:buClr>
              <a:buSzPct val="100000"/>
              <a:buFont typeface="Arial" pitchFamily="34" charset="0"/>
              <a:buChar char="•"/>
            </a:pPr>
            <a:r>
              <a:rPr lang="en-US" dirty="0" smtClean="0">
                <a:solidFill>
                  <a:schemeClr val="bg1"/>
                </a:solidFill>
                <a:effectLst/>
              </a:rPr>
              <a:t>Environmental factors contribute to weight gain</a:t>
            </a:r>
          </a:p>
          <a:p>
            <a:pPr lvl="1">
              <a:buClr>
                <a:srgbClr val="C00000"/>
              </a:buClr>
              <a:buSzPct val="100000"/>
              <a:buFont typeface="Wingdings" pitchFamily="2" charset="2"/>
              <a:buChar char="§"/>
            </a:pPr>
            <a:r>
              <a:rPr lang="en-US" dirty="0" smtClean="0">
                <a:solidFill>
                  <a:schemeClr val="bg1"/>
                </a:solidFill>
                <a:effectLst/>
              </a:rPr>
              <a:t>Calorie balance over time is key</a:t>
            </a:r>
          </a:p>
          <a:p>
            <a:pPr lvl="1">
              <a:buClr>
                <a:srgbClr val="C00000"/>
              </a:buClr>
              <a:buSzPct val="100000"/>
              <a:buFont typeface="Wingdings" pitchFamily="2" charset="2"/>
              <a:buChar char="§"/>
            </a:pPr>
            <a:r>
              <a:rPr lang="en-US" dirty="0" smtClean="0">
                <a:solidFill>
                  <a:schemeClr val="bg1"/>
                </a:solidFill>
                <a:effectLst/>
              </a:rPr>
              <a:t>Important modifiable factors </a:t>
            </a:r>
          </a:p>
          <a:p>
            <a:pPr lvl="2">
              <a:buClr>
                <a:srgbClr val="D12205"/>
              </a:buClr>
              <a:buSzPct val="100000"/>
              <a:buFont typeface="Arial" pitchFamily="34" charset="0"/>
              <a:buChar char="•"/>
            </a:pPr>
            <a:r>
              <a:rPr lang="en-US" dirty="0" smtClean="0">
                <a:solidFill>
                  <a:schemeClr val="bg1"/>
                </a:solidFill>
                <a:effectLst/>
              </a:rPr>
              <a:t>Calories consumed in foods and beverages</a:t>
            </a:r>
          </a:p>
          <a:p>
            <a:pPr lvl="2">
              <a:buClr>
                <a:srgbClr val="D12205"/>
              </a:buClr>
              <a:buSzPct val="100000"/>
              <a:buFont typeface="Arial" pitchFamily="34" charset="0"/>
              <a:buChar char="•"/>
            </a:pPr>
            <a:r>
              <a:rPr lang="en-US" dirty="0" smtClean="0">
                <a:solidFill>
                  <a:schemeClr val="bg1"/>
                </a:solidFill>
                <a:effectLst/>
              </a:rPr>
              <a:t>Calories expended in physical activity</a:t>
            </a:r>
          </a:p>
          <a:p>
            <a:pPr lvl="1">
              <a:buSzPct val="100000"/>
              <a:buFont typeface="Wingdings" pitchFamily="2" charset="2"/>
              <a:buChar char="§"/>
            </a:pPr>
            <a:r>
              <a:rPr lang="en-US" dirty="0" smtClean="0">
                <a:solidFill>
                  <a:schemeClr val="bg1"/>
                </a:solidFill>
                <a:effectLst/>
              </a:rPr>
              <a:t>Strong evidence for no optimal proportion of macronutrients for weight loss</a:t>
            </a:r>
            <a:endParaRPr lang="en-US" dirty="0" smtClean="0">
              <a:solidFill>
                <a:srgbClr val="FF0000"/>
              </a:solidFill>
              <a:effectLst/>
            </a:endParaRPr>
          </a:p>
          <a:p>
            <a:pPr>
              <a:buNone/>
            </a:pPr>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74638"/>
            <a:ext cx="7924800" cy="1143000"/>
          </a:xfrm>
        </p:spPr>
        <p:txBody>
          <a:bodyPr>
            <a:normAutofit fontScale="90000"/>
          </a:bodyPr>
          <a:lstStyle/>
          <a:p>
            <a:r>
              <a:rPr lang="en-US" sz="4000" dirty="0" smtClean="0">
                <a:latin typeface="+mn-lt"/>
              </a:rPr>
              <a:t>Top Sources of Calories </a:t>
            </a:r>
            <a:r>
              <a:rPr lang="en-US" dirty="0" smtClean="0">
                <a:latin typeface="+mn-lt"/>
              </a:rPr>
              <a:t/>
            </a:r>
            <a:br>
              <a:rPr lang="en-US" dirty="0" smtClean="0">
                <a:latin typeface="+mn-lt"/>
              </a:rPr>
            </a:br>
            <a:r>
              <a:rPr lang="en-US" dirty="0" smtClean="0">
                <a:latin typeface="+mn-lt"/>
              </a:rPr>
              <a:t>Among Americans 2 Years and Older</a:t>
            </a:r>
            <a:endParaRPr lang="en-US" dirty="0">
              <a:latin typeface="+mn-lt"/>
            </a:endParaRPr>
          </a:p>
        </p:txBody>
      </p:sp>
      <p:sp>
        <p:nvSpPr>
          <p:cNvPr id="5" name="Content Placeholder 4"/>
          <p:cNvSpPr>
            <a:spLocks noGrp="1"/>
          </p:cNvSpPr>
          <p:nvPr>
            <p:ph idx="1"/>
          </p:nvPr>
        </p:nvSpPr>
        <p:spPr>
          <a:xfrm>
            <a:off x="1066800" y="1828800"/>
            <a:ext cx="7772400" cy="4495800"/>
          </a:xfrm>
        </p:spPr>
        <p:txBody>
          <a:bodyPr>
            <a:normAutofit fontScale="62500" lnSpcReduction="20000"/>
          </a:bodyPr>
          <a:lstStyle/>
          <a:p>
            <a:pPr marL="288925" indent="-288925" defTabSz="1087438">
              <a:buNone/>
            </a:pPr>
            <a:r>
              <a:rPr lang="en-US" sz="3400" b="1" dirty="0" smtClean="0"/>
              <a:t>1. Grain-based desserts</a:t>
            </a:r>
          </a:p>
          <a:p>
            <a:pPr marL="911225" lvl="1" indent="-288925" defTabSz="1087438"/>
            <a:r>
              <a:rPr lang="en-US" sz="3100" dirty="0" smtClean="0"/>
              <a:t>Cake, cookies, pie, cobbler, sweet rolls, pastries, and donuts</a:t>
            </a:r>
          </a:p>
          <a:p>
            <a:pPr marL="52388" indent="0" defTabSz="1087438">
              <a:buNone/>
            </a:pPr>
            <a:r>
              <a:rPr lang="en-US" sz="3400" b="1" dirty="0" smtClean="0"/>
              <a:t>2. Yeast breads </a:t>
            </a:r>
          </a:p>
          <a:p>
            <a:pPr marL="911225" lvl="1" indent="-288925" defTabSz="1087438"/>
            <a:r>
              <a:rPr lang="en-US" sz="3100" dirty="0" smtClean="0"/>
              <a:t>White bread and rolls, mixed-grain bread, flavored bread, whole-wheat bread, and bagels</a:t>
            </a:r>
          </a:p>
          <a:p>
            <a:pPr marL="288925" indent="-288925" defTabSz="1087438">
              <a:buNone/>
            </a:pPr>
            <a:r>
              <a:rPr lang="en-US" sz="3400" b="1" dirty="0" smtClean="0"/>
              <a:t>3. Chicken and chicken mixed dishes </a:t>
            </a:r>
          </a:p>
          <a:p>
            <a:pPr marL="911225" lvl="1" indent="-288925" defTabSz="1087438"/>
            <a:r>
              <a:rPr lang="en-US" sz="3100" dirty="0" smtClean="0"/>
              <a:t>Fried and baked chicken parts, chicken strips/patties, stir-fries, casseroles, sandwiches, salads, and other chicken mixed dishes</a:t>
            </a:r>
          </a:p>
          <a:p>
            <a:pPr marL="288925" indent="-288925" defTabSz="1087438">
              <a:buNone/>
            </a:pPr>
            <a:r>
              <a:rPr lang="en-US" sz="3400" b="1" dirty="0" smtClean="0"/>
              <a:t>4. Soda/energy/sports drinks </a:t>
            </a:r>
          </a:p>
          <a:p>
            <a:pPr marL="911225" lvl="1" indent="-288925" defTabSz="1087438"/>
            <a:r>
              <a:rPr lang="en-US" sz="3100" dirty="0" smtClean="0"/>
              <a:t>Sodas, energy drinks, sports drinks, and sweetened bottled water including vitamin water</a:t>
            </a:r>
          </a:p>
          <a:p>
            <a:pPr marL="288925" indent="-288925" defTabSz="1087438">
              <a:buNone/>
            </a:pPr>
            <a:r>
              <a:rPr lang="en-US" sz="3400" b="1" dirty="0" smtClean="0"/>
              <a:t>5. Pizza</a:t>
            </a:r>
          </a:p>
          <a:p>
            <a:pPr marL="514350" indent="-514350">
              <a:buFont typeface="+mj-lt"/>
              <a:buAutoNum type="arabicPeriod"/>
            </a:pPr>
            <a:endParaRPr lang="en-US" dirty="0" smtClean="0"/>
          </a:p>
        </p:txBody>
      </p:sp>
      <p:sp>
        <p:nvSpPr>
          <p:cNvPr id="8" name="TextBox 7"/>
          <p:cNvSpPr txBox="1"/>
          <p:nvPr/>
        </p:nvSpPr>
        <p:spPr>
          <a:xfrm>
            <a:off x="914400" y="5943600"/>
            <a:ext cx="7467600" cy="523220"/>
          </a:xfrm>
          <a:prstGeom prst="rect">
            <a:avLst/>
          </a:prstGeom>
          <a:noFill/>
        </p:spPr>
        <p:txBody>
          <a:bodyPr wrap="square" rtlCol="0">
            <a:spAutoFit/>
          </a:bodyPr>
          <a:lstStyle/>
          <a:p>
            <a:r>
              <a:rPr lang="en-US" sz="1400" dirty="0" smtClean="0">
                <a:solidFill>
                  <a:schemeClr val="bg1"/>
                </a:solidFill>
                <a:latin typeface="+mn-lt"/>
              </a:rPr>
              <a:t>Source: NHANES 2005-2006, Available at </a:t>
            </a:r>
            <a:r>
              <a:rPr lang="en-US" sz="1400" u="sng" dirty="0" smtClean="0">
                <a:solidFill>
                  <a:schemeClr val="bg1"/>
                </a:solidFill>
                <a:latin typeface="+mn-lt"/>
              </a:rPr>
              <a:t>http://riskfactor.cancer.gov/diet/foodsources/</a:t>
            </a:r>
            <a:r>
              <a:rPr lang="en-US" sz="1400" dirty="0" smtClean="0">
                <a:solidFill>
                  <a:schemeClr val="bg1"/>
                </a:solidFill>
                <a:latin typeface="+mn-lt"/>
              </a:rPr>
              <a:t> </a:t>
            </a:r>
          </a:p>
          <a:p>
            <a:endParaRPr lang="en-US" sz="1400" dirty="0">
              <a:solidFill>
                <a:schemeClr val="bg1"/>
              </a:solidFill>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74638"/>
            <a:ext cx="7924800" cy="1143000"/>
          </a:xfrm>
        </p:spPr>
        <p:txBody>
          <a:bodyPr>
            <a:normAutofit fontScale="90000"/>
          </a:bodyPr>
          <a:lstStyle/>
          <a:p>
            <a:r>
              <a:rPr lang="en-US" sz="4000" dirty="0" smtClean="0"/>
              <a:t>Top Sources of Calories </a:t>
            </a:r>
            <a:r>
              <a:rPr lang="en-US" dirty="0" smtClean="0"/>
              <a:t/>
            </a:r>
            <a:br>
              <a:rPr lang="en-US" dirty="0" smtClean="0"/>
            </a:br>
            <a:r>
              <a:rPr lang="en-US" dirty="0" smtClean="0"/>
              <a:t>by Age Group</a:t>
            </a:r>
            <a:endParaRPr lang="en-US" dirty="0"/>
          </a:p>
        </p:txBody>
      </p:sp>
      <p:sp>
        <p:nvSpPr>
          <p:cNvPr id="5" name="Content Placeholder 4"/>
          <p:cNvSpPr>
            <a:spLocks noGrp="1"/>
          </p:cNvSpPr>
          <p:nvPr>
            <p:ph idx="1"/>
          </p:nvPr>
        </p:nvSpPr>
        <p:spPr>
          <a:xfrm>
            <a:off x="914400" y="1828800"/>
            <a:ext cx="7010400" cy="4495800"/>
          </a:xfrm>
        </p:spPr>
        <p:txBody>
          <a:bodyPr>
            <a:normAutofit/>
          </a:bodyPr>
          <a:lstStyle/>
          <a:p>
            <a:pPr lvl="1">
              <a:buSzPct val="100000"/>
              <a:buFont typeface="Wingdings" pitchFamily="2" charset="2"/>
              <a:buChar char="§"/>
            </a:pPr>
            <a:r>
              <a:rPr lang="en-US" sz="2400" dirty="0" smtClean="0"/>
              <a:t>Alcoholic beverages are a major calorie source for adults</a:t>
            </a:r>
          </a:p>
          <a:p>
            <a:pPr lvl="1">
              <a:buSzPct val="100000"/>
              <a:buFont typeface="Wingdings" pitchFamily="2" charset="2"/>
              <a:buChar char="§"/>
            </a:pPr>
            <a:r>
              <a:rPr lang="en-US" sz="2400" dirty="0" smtClean="0"/>
              <a:t>Sodas and pizza contribute more calories among adolescents than younger children</a:t>
            </a:r>
          </a:p>
          <a:p>
            <a:pPr lvl="1">
              <a:buSzPct val="100000"/>
              <a:buFont typeface="Wingdings" pitchFamily="2" charset="2"/>
              <a:buChar char="§"/>
            </a:pPr>
            <a:r>
              <a:rPr lang="en-US" sz="2400" dirty="0" smtClean="0"/>
              <a:t>Fluid milk is a top calorie source for younger children</a:t>
            </a:r>
          </a:p>
          <a:p>
            <a:pPr lvl="1">
              <a:buNone/>
            </a:pPr>
            <a:endParaRPr lang="en-US" sz="3400" dirty="0" smtClean="0"/>
          </a:p>
          <a:p>
            <a:pPr lvl="1"/>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69"/>
            <a:ext cx="8001000" cy="1795670"/>
          </a:xfrm>
        </p:spPr>
        <p:txBody>
          <a:bodyPr/>
          <a:lstStyle/>
          <a:p>
            <a:r>
              <a:rPr lang="en-US" sz="3600" dirty="0" smtClean="0">
                <a:solidFill>
                  <a:schemeClr val="bg1"/>
                </a:solidFill>
                <a:effectLst/>
              </a:rPr>
              <a:t/>
            </a:r>
            <a:br>
              <a:rPr lang="en-US" sz="3600" dirty="0" smtClean="0">
                <a:solidFill>
                  <a:schemeClr val="bg1"/>
                </a:solidFill>
                <a:effectLst/>
              </a:rPr>
            </a:br>
            <a:r>
              <a:rPr lang="en-US" sz="3200" b="0" dirty="0" smtClean="0">
                <a:solidFill>
                  <a:schemeClr val="bg1"/>
                </a:solidFill>
                <a:effectLst/>
              </a:rPr>
              <a:t> </a:t>
            </a:r>
            <a:r>
              <a:rPr lang="en-US" sz="3200" dirty="0" smtClean="0">
                <a:solidFill>
                  <a:schemeClr val="bg1"/>
                </a:solidFill>
                <a:effectLst/>
              </a:rPr>
              <a:t>Principles for Promoting </a:t>
            </a:r>
            <a:br>
              <a:rPr lang="en-US" sz="3200" dirty="0" smtClean="0">
                <a:solidFill>
                  <a:schemeClr val="bg1"/>
                </a:solidFill>
                <a:effectLst/>
              </a:rPr>
            </a:br>
            <a:r>
              <a:rPr lang="en-US" sz="3200" dirty="0" smtClean="0">
                <a:solidFill>
                  <a:schemeClr val="bg1"/>
                </a:solidFill>
                <a:effectLst/>
              </a:rPr>
              <a:t>Calorie Balance</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sz="half" idx="1"/>
          </p:nvPr>
        </p:nvSpPr>
        <p:spPr>
          <a:xfrm>
            <a:off x="762000" y="1828800"/>
            <a:ext cx="8077200" cy="4525963"/>
          </a:xfrm>
        </p:spPr>
        <p:txBody>
          <a:bodyPr/>
          <a:lstStyle/>
          <a:p>
            <a:pPr lvl="1">
              <a:buClr>
                <a:srgbClr val="C00000"/>
              </a:buClr>
              <a:buSzPct val="100000"/>
              <a:buFont typeface="Wingdings" pitchFamily="2" charset="2"/>
              <a:buChar char="§"/>
            </a:pPr>
            <a:r>
              <a:rPr lang="en-US" dirty="0" smtClean="0">
                <a:solidFill>
                  <a:schemeClr val="bg1"/>
                </a:solidFill>
                <a:effectLst/>
              </a:rPr>
              <a:t>Monitor food and beverage intake, physical activity, and body weight</a:t>
            </a:r>
          </a:p>
          <a:p>
            <a:pPr lvl="1">
              <a:buClr>
                <a:srgbClr val="C00000"/>
              </a:buClr>
              <a:buSzPct val="100000"/>
              <a:buFont typeface="Wingdings" pitchFamily="2" charset="2"/>
              <a:buChar char="§"/>
            </a:pPr>
            <a:r>
              <a:rPr lang="en-US" dirty="0" smtClean="0">
                <a:solidFill>
                  <a:schemeClr val="bg1"/>
                </a:solidFill>
                <a:effectLst/>
              </a:rPr>
              <a:t>Reduce portion sizes</a:t>
            </a:r>
          </a:p>
          <a:p>
            <a:pPr lvl="1">
              <a:buClr>
                <a:srgbClr val="C00000"/>
              </a:buClr>
              <a:buSzPct val="100000"/>
              <a:buFont typeface="Wingdings" pitchFamily="2" charset="2"/>
              <a:buChar char="§"/>
            </a:pPr>
            <a:r>
              <a:rPr lang="en-US" dirty="0" smtClean="0">
                <a:solidFill>
                  <a:schemeClr val="bg1"/>
                </a:solidFill>
                <a:effectLst/>
              </a:rPr>
              <a:t>When eating out, make better choices</a:t>
            </a:r>
          </a:p>
          <a:p>
            <a:pPr lvl="1">
              <a:buClr>
                <a:srgbClr val="C00000"/>
              </a:buClr>
              <a:buSzPct val="100000"/>
              <a:buFont typeface="Wingdings" pitchFamily="2" charset="2"/>
              <a:buChar char="§"/>
            </a:pPr>
            <a:r>
              <a:rPr lang="en-US" dirty="0" smtClean="0">
                <a:solidFill>
                  <a:schemeClr val="bg1"/>
                </a:solidFill>
                <a:effectLst/>
              </a:rPr>
              <a:t>Limit screen time</a:t>
            </a:r>
          </a:p>
          <a:p>
            <a:pPr lvl="1">
              <a:buClr>
                <a:srgbClr val="C00000"/>
              </a:buClr>
            </a:pPr>
            <a:endParaRPr lang="en-US" dirty="0" smtClean="0">
              <a:solidFill>
                <a:schemeClr val="bg1"/>
              </a:solidFill>
            </a:endParaRPr>
          </a:p>
          <a:p>
            <a:pPr>
              <a:buNone/>
            </a:pPr>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32522"/>
            <a:ext cx="7696200" cy="1138773"/>
          </a:xfrm>
          <a:prstGeom prst="rect">
            <a:avLst/>
          </a:prstGeom>
          <a:noFill/>
        </p:spPr>
        <p:txBody>
          <a:bodyPr wrap="square" rtlCol="0">
            <a:spAutoFit/>
          </a:bodyPr>
          <a:lstStyle/>
          <a:p>
            <a:pPr algn="ctr"/>
            <a:r>
              <a:rPr lang="en-US" sz="3600" b="1" dirty="0" smtClean="0">
                <a:solidFill>
                  <a:schemeClr val="bg1"/>
                </a:solidFill>
                <a:latin typeface="+mj-lt"/>
              </a:rPr>
              <a:t>Chapter 2</a:t>
            </a:r>
            <a:r>
              <a:rPr lang="en-US" sz="3200" b="1" dirty="0" smtClean="0">
                <a:solidFill>
                  <a:schemeClr val="bg1"/>
                </a:solidFill>
                <a:latin typeface="+mj-lt"/>
              </a:rPr>
              <a:t/>
            </a:r>
            <a:br>
              <a:rPr lang="en-US" sz="3200" b="1" dirty="0" smtClean="0">
                <a:solidFill>
                  <a:schemeClr val="bg1"/>
                </a:solidFill>
                <a:latin typeface="+mj-lt"/>
              </a:rPr>
            </a:br>
            <a:r>
              <a:rPr lang="en-US" sz="3200" b="1" dirty="0" smtClean="0">
                <a:solidFill>
                  <a:schemeClr val="bg1"/>
                </a:solidFill>
                <a:latin typeface="+mj-lt"/>
              </a:rPr>
              <a:t>Balancing Calories to Manage Weight</a:t>
            </a:r>
            <a:endParaRPr lang="en-US" sz="3200" b="1" dirty="0">
              <a:solidFill>
                <a:schemeClr val="bg1"/>
              </a:solidFill>
              <a:latin typeface="+mj-lt"/>
            </a:endParaRPr>
          </a:p>
        </p:txBody>
      </p:sp>
      <p:pic>
        <p:nvPicPr>
          <p:cNvPr id="4" name="Picture 2"/>
          <p:cNvPicPr>
            <a:picLocks noChangeAspect="1" noChangeArrowheads="1"/>
          </p:cNvPicPr>
          <p:nvPr/>
        </p:nvPicPr>
        <p:blipFill>
          <a:blip r:embed="rId3" cstate="print"/>
          <a:srcRect t="1129" r="1304" b="1480"/>
          <a:stretch>
            <a:fillRect/>
          </a:stretch>
        </p:blipFill>
        <p:spPr bwMode="auto">
          <a:xfrm>
            <a:off x="2590800" y="1676400"/>
            <a:ext cx="4230342" cy="435996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rea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r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10925</TotalTime>
  <Words>4328</Words>
  <Application>Microsoft Office PowerPoint</Application>
  <PresentationFormat>On-screen Show (4:3)</PresentationFormat>
  <Paragraphs>360</Paragraphs>
  <Slides>35</Slides>
  <Notes>35</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Stream</vt:lpstr>
      <vt:lpstr>Custom Design</vt:lpstr>
      <vt:lpstr>1_Custom Design</vt:lpstr>
      <vt:lpstr>Slide 1</vt:lpstr>
      <vt:lpstr>Chapter 1 Introduction</vt:lpstr>
      <vt:lpstr>Key term definition “Nutrient Dense”</vt:lpstr>
      <vt:lpstr>Nutrient Dense and Non-Nutrient Dense  Forms of Sample Foods </vt:lpstr>
      <vt:lpstr>Chapter 2 Balancing Calories to Manage Weight  </vt:lpstr>
      <vt:lpstr>Top Sources of Calories  Among Americans 2 Years and Older</vt:lpstr>
      <vt:lpstr>Top Sources of Calories  by Age Group</vt:lpstr>
      <vt:lpstr>  Principles for Promoting  Calorie Balance </vt:lpstr>
      <vt:lpstr>Slide 9</vt:lpstr>
      <vt:lpstr>Chapter 3 Foods and Food Components to Reduce  </vt:lpstr>
      <vt:lpstr>Chapter 3 Foods and Food Components to Reduce  </vt:lpstr>
      <vt:lpstr>Sodium Intake</vt:lpstr>
      <vt:lpstr>Advice to Reduce Sodium Intake</vt:lpstr>
      <vt:lpstr>Chapter 3 Foods and Food Components to Reduce  </vt:lpstr>
      <vt:lpstr>Fatty Acid Profiles of Fats and Oils</vt:lpstr>
      <vt:lpstr>Food Sources of Saturated Fats</vt:lpstr>
      <vt:lpstr>Chapter 3 Foods and Food Components to Reduce  </vt:lpstr>
      <vt:lpstr>Food Sources of Solid Fats</vt:lpstr>
      <vt:lpstr>Food Sources of Added Sugars</vt:lpstr>
      <vt:lpstr>Chapter 3 Foods and Food Components to Reduce  </vt:lpstr>
      <vt:lpstr>Food Sources of Refined Grains</vt:lpstr>
      <vt:lpstr>Chapter 3 Foods and Food Components to Reduce  </vt:lpstr>
      <vt:lpstr>Alcohol—Definitions</vt:lpstr>
      <vt:lpstr>Chapter 3 Foods and Food Components to Reduce</vt:lpstr>
      <vt:lpstr>Chapter 4 Foods and Nutrients to Increase  </vt:lpstr>
      <vt:lpstr>Whole Grain Guidance</vt:lpstr>
      <vt:lpstr>Chapter 4 Foods and Nutrients to Increase </vt:lpstr>
      <vt:lpstr>Chapter 4 Foods and Nutrients to Increase </vt:lpstr>
      <vt:lpstr>Chapter 5 new Building Healthy Eating Patterns  </vt:lpstr>
      <vt:lpstr>Comparison of Consumption  to Recommendations</vt:lpstr>
      <vt:lpstr>USDA Food Patterns Changes for 2010 Dietary Guidelines</vt:lpstr>
      <vt:lpstr>Chapter 5  Building Healthy Eating Patterns</vt:lpstr>
      <vt:lpstr>Chapter 6 new Helping Americans Make  Healthy Choices  </vt:lpstr>
      <vt:lpstr>Socio-ecological Framework</vt:lpstr>
      <vt:lpstr>Summary</vt:lpstr>
    </vt:vector>
  </TitlesOfParts>
  <Company>USDA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Dietary Guidelines for Americans 2010</dc:title>
  <dc:creator>ITD</dc:creator>
  <cp:lastModifiedBy>Cortland City School District</cp:lastModifiedBy>
  <cp:revision>823</cp:revision>
  <dcterms:created xsi:type="dcterms:W3CDTF">2006-01-24T19:55:04Z</dcterms:created>
  <dcterms:modified xsi:type="dcterms:W3CDTF">2013-03-12T13:29:51Z</dcterms:modified>
</cp:coreProperties>
</file>